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emf" ContentType="image/x-emf"/>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10.xml" ContentType="application/vnd.ms-office.chartcolorstyle+xml"/>
  <Override PartName="/ppt/charts/colors11.xml" ContentType="application/vnd.ms-office.chartcolorstyle+xml"/>
  <Override PartName="/ppt/charts/colors12.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colors7.xml" ContentType="application/vnd.ms-office.chartcolorstyle+xml"/>
  <Override PartName="/ppt/charts/colors8.xml" ContentType="application/vnd.ms-office.chartcolorstyle+xml"/>
  <Override PartName="/ppt/charts/colors9.xml" ContentType="application/vnd.ms-office.chartcolorstyle+xml"/>
  <Override PartName="/ppt/charts/style1.xml" ContentType="application/vnd.ms-office.chartstyle+xml"/>
  <Override PartName="/ppt/charts/style10.xml" ContentType="application/vnd.ms-office.chartstyle+xml"/>
  <Override PartName="/ppt/charts/style11.xml" ContentType="application/vnd.ms-office.chartstyle+xml"/>
  <Override PartName="/ppt/charts/style12.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charts/style7.xml" ContentType="application/vnd.ms-office.chartstyle+xml"/>
  <Override PartName="/ppt/charts/style8.xml" ContentType="application/vnd.ms-office.chartstyle+xml"/>
  <Override PartName="/ppt/charts/style9.xml" ContentType="application/vnd.ms-office.chartstyl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0"/>
  </p:handoutMasterIdLst>
  <p:sldIdLst>
    <p:sldId id="6039" r:id="rId3"/>
    <p:sldId id="6040" r:id="rId5"/>
    <p:sldId id="5955" r:id="rId6"/>
    <p:sldId id="6072" r:id="rId7"/>
    <p:sldId id="6059" r:id="rId8"/>
    <p:sldId id="6060" r:id="rId9"/>
    <p:sldId id="6061" r:id="rId10"/>
    <p:sldId id="6062" r:id="rId11"/>
    <p:sldId id="6063" r:id="rId12"/>
    <p:sldId id="6064" r:id="rId13"/>
    <p:sldId id="6065" r:id="rId14"/>
    <p:sldId id="6066" r:id="rId15"/>
    <p:sldId id="6068" r:id="rId16"/>
    <p:sldId id="6069" r:id="rId17"/>
    <p:sldId id="6070" r:id="rId18"/>
    <p:sldId id="6047" r:id="rId19"/>
  </p:sldIdLst>
  <p:sldSz cx="9144000" cy="6858000" type="screen4x3"/>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2880" userDrawn="1">
          <p15:clr>
            <a:srgbClr val="A4A3A4"/>
          </p15:clr>
        </p15:guide>
        <p15:guide id="2" pos="5760" userDrawn="1">
          <p15:clr>
            <a:srgbClr val="A4A3A4"/>
          </p15:clr>
        </p15:guide>
        <p15:guide id="3" pos="0" userDrawn="1">
          <p15:clr>
            <a:srgbClr val="A4A3A4"/>
          </p15:clr>
        </p15:guide>
        <p15:guide id="4" orient="horz" pos="2160" userDrawn="1">
          <p15:clr>
            <a:srgbClr val="A4A3A4"/>
          </p15:clr>
        </p15:guide>
        <p15:guide id="5" orient="horz" pos="768" userDrawn="1">
          <p15:clr>
            <a:srgbClr val="A4A3A4"/>
          </p15:clr>
        </p15:guide>
        <p15:guide id="6" orient="horz" pos="3738" userDrawn="1">
          <p15:clr>
            <a:srgbClr val="A4A3A4"/>
          </p15:clr>
        </p15:guide>
        <p15:guide id="7" pos="386" userDrawn="1">
          <p15:clr>
            <a:srgbClr val="A4A3A4"/>
          </p15:clr>
        </p15:guide>
        <p15:guide id="8" pos="5375" userDrawn="1">
          <p15:clr>
            <a:srgbClr val="A4A3A4"/>
          </p15:clr>
        </p15:guide>
        <p15:guide id="9" pos="2699" userDrawn="1">
          <p15:clr>
            <a:srgbClr val="A4A3A4"/>
          </p15:clr>
        </p15:guide>
        <p15:guide id="10" pos="304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F4E78"/>
    <a:srgbClr val="2E2E2C"/>
    <a:srgbClr val="1E70B1"/>
    <a:srgbClr val="ECECEC"/>
    <a:srgbClr val="E4E4E4"/>
    <a:srgbClr val="1578C3"/>
    <a:srgbClr val="4BC1DD"/>
    <a:srgbClr val="EFD1BF"/>
    <a:srgbClr val="0A4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40" autoAdjust="0"/>
    <p:restoredTop sz="95311" autoAdjust="0"/>
  </p:normalViewPr>
  <p:slideViewPr>
    <p:cSldViewPr showGuides="1">
      <p:cViewPr>
        <p:scale>
          <a:sx n="81" d="100"/>
          <a:sy n="81" d="100"/>
        </p:scale>
        <p:origin x="1248" y="813"/>
      </p:cViewPr>
      <p:guideLst>
        <p:guide pos="2880"/>
        <p:guide pos="5760"/>
        <p:guide/>
        <p:guide orient="horz" pos="2160"/>
        <p:guide orient="horz" pos="768"/>
        <p:guide orient="horz" pos="3738"/>
        <p:guide pos="386"/>
        <p:guide pos="5375"/>
        <p:guide pos="2699"/>
        <p:guide pos="304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3" d="100"/>
          <a:sy n="83" d="100"/>
        </p:scale>
        <p:origin x="3828" y="6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tags" Target="tags/tag29.xml"/><Relationship Id="rId24" Type="http://schemas.openxmlformats.org/officeDocument/2006/relationships/commentAuthors" Target="commentAuthors.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handoutMaster" Target="handoutMasters/handoutMaster1.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D:\&#31185;&#30740;\&#35770;&#25991;\&#25968;&#25454;&#25972;&#29702;\0507TC-TD&#25972;&#29702;.xlsx" TargetMode="External"/></Relationships>
</file>

<file path=ppt/charts/_rels/chart10.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oleObject" Target="file:///D:\&#31185;&#30740;\&#35770;&#25991;\&#25968;&#25454;&#25972;&#29702;\0507TC-TD&#25972;&#29702;.xlsx" TargetMode="External"/></Relationships>
</file>

<file path=ppt/charts/_rels/chart11.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oleObject" Target="file:///D:\&#31185;&#30740;\&#35770;&#25991;\&#25968;&#25454;&#25972;&#29702;\0507TC-TD&#25972;&#29702;.xlsx" TargetMode="External"/></Relationships>
</file>

<file path=ppt/charts/_rels/chart12.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oleObject" Target="file:///D:\&#31185;&#30740;\&#35770;&#25991;\&#25968;&#25454;&#25972;&#29702;\0507TC-TD&#25972;&#29702;.xlsx" TargetMode="External"/></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D:\&#31185;&#30740;\&#35770;&#25991;\&#25968;&#25454;&#25972;&#29702;\0507TC-TD&#25972;&#29702;.xlsx" TargetMode="Externa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D:\&#31185;&#30740;\&#35770;&#25991;\&#25968;&#25454;&#25972;&#29702;\0507TC-TD&#25972;&#29702;.xlsx" TargetMode="External"/></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D:\&#31185;&#30740;\&#35770;&#25991;\&#25968;&#25454;&#25972;&#29702;\0507TC-TD&#25972;&#29702;.xlsx" TargetMode="External"/></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file:///D:\&#31185;&#30740;\&#35770;&#25991;\&#25968;&#25454;&#25972;&#29702;\0507TC-TD&#25972;&#29702;.xlsx" TargetMode="External"/></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file:///D:\&#31185;&#30740;\&#35770;&#25991;\&#25968;&#25454;&#25972;&#29702;\0507TC-TD&#25972;&#29702;.xlsx" TargetMode="External"/></Relationships>
</file>

<file path=ppt/charts/_rels/chart7.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oleObject" Target="file:///D:\&#31185;&#30740;\&#35770;&#25991;\&#25968;&#25454;&#25972;&#29702;\0507TC-TD&#25972;&#29702;.xlsx" TargetMode="External"/></Relationships>
</file>

<file path=ppt/charts/_rels/chart8.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oleObject" Target="file:///D:\&#31185;&#30740;\&#35770;&#25991;\&#25968;&#25454;&#25972;&#29702;\0507TC-TD&#25972;&#29702;.xlsx" TargetMode="External"/></Relationships>
</file>

<file path=ppt/charts/_rels/chart9.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oleObject" Target="file:///D:\&#31185;&#30740;\&#35770;&#25991;\&#25968;&#25454;&#25972;&#29702;\0507TC-TD&#25972;&#2970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787382304447925"/>
          <c:y val="0.034601422805266"/>
          <c:w val="0.892329648950834"/>
          <c:h val="0.866419627043861"/>
        </c:manualLayout>
      </c:layout>
      <c:scatterChart>
        <c:scatterStyle val="lineMarker"/>
        <c:varyColors val="0"/>
        <c:ser>
          <c:idx val="4"/>
          <c:order val="4"/>
          <c:tx>
            <c:strRef>
              <c:f>"4"</c:f>
              <c:strCache>
                <c:ptCount val="1"/>
                <c:pt idx="0">
                  <c:v>4</c:v>
                </c:pt>
              </c:strCache>
            </c:strRef>
          </c:tx>
          <c:spPr>
            <a:ln w="3175" cap="rnd" cmpd="sng">
              <a:solidFill>
                <a:schemeClr val="accent5"/>
              </a:solidFill>
              <a:prstDash val="solid"/>
              <a:round/>
            </a:ln>
            <a:effectLst/>
          </c:spPr>
          <c:marker>
            <c:symbol val="circle"/>
            <c:size val="4"/>
            <c:spPr>
              <a:solidFill>
                <a:schemeClr val="accent5"/>
              </a:solidFill>
              <a:ln w="9525">
                <a:solidFill>
                  <a:schemeClr val="accent5"/>
                </a:solidFill>
              </a:ln>
              <a:effectLst/>
            </c:spPr>
          </c:marker>
          <c:dLbls>
            <c:dLbl>
              <c:idx val="0"/>
              <c:layout>
                <c:manualLayout>
                  <c:x val="0.0363260062803311"/>
                  <c:y val="0.0239007853773299"/>
                </c:manualLayout>
              </c:layout>
              <c:tx>
                <c:rich>
                  <a:bodyPr rot="0" spcFirstLastPara="0" vertOverflow="ellipsis" vert="horz" wrap="square" lIns="38100" tIns="19050" rIns="38100" bIns="19050" anchor="ctr" anchorCtr="1"/>
                  <a:lstStyle/>
                  <a:p>
                    <a:fld id="{c195d0c7-92d4-45a5-af23-b0308110da09}"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1"/>
              <c:layout>
                <c:manualLayout>
                  <c:x val="0.0369683128746788"/>
                  <c:y val="0.0239120038259206"/>
                </c:manualLayout>
              </c:layout>
              <c:tx>
                <c:rich>
                  <a:bodyPr rot="0" spcFirstLastPara="0" vertOverflow="ellipsis" vert="horz" wrap="square" lIns="38100" tIns="19050" rIns="38100" bIns="19050" anchor="ctr" anchorCtr="1"/>
                  <a:lstStyle/>
                  <a:p>
                    <a:fld id="{cc796243-01d3-4f4d-9ead-e7806689a243}"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2"/>
              <c:layout>
                <c:manualLayout>
                  <c:x val="0.0380468099152769"/>
                  <c:y val="0.0304795452196964"/>
                </c:manualLayout>
              </c:layout>
              <c:tx>
                <c:rich>
                  <a:bodyPr rot="0" spcFirstLastPara="0" vertOverflow="ellipsis" vert="horz" wrap="square" lIns="38100" tIns="19050" rIns="38100" bIns="19050" anchor="ctr" anchorCtr="1"/>
                  <a:lstStyle/>
                  <a:p>
                    <a:fld id="{72035862-ec92-4c6c-8ba6-7f617deee1f4}"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3"/>
              <c:layout>
                <c:manualLayout>
                  <c:x val="0.0631173070861942"/>
                  <c:y val="0.0697179305367712"/>
                </c:manualLayout>
              </c:layout>
              <c:tx>
                <c:rich>
                  <a:bodyPr rot="0" spcFirstLastPara="0" vertOverflow="ellipsis" vert="horz" wrap="square" lIns="38100" tIns="19050" rIns="38100" bIns="19050" anchor="ctr" anchorCtr="1"/>
                  <a:lstStyle/>
                  <a:p>
                    <a:fld id="{dee7c3f5-1888-45b5-9798-dac09635fd1f}"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(6)'!$B$2:$B$5</c:f>
              <c:numCache>
                <c:formatCode>0.0000_ </c:formatCode>
                <c:ptCount val="4"/>
                <c:pt idx="0">
                  <c:v>0.256678078928376</c:v>
                </c:pt>
                <c:pt idx="1">
                  <c:v>0.276303750356874</c:v>
                </c:pt>
                <c:pt idx="2">
                  <c:v>0.291920741563283</c:v>
                </c:pt>
                <c:pt idx="3">
                  <c:v>0.299063989786935</c:v>
                </c:pt>
              </c:numCache>
            </c:numRef>
          </c:xVal>
          <c:yVal>
            <c:numRef>
              <c:f>'[0507TC-TD整理.xlsx]Sheet8 (6)'!$C$2:$C$5</c:f>
              <c:numCache>
                <c:formatCode>0.0000_ </c:formatCode>
                <c:ptCount val="4"/>
                <c:pt idx="0">
                  <c:v>0.129830610450317</c:v>
                </c:pt>
                <c:pt idx="1">
                  <c:v>0.0818471894396363</c:v>
                </c:pt>
                <c:pt idx="2">
                  <c:v>0.0709517604248623</c:v>
                </c:pt>
                <c:pt idx="3">
                  <c:v>0.0575072121688959</c:v>
                </c:pt>
              </c:numCache>
            </c:numRef>
          </c:yVal>
          <c:smooth val="0"/>
          <c:extLst>
            <c:ext xmlns:c15="http://schemas.microsoft.com/office/drawing/2012/chart" uri="{02D57815-91ED-43cb-92C2-25804820EDAC}">
              <c15:datalabelsRange>
                <c15:f>'Sheet8 (4)'!$A$11:$A$14</c15:f>
                <c15:dlblRangeCache>
                  <c:ptCount val="4"/>
                  <c:pt idx="0">
                    <c:v>住房问题</c:v>
                  </c:pt>
                  <c:pt idx="1">
                    <c:v>文化服务</c:v>
                  </c:pt>
                  <c:pt idx="2">
                    <c:v>研究方法</c:v>
                  </c:pt>
                  <c:pt idx="3">
                    <c:v>数字社会</c:v>
                  </c:pt>
                </c15:dlblRangeCache>
              </c15:datalabelsRange>
            </c:ext>
          </c:extLst>
        </c:ser>
        <c:ser>
          <c:idx val="5"/>
          <c:order val="5"/>
          <c:tx>
            <c:strRef>
              <c:f>"5"</c:f>
              <c:strCache>
                <c:ptCount val="1"/>
                <c:pt idx="0">
                  <c:v>5</c:v>
                </c:pt>
              </c:strCache>
            </c:strRef>
          </c:tx>
          <c:spPr>
            <a:ln w="3175" cap="rnd" cmpd="sng">
              <a:solidFill>
                <a:schemeClr val="accent6"/>
              </a:solidFill>
              <a:prstDash val="solid"/>
              <a:round/>
            </a:ln>
            <a:effectLst/>
          </c:spPr>
          <c:marker>
            <c:symbol val="circle"/>
            <c:size val="4"/>
            <c:spPr>
              <a:solidFill>
                <a:schemeClr val="accent6"/>
              </a:solidFill>
              <a:ln w="9525">
                <a:solidFill>
                  <a:schemeClr val="accent6"/>
                </a:solidFill>
              </a:ln>
              <a:effectLst/>
            </c:spPr>
          </c:marker>
          <c:dLbls>
            <c:dLbl>
              <c:idx val="0"/>
              <c:layout/>
              <c:tx>
                <c:rich>
                  <a:bodyPr rot="0" spcFirstLastPara="0" vertOverflow="ellipsis" vert="horz" wrap="square" lIns="38100" tIns="19050" rIns="38100" bIns="19050" anchor="ctr" anchorCtr="1"/>
                  <a:lstStyle/>
                  <a:p>
                    <a:fld id="{ff3866c8-d761-45b4-af46-f82fbda77106}"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dLbl>
              <c:idx val="1"/>
              <c:layout>
                <c:manualLayout>
                  <c:x val="0.00413930916357408"/>
                  <c:y val="0.00896700143472023"/>
                </c:manualLayout>
              </c:layout>
              <c:tx>
                <c:rich>
                  <a:bodyPr rot="0" spcFirstLastPara="0" vertOverflow="ellipsis" vert="horz" wrap="square" lIns="38100" tIns="19050" rIns="38100" bIns="19050" anchor="ctr" anchorCtr="1"/>
                  <a:lstStyle/>
                  <a:p>
                    <a:fld id="{7e9e3415-914a-4228-a494-62bf79d99117}"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2"/>
              <c:layout>
                <c:manualLayout>
                  <c:x val="-0.0143333791497946"/>
                  <c:y val="0.106278290738666"/>
                </c:manualLayout>
              </c:layout>
              <c:tx>
                <c:rich>
                  <a:bodyPr rot="0" spcFirstLastPara="0" vertOverflow="ellipsis" vert="horz" wrap="square" lIns="38100" tIns="19050" rIns="38100" bIns="19050" anchor="ctr" anchorCtr="1"/>
                  <a:lstStyle/>
                  <a:p>
                    <a:fld id="{0f3d671a-013a-49c2-a27b-6fa8bd6498a8}"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(6)'!$B$6:$B$8</c:f>
              <c:numCache>
                <c:formatCode>0.0000_ </c:formatCode>
                <c:ptCount val="3"/>
                <c:pt idx="0">
                  <c:v>0.208204887234715</c:v>
                </c:pt>
                <c:pt idx="1">
                  <c:v>0.237832293221537</c:v>
                </c:pt>
                <c:pt idx="2">
                  <c:v>0.282359107646327</c:v>
                </c:pt>
              </c:numCache>
            </c:numRef>
          </c:xVal>
          <c:yVal>
            <c:numRef>
              <c:f>'[0507TC-TD整理.xlsx]Sheet8 (6)'!$C$6:$C$8</c:f>
              <c:numCache>
                <c:formatCode>0.0000_ </c:formatCode>
                <c:ptCount val="3"/>
                <c:pt idx="0">
                  <c:v>0.125893681797968</c:v>
                </c:pt>
                <c:pt idx="1">
                  <c:v>0.0782143570111676</c:v>
                </c:pt>
                <c:pt idx="2">
                  <c:v>0.0646422159010672</c:v>
                </c:pt>
              </c:numCache>
            </c:numRef>
          </c:yVal>
          <c:smooth val="0"/>
          <c:extLst>
            <c:ext xmlns:c15="http://schemas.microsoft.com/office/drawing/2012/chart" uri="{02D57815-91ED-43cb-92C2-25804820EDAC}">
              <c15:datalabelsRange>
                <c15:f>'Sheet8 (4)'!$A$15:$A$17</c15:f>
                <c15:dlblRangeCache>
                  <c:ptCount val="3"/>
                  <c:pt idx="0">
                    <c:v>城市社区</c:v>
                  </c:pt>
                  <c:pt idx="1">
                    <c:v>社区养老</c:v>
                  </c:pt>
                  <c:pt idx="2">
                    <c:v>指数模型</c:v>
                  </c:pt>
                </c15:dlblRangeCache>
              </c15:datalabelsRange>
            </c:ext>
          </c:extLst>
        </c:ser>
        <c:ser>
          <c:idx val="6"/>
          <c:order val="6"/>
          <c:tx>
            <c:strRef>
              <c:f>"6"</c:f>
              <c:strCache>
                <c:ptCount val="1"/>
                <c:pt idx="0">
                  <c:v>6</c:v>
                </c:pt>
              </c:strCache>
            </c:strRef>
          </c:tx>
          <c:spPr>
            <a:ln w="3175" cap="rnd" cmpd="sng">
              <a:solidFill>
                <a:schemeClr val="accent1">
                  <a:lumMod val="60000"/>
                </a:schemeClr>
              </a:solidFill>
              <a:prstDash val="solid"/>
              <a:round/>
            </a:ln>
            <a:effectLst/>
          </c:spPr>
          <c:marker>
            <c:symbol val="circle"/>
            <c:size val="4"/>
            <c:spPr>
              <a:solidFill>
                <a:schemeClr val="accent1">
                  <a:lumMod val="60000"/>
                </a:schemeClr>
              </a:solidFill>
              <a:ln w="9525">
                <a:solidFill>
                  <a:schemeClr val="accent1">
                    <a:lumMod val="60000"/>
                  </a:schemeClr>
                </a:solidFill>
              </a:ln>
              <a:effectLst/>
            </c:spPr>
          </c:marker>
          <c:dLbls>
            <c:dLbl>
              <c:idx val="0"/>
              <c:layout>
                <c:manualLayout>
                  <c:x val="0.0403418097331947"/>
                  <c:y val="0.00687720412296734"/>
                </c:manualLayout>
              </c:layout>
              <c:tx>
                <c:rich>
                  <a:bodyPr rot="0" spcFirstLastPara="0" vertOverflow="ellipsis" vert="horz" wrap="square" lIns="38100" tIns="19050" rIns="38100" bIns="19050" anchor="ctr" anchorCtr="1"/>
                  <a:lstStyle/>
                  <a:p>
                    <a:fld id="{3a8cb8ec-55dd-4066-809f-65d7f8f5c898}"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1"/>
              <c:layout>
                <c:manualLayout>
                  <c:x val="-0.0464955250154653"/>
                  <c:y val="0.0301302564060547"/>
                </c:manualLayout>
              </c:layout>
              <c:tx>
                <c:rich>
                  <a:bodyPr rot="0" spcFirstLastPara="0" vertOverflow="ellipsis" vert="horz" wrap="square" lIns="38100" tIns="19050" rIns="38100" bIns="19050" anchor="ctr" anchorCtr="1"/>
                  <a:lstStyle/>
                  <a:p>
                    <a:fld id="{53722aa8-b55a-46f5-9937-6f027ea3e353}"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manualLayout>
                      <c:w val="0.162019875384494"/>
                      <c:h val="0.0872557618567577"/>
                    </c:manualLayout>
                  </c15:layout>
                  <c15:dlblFieldTable/>
                  <c15:showDataLabelsRange val="1"/>
                </c:ext>
              </c:extLst>
            </c:dLbl>
            <c:dLbl>
              <c:idx val="2"/>
              <c:layout>
                <c:manualLayout>
                  <c:x val="-0.0302544876772196"/>
                  <c:y val="0.0940894661277883"/>
                </c:manualLayout>
              </c:layout>
              <c:tx>
                <c:rich>
                  <a:bodyPr rot="0" spcFirstLastPara="0" vertOverflow="ellipsis" vert="horz" wrap="square" lIns="38100" tIns="19050" rIns="38100" bIns="19050" anchor="ctr" anchorCtr="1"/>
                  <a:lstStyle/>
                  <a:p>
                    <a:fld id="{f619d8cd-55af-4a0a-a71d-3e65cc01058f}"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manualLayout>
                      <c:w val="0.128588281557216"/>
                      <c:h val="0.0598620689655172"/>
                    </c:manualLayout>
                  </c15:layout>
                  <c15:dlblFieldTable/>
                  <c15:showDataLabelsRange val="1"/>
                </c:ext>
              </c:extLst>
            </c:dLbl>
            <c:dLbl>
              <c:idx val="3"/>
              <c:layout>
                <c:manualLayout>
                  <c:x val="0.0434335152042182"/>
                  <c:y val="0.0349493401799076"/>
                </c:manualLayout>
              </c:layout>
              <c:tx>
                <c:rich>
                  <a:bodyPr rot="0" spcFirstLastPara="0" vertOverflow="ellipsis" vert="horz" wrap="square" lIns="38100" tIns="19050" rIns="38100" bIns="19050" anchor="ctr" anchorCtr="1"/>
                  <a:lstStyle/>
                  <a:p>
                    <a:fld id="{bcc014cc-4800-4db9-a72b-c407428e8eed}"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(6)'!$B$9:$B$12</c:f>
              <c:numCache>
                <c:formatCode>0.0000_ </c:formatCode>
                <c:ptCount val="4"/>
                <c:pt idx="0">
                  <c:v>0.0723547475490924</c:v>
                </c:pt>
                <c:pt idx="1">
                  <c:v>0.214118499526225</c:v>
                </c:pt>
                <c:pt idx="2">
                  <c:v>0.214432725096202</c:v>
                </c:pt>
                <c:pt idx="3">
                  <c:v>0.275328427706318</c:v>
                </c:pt>
              </c:numCache>
            </c:numRef>
          </c:xVal>
          <c:yVal>
            <c:numRef>
              <c:f>'[0507TC-TD整理.xlsx]Sheet8 (6)'!$C$9:$C$12</c:f>
              <c:numCache>
                <c:formatCode>0.0000_ </c:formatCode>
                <c:ptCount val="4"/>
                <c:pt idx="0">
                  <c:v>0.111150847578857</c:v>
                </c:pt>
                <c:pt idx="1">
                  <c:v>0.074463302236709</c:v>
                </c:pt>
                <c:pt idx="2">
                  <c:v>0.0680924111293899</c:v>
                </c:pt>
                <c:pt idx="3">
                  <c:v>0.0337212030863942</c:v>
                </c:pt>
              </c:numCache>
            </c:numRef>
          </c:yVal>
          <c:smooth val="0"/>
          <c:extLst>
            <c:ext xmlns:c15="http://schemas.microsoft.com/office/drawing/2012/chart" uri="{02D57815-91ED-43cb-92C2-25804820EDAC}">
              <c15:datalabelsRange>
                <c15:f>'Sheet8 (4)'!$A$18:$A$21</c15:f>
                <c15:dlblRangeCache>
                  <c:ptCount val="4"/>
                  <c:pt idx="0">
                    <c:v>政务服务</c:v>
                  </c:pt>
                  <c:pt idx="1">
                    <c:v>社区教育</c:v>
                  </c:pt>
                  <c:pt idx="2">
                    <c:v>信贷业务</c:v>
                  </c:pt>
                  <c:pt idx="3">
                    <c:v>公共服务</c:v>
                  </c:pt>
                </c15:dlblRangeCache>
              </c15:datalabelsRange>
            </c:ext>
          </c:extLst>
        </c:ser>
        <c:ser>
          <c:idx val="7"/>
          <c:order val="7"/>
          <c:tx>
            <c:strRef>
              <c:f>"7"</c:f>
              <c:strCache>
                <c:ptCount val="1"/>
                <c:pt idx="0">
                  <c:v>7</c:v>
                </c:pt>
              </c:strCache>
            </c:strRef>
          </c:tx>
          <c:spPr>
            <a:ln w="3175" cap="rnd" cmpd="sng">
              <a:solidFill>
                <a:schemeClr val="accent2">
                  <a:lumMod val="60000"/>
                </a:schemeClr>
              </a:solidFill>
              <a:prstDash val="solid"/>
              <a:round/>
            </a:ln>
            <a:effectLst/>
          </c:spPr>
          <c:marker>
            <c:symbol val="circle"/>
            <c:size val="4"/>
            <c:spPr>
              <a:solidFill>
                <a:schemeClr val="accent2">
                  <a:lumMod val="60000"/>
                </a:schemeClr>
              </a:solidFill>
              <a:ln w="9525">
                <a:solidFill>
                  <a:schemeClr val="accent2">
                    <a:lumMod val="60000"/>
                  </a:schemeClr>
                </a:solidFill>
              </a:ln>
              <a:effectLst/>
            </c:spPr>
          </c:marker>
          <c:dLbls>
            <c:dLbl>
              <c:idx val="0"/>
              <c:layout>
                <c:manualLayout>
                  <c:x val="-0.060810888148597"/>
                  <c:y val="0.0513063980683143"/>
                </c:manualLayout>
              </c:layout>
              <c:tx>
                <c:rich>
                  <a:bodyPr rot="0" spcFirstLastPara="0" vertOverflow="ellipsis" vert="horz" wrap="square" lIns="38100" tIns="19050" rIns="38100" bIns="19050" anchor="ctr" anchorCtr="1"/>
                  <a:lstStyle/>
                  <a:p>
                    <a:fld id="{d91b767f-2367-4320-b593-3362b025356e}"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1"/>
              <c:layout>
                <c:manualLayout>
                  <c:x val="0.0113702353922034"/>
                  <c:y val="0.0119181873188968"/>
                </c:manualLayout>
              </c:layout>
              <c:tx>
                <c:rich>
                  <a:bodyPr rot="0" spcFirstLastPara="0" vertOverflow="ellipsis" vert="horz" wrap="square" lIns="38100" tIns="19050" rIns="38100" bIns="19050" anchor="ctr" anchorCtr="1"/>
                  <a:lstStyle/>
                  <a:p>
                    <a:fld id="{50c7e832-3e5c-4868-90a7-c00688abcd2b}"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2"/>
              <c:layout>
                <c:manualLayout>
                  <c:x val="0.0228456971182466"/>
                  <c:y val="0.10481115280192"/>
                </c:manualLayout>
              </c:layout>
              <c:tx>
                <c:rich>
                  <a:bodyPr rot="0" spcFirstLastPara="0" vertOverflow="ellipsis" vert="horz" wrap="square" lIns="38100" tIns="19050" rIns="38100" bIns="19050" anchor="ctr" anchorCtr="1"/>
                  <a:lstStyle/>
                  <a:p>
                    <a:fld id="{834ab1e2-35a3-4c9b-8b2d-7d248b5df7b0}"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(6)'!$B$13:$B$15</c:f>
              <c:numCache>
                <c:formatCode>0.0000_ </c:formatCode>
                <c:ptCount val="3"/>
                <c:pt idx="0">
                  <c:v>0.0649898578705952</c:v>
                </c:pt>
                <c:pt idx="1">
                  <c:v>0.208759518987693</c:v>
                </c:pt>
                <c:pt idx="2">
                  <c:v>0.227114301324692</c:v>
                </c:pt>
              </c:numCache>
            </c:numRef>
          </c:xVal>
          <c:yVal>
            <c:numRef>
              <c:f>'[0507TC-TD整理.xlsx]Sheet8 (6)'!$C$13:$C$15</c:f>
              <c:numCache>
                <c:formatCode>0.0000_ </c:formatCode>
                <c:ptCount val="3"/>
                <c:pt idx="0">
                  <c:v>0.109294880490518</c:v>
                </c:pt>
                <c:pt idx="1">
                  <c:v>0.0357985837922895</c:v>
                </c:pt>
                <c:pt idx="2">
                  <c:v>0.027537372147915</c:v>
                </c:pt>
              </c:numCache>
            </c:numRef>
          </c:yVal>
          <c:smooth val="0"/>
          <c:extLst>
            <c:ext xmlns:c15="http://schemas.microsoft.com/office/drawing/2012/chart" uri="{02D57815-91ED-43cb-92C2-25804820EDAC}">
              <c15:datalabelsRange>
                <c15:f>'Sheet8 (4)'!$A$22:$A$24</c15:f>
                <c15:dlblRangeCache>
                  <c:ptCount val="3"/>
                  <c:pt idx="0">
                    <c:v>智慧社区</c:v>
                  </c:pt>
                  <c:pt idx="1">
                    <c:v>理论应用</c:v>
                  </c:pt>
                  <c:pt idx="2">
                    <c:v>发展路径</c:v>
                  </c:pt>
                </c15:dlblRangeCache>
              </c15:datalabelsRange>
            </c:ext>
          </c:extLst>
        </c:ser>
        <c:ser>
          <c:idx val="8"/>
          <c:order val="8"/>
          <c:tx>
            <c:strRef>
              <c:f>"8"</c:f>
              <c:strCache>
                <c:ptCount val="1"/>
                <c:pt idx="0">
                  <c:v>8</c:v>
                </c:pt>
              </c:strCache>
            </c:strRef>
          </c:tx>
          <c:spPr>
            <a:ln w="3175" cap="rnd" cmpd="sng">
              <a:solidFill>
                <a:schemeClr val="accent3">
                  <a:lumMod val="60000"/>
                </a:schemeClr>
              </a:solidFill>
              <a:prstDash val="solid"/>
              <a:round/>
            </a:ln>
            <a:effectLst/>
          </c:spPr>
          <c:marker>
            <c:symbol val="circle"/>
            <c:size val="4"/>
            <c:spPr>
              <a:solidFill>
                <a:schemeClr val="accent3">
                  <a:lumMod val="60000"/>
                </a:schemeClr>
              </a:solidFill>
              <a:ln w="9525">
                <a:solidFill>
                  <a:schemeClr val="accent3">
                    <a:lumMod val="60000"/>
                  </a:schemeClr>
                </a:solidFill>
              </a:ln>
              <a:effectLst/>
            </c:spPr>
          </c:marker>
          <c:dLbls>
            <c:dLbl>
              <c:idx val="0"/>
              <c:layout>
                <c:manualLayout>
                  <c:x val="-0.00299743077362261"/>
                  <c:y val="0.0108799617407939"/>
                </c:manualLayout>
              </c:layout>
              <c:tx>
                <c:rich>
                  <a:bodyPr rot="0" spcFirstLastPara="0" vertOverflow="ellipsis" vert="horz" wrap="square" lIns="38100" tIns="19050" rIns="38100" bIns="19050" anchor="ctr" anchorCtr="1"/>
                  <a:lstStyle/>
                  <a:p>
                    <a:fld id="{7e2e3a4b-afb0-4097-9949-74d6b0d75b27}"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1"/>
              <c:layout>
                <c:manualLayout>
                  <c:x val="0.0662117208922782"/>
                  <c:y val="0.0580460834064693"/>
                </c:manualLayout>
              </c:layout>
              <c:tx>
                <c:rich>
                  <a:bodyPr rot="0" spcFirstLastPara="0" vertOverflow="ellipsis" vert="horz" wrap="square" lIns="38100" tIns="19050" rIns="38100" bIns="19050" anchor="ctr" anchorCtr="1"/>
                  <a:lstStyle/>
                  <a:p>
                    <a:fld id="{19f8a836-bf99-4ed4-af01-03be321bd62a}"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2"/>
              <c:layout>
                <c:manualLayout>
                  <c:x val="0.0166999714530403"/>
                  <c:y val="0.0130320420851267"/>
                </c:manualLayout>
              </c:layout>
              <c:tx>
                <c:rich>
                  <a:bodyPr rot="0" spcFirstLastPara="0" vertOverflow="ellipsis" vert="horz" wrap="square" lIns="38100" tIns="19050" rIns="38100" bIns="19050" anchor="ctr" anchorCtr="1"/>
                  <a:lstStyle/>
                  <a:p>
                    <a:fld id="{3c6fa46f-53db-432c-a5ab-82d97c2c169e}"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3"/>
              <c:layout>
                <c:manualLayout>
                  <c:x val="0.0356836996859835"/>
                  <c:y val="0.0248684839789574"/>
                </c:manualLayout>
              </c:layout>
              <c:tx>
                <c:rich>
                  <a:bodyPr rot="0" spcFirstLastPara="0" vertOverflow="ellipsis" vert="horz" wrap="square" lIns="38100" tIns="19050" rIns="38100" bIns="19050" anchor="ctr" anchorCtr="1"/>
                  <a:lstStyle/>
                  <a:p>
                    <a:fld id="{070f14d4-25e5-4a48-a681-921d1528e2f9}"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(6)'!$B$16:$B$19</c:f>
              <c:numCache>
                <c:formatCode>0.0000_ </c:formatCode>
                <c:ptCount val="4"/>
                <c:pt idx="0">
                  <c:v>0.0497086963986332</c:v>
                </c:pt>
                <c:pt idx="1">
                  <c:v>0.0888217633010062</c:v>
                </c:pt>
                <c:pt idx="2">
                  <c:v>0.13290656755922</c:v>
                </c:pt>
                <c:pt idx="3">
                  <c:v>0.159735813068086</c:v>
                </c:pt>
              </c:numCache>
            </c:numRef>
          </c:xVal>
          <c:yVal>
            <c:numRef>
              <c:f>'[0507TC-TD整理.xlsx]Sheet8 (6)'!$C$16:$C$19</c:f>
              <c:numCache>
                <c:formatCode>0.0000_ </c:formatCode>
                <c:ptCount val="4"/>
                <c:pt idx="0">
                  <c:v>0.0888792425187878</c:v>
                </c:pt>
                <c:pt idx="1">
                  <c:v>0.0604674796747967</c:v>
                </c:pt>
                <c:pt idx="2">
                  <c:v>0.0427639191002916</c:v>
                </c:pt>
                <c:pt idx="3">
                  <c:v>0.00619590873328088</c:v>
                </c:pt>
              </c:numCache>
            </c:numRef>
          </c:yVal>
          <c:smooth val="0"/>
          <c:extLst>
            <c:ext xmlns:c15="http://schemas.microsoft.com/office/drawing/2012/chart" uri="{02D57815-91ED-43cb-92C2-25804820EDAC}">
              <c15:datalabelsRange>
                <c15:f>'Sheet8 (4)'!$A$25:$A$28</c15:f>
                <c15:dlblRangeCache>
                  <c:ptCount val="4"/>
                  <c:pt idx="0">
                    <c:v>基层组织建设</c:v>
                  </c:pt>
                  <c:pt idx="1">
                    <c:v>信息服务</c:v>
                  </c:pt>
                  <c:pt idx="2">
                    <c:v>供给服务</c:v>
                  </c:pt>
                  <c:pt idx="3">
                    <c:v>土地管理</c:v>
                  </c:pt>
                </c15:dlblRangeCache>
              </c15:datalabelsRange>
            </c:ext>
          </c:extLst>
        </c:ser>
        <c:ser>
          <c:idx val="9"/>
          <c:order val="9"/>
          <c:tx>
            <c:strRef>
              <c:f>"9"</c:f>
              <c:strCache>
                <c:ptCount val="1"/>
                <c:pt idx="0">
                  <c:v>9</c:v>
                </c:pt>
              </c:strCache>
            </c:strRef>
          </c:tx>
          <c:spPr>
            <a:ln w="3175" cap="rnd" cmpd="sng">
              <a:solidFill>
                <a:schemeClr val="accent4">
                  <a:lumMod val="60000"/>
                </a:schemeClr>
              </a:solidFill>
              <a:prstDash val="solid"/>
              <a:round/>
            </a:ln>
            <a:effectLst/>
          </c:spPr>
          <c:marker>
            <c:symbol val="circle"/>
            <c:size val="4"/>
            <c:spPr>
              <a:solidFill>
                <a:schemeClr val="accent4">
                  <a:lumMod val="60000"/>
                </a:schemeClr>
              </a:solidFill>
              <a:ln w="9525">
                <a:solidFill>
                  <a:schemeClr val="accent4">
                    <a:lumMod val="60000"/>
                  </a:schemeClr>
                </a:solidFill>
              </a:ln>
              <a:effectLst/>
            </c:spPr>
          </c:marker>
          <c:dLbls>
            <c:dLbl>
              <c:idx val="0"/>
              <c:layout>
                <c:manualLayout>
                  <c:x val="-0.0124438860606817"/>
                  <c:y val="0.0235098737355479"/>
                </c:manualLayout>
              </c:layout>
              <c:tx>
                <c:rich>
                  <a:bodyPr rot="0" spcFirstLastPara="0" vertOverflow="ellipsis" vert="horz" wrap="square" lIns="38100" tIns="19050" rIns="38100" bIns="19050" anchor="ctr" anchorCtr="1"/>
                  <a:lstStyle/>
                  <a:p>
                    <a:fld id="{7c835387-cf90-43aa-8985-8f9f0b8acb2a}"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1"/>
              <c:layout>
                <c:manualLayout>
                  <c:x val="0.0266604487831014"/>
                  <c:y val="0.0798275204106544"/>
                </c:manualLayout>
              </c:layout>
              <c:tx>
                <c:rich>
                  <a:bodyPr rot="0" spcFirstLastPara="0" vertOverflow="ellipsis" vert="horz" wrap="square" lIns="38100" tIns="19050" rIns="38100" bIns="19050" anchor="ctr" anchorCtr="1"/>
                  <a:lstStyle/>
                  <a:p>
                    <a:fld id="{2cf55e8d-9b6f-4c39-a112-e9c8976d6be2}"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2"/>
              <c:layout>
                <c:manualLayout>
                  <c:x val="0.0128839602453751"/>
                  <c:y val="0.0976824644597832"/>
                </c:manualLayout>
              </c:layout>
              <c:tx>
                <c:rich>
                  <a:bodyPr rot="0" spcFirstLastPara="0" vertOverflow="ellipsis" vert="horz" wrap="square" lIns="38100" tIns="19050" rIns="38100" bIns="19050" anchor="ctr" anchorCtr="1"/>
                  <a:lstStyle/>
                  <a:p>
                    <a:fld id="{7b325490-a3a7-4a72-815b-446f9682940c}"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(6)'!$B$20:$B$22</c:f>
              <c:numCache>
                <c:formatCode>0.0000_ </c:formatCode>
                <c:ptCount val="3"/>
                <c:pt idx="0">
                  <c:v>0.0454806993110213</c:v>
                </c:pt>
                <c:pt idx="1">
                  <c:v>0.0726699861259136</c:v>
                </c:pt>
                <c:pt idx="2">
                  <c:v>0.115579824010632</c:v>
                </c:pt>
              </c:numCache>
            </c:numRef>
          </c:xVal>
          <c:yVal>
            <c:numRef>
              <c:f>'[0507TC-TD整理.xlsx]Sheet8 (6)'!$C$20:$C$22</c:f>
              <c:numCache>
                <c:formatCode>0.0000_ </c:formatCode>
                <c:ptCount val="3"/>
                <c:pt idx="0">
                  <c:v>0.0540156145978333</c:v>
                </c:pt>
                <c:pt idx="1">
                  <c:v>0.0515866771570941</c:v>
                </c:pt>
                <c:pt idx="2">
                  <c:v>0.0304162792361061</c:v>
                </c:pt>
              </c:numCache>
            </c:numRef>
          </c:yVal>
          <c:smooth val="0"/>
          <c:extLst>
            <c:ext xmlns:c15="http://schemas.microsoft.com/office/drawing/2012/chart" uri="{02D57815-91ED-43cb-92C2-25804820EDAC}">
              <c15:datalabelsRange>
                <c15:f>'Sheet8 (4)'!$A$29:$A$31</c15:f>
                <c15:dlblRangeCache>
                  <c:ptCount val="3"/>
                  <c:pt idx="0">
                    <c:v>改革治理</c:v>
                  </c:pt>
                  <c:pt idx="1">
                    <c:v>农业服务</c:v>
                  </c:pt>
                  <c:pt idx="2">
                    <c:v>案例研究</c:v>
                  </c:pt>
                </c15:dlblRangeCache>
              </c15:datalabelsRange>
            </c:ext>
          </c:extLst>
        </c:ser>
        <c:ser>
          <c:idx val="10"/>
          <c:order val="10"/>
          <c:tx>
            <c:strRef>
              <c:f>"10"</c:f>
              <c:strCache>
                <c:ptCount val="1"/>
                <c:pt idx="0">
                  <c:v>10</c:v>
                </c:pt>
              </c:strCache>
            </c:strRef>
          </c:tx>
          <c:spPr>
            <a:ln w="19050" cap="rnd">
              <a:solidFill>
                <a:schemeClr val="accent5">
                  <a:lumMod val="60000"/>
                </a:schemeClr>
              </a:solidFill>
              <a:round/>
            </a:ln>
            <a:effectLst/>
          </c:spPr>
          <c:marker>
            <c:symbol val="circle"/>
            <c:size val="4"/>
            <c:spPr>
              <a:solidFill>
                <a:schemeClr val="accent5">
                  <a:lumMod val="60000"/>
                </a:schemeClr>
              </a:solidFill>
              <a:ln w="9525">
                <a:solidFill>
                  <a:schemeClr val="accent5">
                    <a:lumMod val="60000"/>
                  </a:schemeClr>
                </a:solidFill>
              </a:ln>
              <a:effectLst/>
            </c:spPr>
          </c:marker>
          <c:dLbls>
            <c:dLbl>
              <c:idx val="0"/>
              <c:layout>
                <c:manualLayout>
                  <c:x val="-0.00921658986175115"/>
                  <c:y val="0.0312430261102432"/>
                </c:manualLayout>
              </c:layout>
              <c:tx>
                <c:rich>
                  <a:bodyPr rot="0" spcFirstLastPara="0" vertOverflow="ellipsis" vert="horz" wrap="square" lIns="38100" tIns="19050" rIns="38100" bIns="19050" anchor="ctr" anchorCtr="1"/>
                  <a:lstStyle/>
                  <a:p>
                    <a:fld id="{a7e8625d-c3fb-4add-957e-af60efcdee38}"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lumMod val="75000"/>
                        <a:lumOff val="25000"/>
                      </a:schemeClr>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1"/>
                <c15:leaderLines>
                  <c:spPr>
                    <a:ln w="9525" cap="flat" cmpd="sng" algn="ctr">
                      <a:solidFill>
                        <a:schemeClr val="tx1">
                          <a:lumMod val="35000"/>
                          <a:lumOff val="65000"/>
                        </a:schemeClr>
                      </a:solidFill>
                      <a:round/>
                    </a:ln>
                    <a:effectLst/>
                  </c:spPr>
                </c15:leaderLines>
              </c:ext>
            </c:extLst>
          </c:dLbls>
          <c:xVal>
            <c:numRef>
              <c:f>'[0507TC-TD整理.xlsx]Sheet8 (6)'!$B$23</c:f>
              <c:numCache>
                <c:formatCode>0.0000_ </c:formatCode>
                <c:ptCount val="1"/>
                <c:pt idx="0">
                  <c:v>0.0766587842072633</c:v>
                </c:pt>
              </c:numCache>
            </c:numRef>
          </c:xVal>
          <c:yVal>
            <c:numRef>
              <c:f>'[0507TC-TD整理.xlsx]Sheet8 (6)'!$C$23</c:f>
              <c:numCache>
                <c:formatCode>0.0000_ </c:formatCode>
                <c:ptCount val="1"/>
                <c:pt idx="0">
                  <c:v>0.0601772573702967</c:v>
                </c:pt>
              </c:numCache>
            </c:numRef>
          </c:yVal>
          <c:smooth val="0"/>
          <c:extLst>
            <c:ext xmlns:c15="http://schemas.microsoft.com/office/drawing/2012/chart" uri="{02D57815-91ED-43cb-92C2-25804820EDAC}">
              <c15:datalabelsRange>
                <c15:f>'Sheet8 (6)'!$A$23</c15:f>
                <c15:dlblRangeCache>
                  <c:ptCount val="1"/>
                  <c:pt idx="0">
                    <c:v>就业创业</c:v>
                  </c:pt>
                </c15:dlblRangeCache>
              </c15:datalabelsRange>
            </c:ext>
          </c:extLst>
        </c:ser>
        <c:ser>
          <c:idx val="11"/>
          <c:order val="11"/>
          <c:tx>
            <c:strRef>
              <c:f>"11"</c:f>
              <c:strCache>
                <c:ptCount val="1"/>
                <c:pt idx="0">
                  <c:v>11</c:v>
                </c:pt>
              </c:strCache>
            </c:strRef>
          </c:tx>
          <c:spPr>
            <a:ln w="3175" cap="rnd" cmpd="sng">
              <a:solidFill>
                <a:schemeClr val="accent6">
                  <a:lumMod val="60000"/>
                </a:schemeClr>
              </a:solidFill>
              <a:prstDash val="solid"/>
              <a:round/>
            </a:ln>
            <a:effectLst/>
          </c:spPr>
          <c:marker>
            <c:symbol val="circle"/>
            <c:size val="4"/>
            <c:spPr>
              <a:solidFill>
                <a:schemeClr val="accent6">
                  <a:lumMod val="60000"/>
                </a:schemeClr>
              </a:solidFill>
              <a:ln w="9525">
                <a:solidFill>
                  <a:schemeClr val="accent6">
                    <a:lumMod val="60000"/>
                  </a:schemeClr>
                </a:solidFill>
              </a:ln>
              <a:effectLst/>
            </c:spPr>
          </c:marker>
          <c:dLbls>
            <c:dLbl>
              <c:idx val="0"/>
              <c:layout>
                <c:manualLayout>
                  <c:x val="0.0371123400426315"/>
                  <c:y val="0.0969200022515126"/>
                </c:manualLayout>
              </c:layout>
              <c:tx>
                <c:rich>
                  <a:bodyPr rot="0" spcFirstLastPara="0" vertOverflow="ellipsis" vert="horz" wrap="square" lIns="38100" tIns="19050" rIns="38100" bIns="19050" anchor="ctr" anchorCtr="1"/>
                  <a:lstStyle/>
                  <a:p>
                    <a:fld id="{407abf37-2b58-48fd-9825-9dea6ca93d5b}"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manualLayout>
                      <c:w val="0.131138907175774"/>
                      <c:h val="0.0781075652756081"/>
                    </c:manualLayout>
                  </c15:layout>
                  <c15:dlblFieldTable/>
                  <c15:showDataLabelsRange val="1"/>
                </c:ext>
              </c:extLst>
            </c:dLbl>
            <c:dLbl>
              <c:idx val="1"/>
              <c:layout>
                <c:manualLayout>
                  <c:x val="0.0165776273398312"/>
                  <c:y val="0.104532464027136"/>
                </c:manualLayout>
              </c:layout>
              <c:tx>
                <c:rich>
                  <a:bodyPr rot="0" spcFirstLastPara="0" vertOverflow="ellipsis" vert="horz" wrap="square" lIns="38100" tIns="19050" rIns="38100" bIns="19050" anchor="ctr" anchorCtr="1"/>
                  <a:lstStyle/>
                  <a:p>
                    <a:fld id="{de0a1c62-5ed1-4bb7-83d0-ae3caec60e12}"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2"/>
              <c:layout>
                <c:manualLayout>
                  <c:x val="0.0407221900089446"/>
                  <c:y val="0.0462233477198549"/>
                </c:manualLayout>
              </c:layout>
              <c:tx>
                <c:rich>
                  <a:bodyPr rot="0" spcFirstLastPara="0" vertOverflow="ellipsis" vert="horz" wrap="square" lIns="38100" tIns="19050" rIns="38100" bIns="19050" anchor="ctr" anchorCtr="1"/>
                  <a:lstStyle/>
                  <a:p>
                    <a:fld id="{b4c32bf1-b034-4fb3-aa88-d00132a2d9ba}"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manualLayout>
                      <c:w val="0.130612244897959"/>
                      <c:h val="0.0763222494978799"/>
                    </c:manualLayout>
                  </c15:layout>
                  <c15:dlblFieldTable/>
                  <c15:showDataLabelsRange val="1"/>
                </c:ext>
              </c:extLst>
            </c:dLbl>
            <c:dLbl>
              <c:idx val="3"/>
              <c:layout>
                <c:manualLayout>
                  <c:x val="0.0249785897801884"/>
                  <c:y val="0.0219661232746278"/>
                </c:manualLayout>
              </c:layout>
              <c:tx>
                <c:rich>
                  <a:bodyPr rot="0" spcFirstLastPara="0" vertOverflow="ellipsis" vert="horz" wrap="square" lIns="38100" tIns="19050" rIns="38100" bIns="19050" anchor="ctr" anchorCtr="1"/>
                  <a:lstStyle/>
                  <a:p>
                    <a:fld id="{d6450a81-7a64-4fff-9ad3-bff7b8799243}"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manualLayout>
                      <c:w val="0.133214920071048"/>
                      <c:h val="0.0656205420827389"/>
                    </c:manualLayout>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(6)'!$B$24:$B$27</c:f>
              <c:numCache>
                <c:formatCode>0.0000_ </c:formatCode>
                <c:ptCount val="4"/>
                <c:pt idx="0">
                  <c:v>0.00380248787203607</c:v>
                </c:pt>
                <c:pt idx="1">
                  <c:v>0.0345266088470028</c:v>
                </c:pt>
                <c:pt idx="2">
                  <c:v>0.0537671347376153</c:v>
                </c:pt>
                <c:pt idx="3">
                  <c:v>0.100124982781833</c:v>
                </c:pt>
              </c:numCache>
            </c:numRef>
          </c:xVal>
          <c:yVal>
            <c:numRef>
              <c:f>'[0507TC-TD整理.xlsx]Sheet8 (6)'!$C$24:$C$27</c:f>
              <c:numCache>
                <c:formatCode>0.0000_ </c:formatCode>
                <c:ptCount val="4"/>
                <c:pt idx="0">
                  <c:v>0.0540156145978333</c:v>
                </c:pt>
                <c:pt idx="1">
                  <c:v>0.0462465867542926</c:v>
                </c:pt>
                <c:pt idx="2">
                  <c:v>0.019797137814447</c:v>
                </c:pt>
                <c:pt idx="3">
                  <c:v>0</c:v>
                </c:pt>
              </c:numCache>
            </c:numRef>
          </c:yVal>
          <c:smooth val="0"/>
          <c:extLst>
            <c:ext xmlns:c15="http://schemas.microsoft.com/office/drawing/2012/chart" uri="{02D57815-91ED-43cb-92C2-25804820EDAC}">
              <c15:datalabelsRange>
                <c15:f>'Sheet8 (4)'!$A$33:$A$36</c15:f>
                <c15:dlblRangeCache>
                  <c:ptCount val="4"/>
                  <c:pt idx="0">
                    <c:v>特殊群体</c:v>
                  </c:pt>
                  <c:pt idx="1">
                    <c:v>医疗卫生</c:v>
                  </c:pt>
                  <c:pt idx="2">
                    <c:v>经济发展</c:v>
                  </c:pt>
                  <c:pt idx="3">
                    <c:v>产业发展</c:v>
                  </c:pt>
                </c15:dlblRangeCache>
              </c15:datalabelsRange>
            </c:ext>
          </c:extLst>
        </c:ser>
        <c:ser>
          <c:idx val="12"/>
          <c:order val="12"/>
          <c:tx>
            <c:strRef>
              <c:f>"12"</c:f>
              <c:strCache>
                <c:ptCount val="1"/>
                <c:pt idx="0">
                  <c:v>12</c:v>
                </c:pt>
              </c:strCache>
            </c:strRef>
          </c:tx>
          <c:spPr>
            <a:ln w="3175" cap="rnd" cmpd="sng">
              <a:solidFill>
                <a:schemeClr val="accent1">
                  <a:lumMod val="80000"/>
                  <a:lumOff val="20000"/>
                </a:schemeClr>
              </a:solidFill>
              <a:prstDash val="solid"/>
              <a:round/>
            </a:ln>
            <a:effectLst/>
          </c:spPr>
          <c:marker>
            <c:symbol val="circle"/>
            <c:size val="4"/>
            <c:spPr>
              <a:solidFill>
                <a:schemeClr val="accent1">
                  <a:lumMod val="80000"/>
                  <a:lumOff val="20000"/>
                </a:schemeClr>
              </a:solidFill>
              <a:ln w="9525">
                <a:solidFill>
                  <a:schemeClr val="accent1">
                    <a:lumMod val="80000"/>
                    <a:lumOff val="20000"/>
                  </a:schemeClr>
                </a:solidFill>
              </a:ln>
              <a:effectLst/>
            </c:spPr>
          </c:marker>
          <c:dLbls>
            <c:dLbl>
              <c:idx val="0"/>
              <c:layout>
                <c:manualLayout>
                  <c:x val="0.0484698145650873"/>
                  <c:y val="0.0181947301400724"/>
                </c:manualLayout>
              </c:layout>
              <c:tx>
                <c:rich>
                  <a:bodyPr rot="0" spcFirstLastPara="0" vertOverflow="ellipsis" vert="horz" wrap="square" lIns="38100" tIns="19050" rIns="38100" bIns="19050" anchor="ctr" anchorCtr="1"/>
                  <a:lstStyle/>
                  <a:p>
                    <a:fld id="{ce0b9ec6-12d0-4580-a241-27753f6f40cd}"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1"/>
              <c:layout>
                <c:manualLayout>
                  <c:x val="0.0605357432697655"/>
                  <c:y val="0.0662334721031927"/>
                </c:manualLayout>
              </c:layout>
              <c:tx>
                <c:rich>
                  <a:bodyPr rot="0" spcFirstLastPara="0" vertOverflow="ellipsis" vert="horz" wrap="square" lIns="38100" tIns="19050" rIns="38100" bIns="19050" anchor="ctr" anchorCtr="1"/>
                  <a:lstStyle/>
                  <a:p>
                    <a:fld id="{89954620-5af2-499f-9a3b-3a7271a999b8}"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(6)'!$B$28:$B$29</c:f>
              <c:numCache>
                <c:formatCode>0.0000_ </c:formatCode>
                <c:ptCount val="2"/>
                <c:pt idx="0">
                  <c:v>0</c:v>
                </c:pt>
                <c:pt idx="1">
                  <c:v>0.0151692728099411</c:v>
                </c:pt>
              </c:numCache>
            </c:numRef>
          </c:xVal>
          <c:yVal>
            <c:numRef>
              <c:f>'[0507TC-TD整理.xlsx]Sheet8 (6)'!$C$28:$C$29</c:f>
              <c:numCache>
                <c:formatCode>0.0000_ </c:formatCode>
                <c:ptCount val="2"/>
                <c:pt idx="0">
                  <c:v>0.0160634670862838</c:v>
                </c:pt>
                <c:pt idx="1">
                  <c:v>0.00847303758397386</c:v>
                </c:pt>
              </c:numCache>
            </c:numRef>
          </c:yVal>
          <c:smooth val="0"/>
          <c:extLst>
            <c:ext xmlns:c15="http://schemas.microsoft.com/office/drawing/2012/chart" uri="{02D57815-91ED-43cb-92C2-25804820EDAC}">
              <c15:datalabelsRange>
                <c15:f>'Sheet8 (4)'!$A$37:$A$38</c15:f>
                <c15:dlblRangeCache>
                  <c:ptCount val="2"/>
                  <c:pt idx="0">
                    <c:v>育儿服务</c:v>
                  </c:pt>
                  <c:pt idx="1">
                    <c:v>公益福利</c:v>
                  </c:pt>
                </c15:dlblRangeCache>
              </c15:datalabelsRange>
            </c:ext>
          </c:extLst>
        </c:ser>
        <c:dLbls>
          <c:showLegendKey val="0"/>
          <c:showVal val="1"/>
          <c:showCatName val="0"/>
          <c:showSerName val="0"/>
          <c:showPercent val="0"/>
          <c:showBubbleSize val="0"/>
        </c:dLbls>
        <c:axId val="159258247"/>
        <c:axId val="625952608"/>
        <c:extLst>
          <c:ext xmlns:c15="http://schemas.microsoft.com/office/drawing/2012/chart" uri="{02D57815-91ED-43cb-92C2-25804820EDAC}">
            <c15:filteredScatterSeries>
              <c15:ser>
                <c:idx val="0"/>
                <c:order val="0"/>
                <c:tx>
                  <c:strRef>
                    <c:extLst>
                      <c:ext uri="{02D57815-91ED-43cb-92C2-25804820EDAC}">
                        <c15:formulaRef>
                          <c15:sqref>"1"</c15:sqref>
                        </c15:formulaRef>
                      </c:ext>
                    </c:extLst>
                    <c:strCache>
                      <c:ptCount val="1"/>
                      <c:pt idx="0">
                        <c:v>1</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lumMod val="75000"/>
                              <a:lumOff val="25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numCache>
                      <c:formatCode>General</c:formatCode>
                      <c:ptCount val="36"/>
                      <c:pt idx="0">
                        <c:v>0.669018823271526</c:v>
                      </c:pt>
                      <c:pt idx="1">
                        <c:v>1</c:v>
                      </c:pt>
                      <c:pt idx="2">
                        <c:v>0.403188778906768</c:v>
                      </c:pt>
                      <c:pt idx="3">
                        <c:v>0.423013453974495</c:v>
                      </c:pt>
                      <c:pt idx="4">
                        <c:v>0.719501932069247</c:v>
                      </c:pt>
                      <c:pt idx="5">
                        <c:v>0.129658676082284</c:v>
                      </c:pt>
                      <c:pt idx="6">
                        <c:v>0.344921333932658</c:v>
                      </c:pt>
                      <c:pt idx="7">
                        <c:v>0.398241540325277</c:v>
                      </c:pt>
                      <c:pt idx="8">
                        <c:v>0.256678078928376</c:v>
                      </c:pt>
                      <c:pt idx="9">
                        <c:v>0.276303750356874</c:v>
                      </c:pt>
                      <c:pt idx="10">
                        <c:v>0.291920741563283</c:v>
                      </c:pt>
                      <c:pt idx="11">
                        <c:v>0.299063989786935</c:v>
                      </c:pt>
                      <c:pt idx="12">
                        <c:v>0.208204887234715</c:v>
                      </c:pt>
                      <c:pt idx="13">
                        <c:v>0.237832293221537</c:v>
                      </c:pt>
                      <c:pt idx="14">
                        <c:v>0.282359107646327</c:v>
                      </c:pt>
                      <c:pt idx="15">
                        <c:v>0.0723547475490924</c:v>
                      </c:pt>
                      <c:pt idx="16">
                        <c:v>0.214118499526225</c:v>
                      </c:pt>
                      <c:pt idx="17">
                        <c:v>0.214432725096202</c:v>
                      </c:pt>
                      <c:pt idx="18">
                        <c:v>0.275328427706318</c:v>
                      </c:pt>
                      <c:pt idx="19">
                        <c:v>0.0649898578705952</c:v>
                      </c:pt>
                      <c:pt idx="20">
                        <c:v>0.208759518987693</c:v>
                      </c:pt>
                      <c:pt idx="21">
                        <c:v>0.227114301324692</c:v>
                      </c:pt>
                      <c:pt idx="22">
                        <c:v>0.0497086963986332</c:v>
                      </c:pt>
                      <c:pt idx="23">
                        <c:v>0.0888217633010062</c:v>
                      </c:pt>
                      <c:pt idx="24">
                        <c:v>0.13290656755922</c:v>
                      </c:pt>
                      <c:pt idx="25">
                        <c:v>0.159735813068086</c:v>
                      </c:pt>
                      <c:pt idx="26">
                        <c:v>0.0454806993110213</c:v>
                      </c:pt>
                      <c:pt idx="27">
                        <c:v>0.0726699861259136</c:v>
                      </c:pt>
                      <c:pt idx="28">
                        <c:v>0.115579824010632</c:v>
                      </c:pt>
                      <c:pt idx="29">
                        <c:v>0.0766587842072633</c:v>
                      </c:pt>
                      <c:pt idx="30">
                        <c:v>0.00380248787203607</c:v>
                      </c:pt>
                      <c:pt idx="31">
                        <c:v>0.0345266088470028</c:v>
                      </c:pt>
                      <c:pt idx="32">
                        <c:v>0.0537671347376153</c:v>
                      </c:pt>
                      <c:pt idx="33">
                        <c:v>0.100124982781833</c:v>
                      </c:pt>
                      <c:pt idx="34">
                        <c:v>0</c:v>
                      </c:pt>
                      <c:pt idx="35">
                        <c:v>0.0151692728099411</c:v>
                      </c:pt>
                    </c:numCache>
                  </c:numRef>
                </c:xVal>
                <c:yVal>
                  <c:numRef>
                    <c:numCache>
                      <c:formatCode>General</c:formatCode>
                      <c:ptCount val="36"/>
                      <c:pt idx="0">
                        <c:v>0.282717020718594</c:v>
                      </c:pt>
                      <c:pt idx="1">
                        <c:v>0.126642771804062</c:v>
                      </c:pt>
                      <c:pt idx="2">
                        <c:v>0.214051250814277</c:v>
                      </c:pt>
                      <c:pt idx="3">
                        <c:v>0.166673568263696</c:v>
                      </c:pt>
                      <c:pt idx="4">
                        <c:v>0.062804532968929</c:v>
                      </c:pt>
                      <c:pt idx="5">
                        <c:v>0.196837136113297</c:v>
                      </c:pt>
                      <c:pt idx="6">
                        <c:v>0.152094807238395</c:v>
                      </c:pt>
                      <c:pt idx="7">
                        <c:v>0.0679386309992132</c:v>
                      </c:pt>
                      <c:pt idx="8">
                        <c:v>0.129830610450317</c:v>
                      </c:pt>
                      <c:pt idx="9">
                        <c:v>0.0818471894396363</c:v>
                      </c:pt>
                      <c:pt idx="10">
                        <c:v>0.0709517604248623</c:v>
                      </c:pt>
                      <c:pt idx="11">
                        <c:v>0.0575072121688959</c:v>
                      </c:pt>
                      <c:pt idx="12">
                        <c:v>0.125893681797968</c:v>
                      </c:pt>
                      <c:pt idx="13">
                        <c:v>0.0782143570111676</c:v>
                      </c:pt>
                      <c:pt idx="14">
                        <c:v>0.0646422159010672</c:v>
                      </c:pt>
                      <c:pt idx="15">
                        <c:v>0.111150847578857</c:v>
                      </c:pt>
                      <c:pt idx="16">
                        <c:v>0.074463302236709</c:v>
                      </c:pt>
                      <c:pt idx="17">
                        <c:v>0.0680924111293899</c:v>
                      </c:pt>
                      <c:pt idx="18">
                        <c:v>0.0337212030863942</c:v>
                      </c:pt>
                      <c:pt idx="19">
                        <c:v>0.109294880490518</c:v>
                      </c:pt>
                      <c:pt idx="20">
                        <c:v>0.0357985837922895</c:v>
                      </c:pt>
                      <c:pt idx="21">
                        <c:v>0.027537372147915</c:v>
                      </c:pt>
                      <c:pt idx="22">
                        <c:v>0.0888792425187878</c:v>
                      </c:pt>
                      <c:pt idx="23">
                        <c:v>0.0604674796747967</c:v>
                      </c:pt>
                      <c:pt idx="24">
                        <c:v>0.0427639191002916</c:v>
                      </c:pt>
                      <c:pt idx="25">
                        <c:v>0.00619590873328088</c:v>
                      </c:pt>
                      <c:pt idx="26">
                        <c:v>0.0540156145978333</c:v>
                      </c:pt>
                      <c:pt idx="27">
                        <c:v>0.0515866771570941</c:v>
                      </c:pt>
                      <c:pt idx="28">
                        <c:v>0.0304162792361061</c:v>
                      </c:pt>
                      <c:pt idx="29">
                        <c:v>0.0601772573702967</c:v>
                      </c:pt>
                      <c:pt idx="30">
                        <c:v>0.0540156145978333</c:v>
                      </c:pt>
                      <c:pt idx="31">
                        <c:v>0.0462465867542926</c:v>
                      </c:pt>
                      <c:pt idx="32">
                        <c:v>0.019797137814447</c:v>
                      </c:pt>
                      <c:pt idx="33">
                        <c:v>0</c:v>
                      </c:pt>
                      <c:pt idx="34">
                        <c:v>0.0160634670862838</c:v>
                      </c:pt>
                      <c:pt idx="35">
                        <c:v>0.00847303758397386</c:v>
                      </c:pt>
                    </c:numCache>
                  </c:numRef>
                </c:yVal>
                <c:smooth val="0"/>
              </c15:ser>
            </c15:filteredScatterSeries>
            <c15:filteredScatterSeries>
              <c15:ser>
                <c:idx val="1"/>
                <c:order val="1"/>
                <c:tx>
                  <c:strRef>
                    <c:extLst>
                      <c:ext uri="{02D57815-91ED-43cb-92C2-25804820EDAC}">
                        <c15:formulaRef>
                          <c15:sqref>"1"</c15:sqref>
                        </c15:formulaRef>
                      </c:ext>
                    </c:extLst>
                    <c:strCache>
                      <c:ptCount val="1"/>
                      <c:pt idx="0">
                        <c:v>1</c:v>
                      </c:pt>
                    </c:strCache>
                  </c:strRef>
                </c:tx>
                <c:spPr>
                  <a:ln w="3175" cap="rnd" cmpd="sng">
                    <a:solidFill>
                      <a:schemeClr val="accent2"/>
                    </a:solidFill>
                    <a:prstDash val="solid"/>
                    <a:round/>
                  </a:ln>
                  <a:effectLst/>
                </c:spPr>
                <c:marker>
                  <c:symbol val="circle"/>
                  <c:size val="6"/>
                  <c:spPr>
                    <a:solidFill>
                      <a:schemeClr val="accent2"/>
                    </a:solidFill>
                    <a:ln w="9525">
                      <a:solidFill>
                        <a:schemeClr val="accent2"/>
                      </a:solidFill>
                    </a:ln>
                    <a:effectLst/>
                  </c:spPr>
                </c:marker>
                <c:dLbls>
                  <c:dLbl>
                    <c:idx val="0"/>
                    <c:layout/>
                    <c:tx>
                      <c:rich>
                        <a:bodyPr rot="0" spcFirstLastPara="0" vertOverflow="ellipsis" vert="horz" wrap="square" lIns="38100" tIns="19050" rIns="38100" bIns="19050" anchor="ctr" anchorCtr="1"/>
                        <a:lstStyle/>
                        <a:p>
                          <a:fld id="{60c7e441-4773-4df6-a1f9-24c977e532b6}"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(4)'!$A$3:$A$38</c15:f>
                      <c15:dlblRangeCache>
                        <c:ptCount val="36"/>
                        <c:pt idx="0">
                          <c:v>乡村社区</c:v>
                        </c:pt>
                        <c:pt idx="1">
                          <c:v>社区治理</c:v>
                        </c:pt>
                        <c:pt idx="2">
                          <c:v>图书馆服务</c:v>
                        </c:pt>
                      </c15:dlblRangeCache>
                    </c15:datalabelsRange>
                  </c:ext>
                </c:extLst>
              </c15:ser>
            </c15:filteredScatterSeries>
            <c15:filteredScatterSeries>
              <c15:ser>
                <c:idx val="2"/>
                <c:order val="2"/>
                <c:tx>
                  <c:strRef>
                    <c:extLst>
                      <c:ext uri="{02D57815-91ED-43cb-92C2-25804820EDAC}">
                        <c15:formulaRef>
                          <c15:sqref>"2"</c15:sqref>
                        </c15:formulaRef>
                      </c:ext>
                    </c:extLst>
                    <c:strCache>
                      <c:ptCount val="1"/>
                      <c:pt idx="0">
                        <c:v>2</c:v>
                      </c:pt>
                    </c:strCache>
                  </c:strRef>
                </c:tx>
                <c:spPr>
                  <a:ln w="3175" cap="rnd" cmpd="sng">
                    <a:solidFill>
                      <a:schemeClr val="accent3"/>
                    </a:solidFill>
                    <a:prstDash val="solid"/>
                    <a:round/>
                  </a:ln>
                  <a:effectLst/>
                </c:spPr>
                <c:marker>
                  <c:symbol val="circle"/>
                  <c:size val="6"/>
                  <c:spPr>
                    <a:solidFill>
                      <a:schemeClr val="accent3"/>
                    </a:solidFill>
                    <a:ln w="9525">
                      <a:solidFill>
                        <a:schemeClr val="accent3"/>
                      </a:solidFill>
                    </a:ln>
                    <a:effectLst/>
                  </c:spPr>
                </c:marker>
                <c:dLbls>
                  <c:dLbl>
                    <c:idx val="0"/>
                    <c:layout/>
                    <c:tx>
                      <c:rich>
                        <a:bodyPr rot="0" spcFirstLastPara="0" vertOverflow="ellipsis" vert="horz" wrap="square" lIns="38100" tIns="19050" rIns="38100" bIns="19050" anchor="ctr" anchorCtr="1"/>
                        <a:lstStyle/>
                        <a:p>
                          <a:fld id="{4a4dfd82-7ef2-4dae-acbc-c8bc5d9aa680}"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(4)'!$A$5:$A$7</c15:f>
                      <c15:dlblRangeCache>
                        <c:ptCount val="3"/>
                        <c:pt idx="0">
                          <c:v>图书馆服务</c:v>
                        </c:pt>
                        <c:pt idx="1">
                          <c:v>金融投资</c:v>
                        </c:pt>
                        <c:pt idx="2">
                          <c:v>政策法规</c:v>
                        </c:pt>
                      </c15:dlblRangeCache>
                    </c15:datalabelsRange>
                  </c:ext>
                </c:extLst>
              </c15:ser>
            </c15:filteredScatterSeries>
            <c15:filteredScatterSeries>
              <c15:ser>
                <c:idx val="3"/>
                <c:order val="3"/>
                <c:tx>
                  <c:strRef>
                    <c:extLst>
                      <c:ext uri="{02D57815-91ED-43cb-92C2-25804820EDAC}">
                        <c15:formulaRef>
                          <c15:sqref>"3"</c15:sqref>
                        </c15:formulaRef>
                      </c:ext>
                    </c:extLst>
                    <c:strCache>
                      <c:ptCount val="1"/>
                      <c:pt idx="0">
                        <c:v>3</c:v>
                      </c:pt>
                    </c:strCache>
                  </c:strRef>
                </c:tx>
                <c:spPr>
                  <a:ln w="3175" cap="rnd" cmpd="sng">
                    <a:solidFill>
                      <a:schemeClr val="accent4"/>
                    </a:solidFill>
                    <a:prstDash val="solid"/>
                    <a:round/>
                  </a:ln>
                  <a:effectLst/>
                </c:spPr>
                <c:marker>
                  <c:symbol val="circle"/>
                  <c:size val="6"/>
                  <c:spPr>
                    <a:solidFill>
                      <a:schemeClr val="accent4"/>
                    </a:solidFill>
                    <a:ln w="9525">
                      <a:solidFill>
                        <a:schemeClr val="accent4"/>
                      </a:solidFill>
                    </a:ln>
                    <a:effectLst/>
                  </c:spPr>
                </c:marker>
                <c:dLbls>
                  <c:dLbl>
                    <c:idx val="0"/>
                    <c:layout/>
                    <c:tx>
                      <c:rich>
                        <a:bodyPr rot="0" spcFirstLastPara="0" vertOverflow="ellipsis" vert="horz" wrap="square" lIns="38100" tIns="19050" rIns="38100" bIns="19050" anchor="ctr" anchorCtr="1"/>
                        <a:lstStyle/>
                        <a:p>
                          <a:fld id="{ef2ec0f3-f79f-45db-b488-162cb8a75a91}"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(4)'!$A$8:$A$10</c15:f>
                      <c15:dlblRangeCache>
                        <c:ptCount val="3"/>
                        <c:pt idx="0">
                          <c:v>数字政府</c:v>
                        </c:pt>
                        <c:pt idx="1">
                          <c:v>党建工作</c:v>
                        </c:pt>
                        <c:pt idx="2">
                          <c:v>社区服务</c:v>
                        </c:pt>
                      </c15:dlblRangeCache>
                    </c15:datalabelsRange>
                  </c:ext>
                </c:extLst>
              </c15:ser>
            </c15:filteredScatterSeries>
          </c:ext>
        </c:extLst>
      </c:scatterChart>
      <c:valAx>
        <c:axId val="159258247"/>
        <c:scaling>
          <c:orientation val="minMax"/>
          <c:max val="0.35"/>
          <c:min val="0"/>
        </c:scaling>
        <c:delete val="0"/>
        <c:axPos val="b"/>
        <c:title>
          <c:tx>
            <c:rich>
              <a:bodyPr rot="0" spcFirstLastPara="0" vertOverflow="ellipsis" vert="horz" wrap="square" anchor="ctr" anchorCtr="1"/>
              <a:lstStyle/>
              <a:p>
                <a:pPr defTabSz="914400">
                  <a:defRPr lang="zh-CN" sz="600" b="0" i="0" u="none" strike="noStrike" kern="1200" baseline="0">
                    <a:solidFill>
                      <a:sysClr val="windowText" lastClr="000000"/>
                    </a:solidFill>
                    <a:latin typeface="+mn-lt"/>
                    <a:ea typeface="+mn-ea"/>
                    <a:cs typeface="+mn-cs"/>
                  </a:defRPr>
                </a:pPr>
                <a:r>
                  <a:rPr lang="zh-CN" altLang="en-US" sz="600">
                    <a:solidFill>
                      <a:sysClr val="windowText" lastClr="000000"/>
                    </a:solidFill>
                  </a:rPr>
                  <a:t>主题向心度</a:t>
                </a:r>
                <a:endParaRPr lang="zh-CN" altLang="en-US" sz="600">
                  <a:solidFill>
                    <a:sysClr val="windowText" lastClr="000000"/>
                  </a:solidFill>
                </a:endParaRPr>
              </a:p>
            </c:rich>
          </c:tx>
          <c:layout>
            <c:manualLayout>
              <c:xMode val="edge"/>
              <c:yMode val="edge"/>
              <c:x val="0.422091545208602"/>
              <c:y val="0.926607217482803"/>
            </c:manualLayout>
          </c:layout>
          <c:overlay val="0"/>
          <c:spPr>
            <a:noFill/>
            <a:ln>
              <a:noFill/>
            </a:ln>
            <a:effectLst/>
          </c:spPr>
        </c:title>
        <c:numFmt formatCode="General" sourceLinked="0"/>
        <c:majorTickMark val="in"/>
        <c:minorTickMark val="none"/>
        <c:tickLblPos val="nextTo"/>
        <c:spPr>
          <a:noFill/>
          <a:ln w="3175" cap="flat" cmpd="sng" algn="ctr">
            <a:solidFill>
              <a:schemeClr val="tx1"/>
            </a:solidFill>
            <a:round/>
          </a:ln>
          <a:effectLst/>
        </c:spPr>
        <c:txPr>
          <a:bodyPr rot="-6000000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crossAx val="625952608"/>
        <c:crosses val="autoZero"/>
        <c:crossBetween val="midCat"/>
        <c:majorUnit val="0.1"/>
      </c:valAx>
      <c:valAx>
        <c:axId val="625952608"/>
        <c:scaling>
          <c:orientation val="minMax"/>
        </c:scaling>
        <c:delete val="0"/>
        <c:axPos val="l"/>
        <c:title>
          <c:tx>
            <c:rich>
              <a:bodyPr rot="-5400000" spcFirstLastPara="0" vertOverflow="ellipsis" vert="horz" wrap="square" anchor="ctr" anchorCtr="1"/>
              <a:lstStyle/>
              <a:p>
                <a:pPr defTabSz="914400">
                  <a:defRPr lang="zh-CN" sz="600" b="0" i="0" u="none" strike="noStrike" kern="1200" baseline="0">
                    <a:solidFill>
                      <a:sysClr val="windowText" lastClr="000000"/>
                    </a:solidFill>
                    <a:latin typeface="+mn-lt"/>
                    <a:ea typeface="+mn-ea"/>
                    <a:cs typeface="+mn-cs"/>
                  </a:defRPr>
                </a:pPr>
                <a:r>
                  <a:rPr lang="zh-CN" altLang="en-US" sz="600">
                    <a:solidFill>
                      <a:sysClr val="windowText" lastClr="000000"/>
                    </a:solidFill>
                  </a:rPr>
                  <a:t>主题密度</a:t>
                </a:r>
                <a:endParaRPr lang="zh-CN" altLang="en-US" sz="600">
                  <a:solidFill>
                    <a:sysClr val="windowText" lastClr="000000"/>
                  </a:solidFill>
                </a:endParaRPr>
              </a:p>
            </c:rich>
          </c:tx>
          <c:layout>
            <c:manualLayout>
              <c:xMode val="edge"/>
              <c:yMode val="edge"/>
              <c:x val="0.00642936013430532"/>
              <c:y val="0.40357494941204"/>
            </c:manualLayout>
          </c:layout>
          <c:overlay val="0"/>
          <c:spPr>
            <a:noFill/>
            <a:ln>
              <a:noFill/>
            </a:ln>
            <a:effectLst/>
          </c:spPr>
        </c:title>
        <c:numFmt formatCode="0.00_);[Red]\(0.00\)" sourceLinked="0"/>
        <c:majorTickMark val="in"/>
        <c:minorTickMark val="none"/>
        <c:tickLblPos val="nextTo"/>
        <c:spPr>
          <a:noFill/>
          <a:ln w="3175" cap="flat" cmpd="sng" algn="ctr">
            <a:solidFill>
              <a:schemeClr val="tx1"/>
            </a:solidFill>
            <a:prstDash val="solid"/>
            <a:round/>
          </a:ln>
          <a:effectLst/>
        </c:spPr>
        <c:txPr>
          <a:bodyPr rot="-6000000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crossAx val="159258247"/>
        <c:crosses val="autoZero"/>
        <c:crossBetween val="midCat"/>
        <c:majorUnit val="0.05"/>
      </c:valAx>
      <c:spPr>
        <a:noFill/>
        <a:ln>
          <a:noFill/>
        </a:ln>
        <a:effectLst/>
      </c:spPr>
    </c:plotArea>
    <c:legend>
      <c:legendPos val="t"/>
      <c:legendEntry>
        <c:idx val="0"/>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1"/>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2"/>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3"/>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4"/>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5"/>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6"/>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7"/>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8"/>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ayout>
        <c:manualLayout>
          <c:xMode val="edge"/>
          <c:yMode val="edge"/>
          <c:x val="0.131983606065955"/>
          <c:y val="0.00832177531206657"/>
          <c:w val="0.432871237667041"/>
          <c:h val="0.114125753660637"/>
        </c:manualLayout>
      </c:layout>
      <c:overlay val="0"/>
      <c:spPr>
        <a:noFill/>
        <a:ln>
          <a:noFill/>
        </a:ln>
        <a:effectLst/>
      </c:spPr>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
    <c:plotVisOnly val="1"/>
    <c:dispBlanksAs val="gap"/>
    <c:showDLblsOverMax val="0"/>
  </c:chart>
  <c:spPr>
    <a:solidFill>
      <a:schemeClr val="bg1"/>
    </a:solidFill>
    <a:ln w="9525" cap="flat" cmpd="sng" algn="ctr">
      <a:noFill/>
      <a:round/>
    </a:ln>
    <a:effectLst/>
  </c:spPr>
  <c:txPr>
    <a:bodyPr/>
    <a:lstStyle/>
    <a:p>
      <a:pPr>
        <a:defRPr lang="zh-CN" sz="600"/>
      </a:pPr>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4381145132999"/>
          <c:y val="0.0302151348933463"/>
          <c:w val="0.881201894200032"/>
          <c:h val="0.859404765323607"/>
        </c:manualLayout>
      </c:layout>
      <c:scatterChart>
        <c:scatterStyle val="lineMarker"/>
        <c:varyColors val="0"/>
        <c:ser>
          <c:idx val="1"/>
          <c:order val="1"/>
          <c:tx>
            <c:strRef>
              <c:f>"1"</c:f>
              <c:strCache>
                <c:ptCount val="1"/>
                <c:pt idx="0">
                  <c:v>1</c:v>
                </c:pt>
              </c:strCache>
            </c:strRef>
          </c:tx>
          <c:spPr>
            <a:ln w="3175" cap="rnd" cmpd="sng">
              <a:solidFill>
                <a:schemeClr val="accent2"/>
              </a:solidFill>
              <a:prstDash val="solid"/>
              <a:round/>
            </a:ln>
            <a:effectLst/>
          </c:spPr>
          <c:marker>
            <c:symbol val="circle"/>
            <c:size val="4"/>
            <c:spPr>
              <a:solidFill>
                <a:schemeClr val="accent2"/>
              </a:solidFill>
              <a:ln w="9525">
                <a:solidFill>
                  <a:schemeClr val="accent2"/>
                </a:solidFill>
              </a:ln>
              <a:effectLst/>
            </c:spPr>
          </c:marker>
          <c:dLbls>
            <c:dLbl>
              <c:idx val="0"/>
              <c:layout/>
              <c:tx>
                <c:rich>
                  <a:bodyPr rot="0" spcFirstLastPara="0" vertOverflow="ellipsis" vert="horz" wrap="square" lIns="38100" tIns="19050" rIns="38100" bIns="19050" anchor="ctr" anchorCtr="1"/>
                  <a:lstStyle/>
                  <a:p>
                    <a:fld id="{611c2f60-f7a5-4308-9791-9c2863d51346}"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dLbl>
              <c:idx val="1"/>
              <c:layout>
                <c:manualLayout>
                  <c:x val="-0.00663399607552289"/>
                  <c:y val="0.0497747825519784"/>
                </c:manualLayout>
              </c:layout>
              <c:tx>
                <c:rich>
                  <a:bodyPr rot="0" spcFirstLastPara="0" vertOverflow="ellipsis" vert="horz" wrap="square" lIns="38100" tIns="19050" rIns="38100" bIns="19050" anchor="ctr" anchorCtr="1"/>
                  <a:lstStyle/>
                  <a:p>
                    <a:fld id="{3d7041aa-42f5-4cb5-a0a9-52d7cc550f7b}"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2"/>
              <c:layout/>
              <c:tx>
                <c:rich>
                  <a:bodyPr rot="0" spcFirstLastPara="0" vertOverflow="ellipsis" vert="horz" wrap="square" lIns="38100" tIns="19050" rIns="38100" bIns="19050" anchor="ctr" anchorCtr="1"/>
                  <a:lstStyle/>
                  <a:p>
                    <a:fld id="{dde32b00-59e9-4603-8f60-f3214b0545b2}"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(7)'!$B$2:$B$4</c:f>
              <c:numCache>
                <c:formatCode>0.0000_ </c:formatCode>
                <c:ptCount val="3"/>
                <c:pt idx="0">
                  <c:v>0.350047289239185</c:v>
                </c:pt>
                <c:pt idx="1">
                  <c:v>0.669018823271526</c:v>
                </c:pt>
                <c:pt idx="2">
                  <c:v>1</c:v>
                </c:pt>
              </c:numCache>
            </c:numRef>
          </c:xVal>
          <c:yVal>
            <c:numRef>
              <c:f>'[0507TC-TD整理.xlsx]Sheet8 (7)'!$C$2:$C$4</c:f>
              <c:numCache>
                <c:formatCode>General</c:formatCode>
                <c:ptCount val="3"/>
                <c:pt idx="0">
                  <c:v>1</c:v>
                </c:pt>
                <c:pt idx="1" c:formatCode="0.0000_ ">
                  <c:v>0.282717020718594</c:v>
                </c:pt>
                <c:pt idx="2" c:formatCode="0.0000_ ">
                  <c:v>0.126642771804062</c:v>
                </c:pt>
              </c:numCache>
            </c:numRef>
          </c:yVal>
          <c:smooth val="0"/>
          <c:extLst>
            <c:ext xmlns:c15="http://schemas.microsoft.com/office/drawing/2012/chart" uri="{02D57815-91ED-43cb-92C2-25804820EDAC}">
              <c15:datalabelsRange>
                <c15:f>'Sheet8 (4)'!$A$3:$A$38</c15:f>
                <c15:dlblRangeCache>
                  <c:ptCount val="36"/>
                  <c:pt idx="0">
                    <c:v>乡村社区</c:v>
                  </c:pt>
                  <c:pt idx="1">
                    <c:v>社区治理</c:v>
                  </c:pt>
                  <c:pt idx="2">
                    <c:v>图书馆服务</c:v>
                  </c:pt>
                </c15:dlblRangeCache>
              </c15:datalabelsRange>
            </c:ext>
          </c:extLst>
        </c:ser>
        <c:ser>
          <c:idx val="2"/>
          <c:order val="2"/>
          <c:tx>
            <c:strRef>
              <c:f>"2"</c:f>
              <c:strCache>
                <c:ptCount val="1"/>
                <c:pt idx="0">
                  <c:v>2</c:v>
                </c:pt>
              </c:strCache>
            </c:strRef>
          </c:tx>
          <c:spPr>
            <a:ln w="3175" cap="rnd" cmpd="sng">
              <a:solidFill>
                <a:schemeClr val="accent3"/>
              </a:solidFill>
              <a:prstDash val="solid"/>
              <a:round/>
            </a:ln>
            <a:effectLst/>
          </c:spPr>
          <c:marker>
            <c:symbol val="circle"/>
            <c:size val="4"/>
            <c:spPr>
              <a:solidFill>
                <a:schemeClr val="accent3"/>
              </a:solidFill>
              <a:ln w="9525">
                <a:solidFill>
                  <a:schemeClr val="accent3"/>
                </a:solidFill>
              </a:ln>
              <a:effectLst/>
            </c:spPr>
          </c:marker>
          <c:dLbls>
            <c:dLbl>
              <c:idx val="0"/>
              <c:layout/>
              <c:tx>
                <c:rich>
                  <a:bodyPr rot="0" spcFirstLastPara="0" vertOverflow="ellipsis" vert="horz" wrap="square" lIns="38100" tIns="19050" rIns="38100" bIns="19050" anchor="ctr" anchorCtr="1"/>
                  <a:lstStyle/>
                  <a:p>
                    <a:fld id="{10fc9311-0333-4b6a-83dd-bb83a66d1421}"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dLbl>
              <c:idx val="1"/>
              <c:layout>
                <c:manualLayout>
                  <c:x val="0.0597399700231143"/>
                  <c:y val="0.029822058786128"/>
                </c:manualLayout>
              </c:layout>
              <c:tx>
                <c:rich>
                  <a:bodyPr rot="0" spcFirstLastPara="0" vertOverflow="ellipsis" vert="horz" wrap="square" lIns="38100" tIns="19050" rIns="38100" bIns="19050" anchor="ctr" anchorCtr="1"/>
                  <a:lstStyle/>
                  <a:p>
                    <a:fld id="{207ed87c-37a7-4db6-adbe-b71b298973df}"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2"/>
              <c:layout>
                <c:manualLayout>
                  <c:x val="0.0287780896217096"/>
                  <c:y val="0.017443272852968"/>
                </c:manualLayout>
              </c:layout>
              <c:tx>
                <c:rich>
                  <a:bodyPr rot="0" spcFirstLastPara="0" vertOverflow="ellipsis" vert="horz" wrap="square" lIns="38100" tIns="19050" rIns="38100" bIns="19050" anchor="ctr" anchorCtr="1"/>
                  <a:lstStyle/>
                  <a:p>
                    <a:fld id="{177a7480-4f1f-4b3f-be18-fb6894051c36}"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(7)'!$B$5:$B$7</c:f>
              <c:numCache>
                <c:formatCode>0.0000_ </c:formatCode>
                <c:ptCount val="3"/>
                <c:pt idx="0">
                  <c:v>0.403188778906768</c:v>
                </c:pt>
                <c:pt idx="1">
                  <c:v>0.423013453974495</c:v>
                </c:pt>
                <c:pt idx="2">
                  <c:v>0.719501932069247</c:v>
                </c:pt>
              </c:numCache>
            </c:numRef>
          </c:xVal>
          <c:yVal>
            <c:numRef>
              <c:f>'[0507TC-TD整理.xlsx]Sheet8 (7)'!$C$5:$C$7</c:f>
              <c:numCache>
                <c:formatCode>0.0000_ </c:formatCode>
                <c:ptCount val="3"/>
                <c:pt idx="0">
                  <c:v>0.214051250814277</c:v>
                </c:pt>
                <c:pt idx="1">
                  <c:v>0.166673568263696</c:v>
                </c:pt>
                <c:pt idx="2">
                  <c:v>0.062804532968929</c:v>
                </c:pt>
              </c:numCache>
            </c:numRef>
          </c:yVal>
          <c:smooth val="0"/>
          <c:extLst>
            <c:ext xmlns:c15="http://schemas.microsoft.com/office/drawing/2012/chart" uri="{02D57815-91ED-43cb-92C2-25804820EDAC}">
              <c15:datalabelsRange>
                <c15:f>'Sheet8 (4)'!$A$5:$A$7</c15:f>
                <c15:dlblRangeCache>
                  <c:ptCount val="3"/>
                  <c:pt idx="0">
                    <c:v>图书馆服务</c:v>
                  </c:pt>
                  <c:pt idx="1">
                    <c:v>金融投资</c:v>
                  </c:pt>
                  <c:pt idx="2">
                    <c:v>政策法规</c:v>
                  </c:pt>
                </c15:dlblRangeCache>
              </c15:datalabelsRange>
            </c:ext>
          </c:extLst>
        </c:ser>
        <c:ser>
          <c:idx val="3"/>
          <c:order val="3"/>
          <c:tx>
            <c:strRef>
              <c:f>"3"</c:f>
              <c:strCache>
                <c:ptCount val="1"/>
                <c:pt idx="0">
                  <c:v>3</c:v>
                </c:pt>
              </c:strCache>
            </c:strRef>
          </c:tx>
          <c:spPr>
            <a:ln w="3175" cap="rnd" cmpd="sng">
              <a:solidFill>
                <a:schemeClr val="accent4"/>
              </a:solidFill>
              <a:prstDash val="solid"/>
              <a:round/>
            </a:ln>
            <a:effectLst/>
          </c:spPr>
          <c:marker>
            <c:symbol val="circle"/>
            <c:size val="4"/>
            <c:spPr>
              <a:solidFill>
                <a:schemeClr val="accent4"/>
              </a:solidFill>
              <a:ln w="9525">
                <a:solidFill>
                  <a:schemeClr val="accent4"/>
                </a:solidFill>
              </a:ln>
              <a:effectLst/>
            </c:spPr>
          </c:marker>
          <c:dLbls>
            <c:dLbl>
              <c:idx val="0"/>
              <c:layout/>
              <c:tx>
                <c:rich>
                  <a:bodyPr rot="0" spcFirstLastPara="0" vertOverflow="ellipsis" vert="horz" wrap="square" lIns="38100" tIns="19050" rIns="38100" bIns="19050" anchor="ctr" anchorCtr="1"/>
                  <a:lstStyle/>
                  <a:p>
                    <a:fld id="{b64163ad-64f6-4da1-b2fa-687e571c56b5}"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dLbl>
              <c:idx val="1"/>
              <c:layout/>
              <c:tx>
                <c:rich>
                  <a:bodyPr rot="0" spcFirstLastPara="0" vertOverflow="ellipsis" vert="horz" wrap="square" lIns="38100" tIns="19050" rIns="38100" bIns="19050" anchor="ctr" anchorCtr="1"/>
                  <a:lstStyle/>
                  <a:p>
                    <a:fld id="{a09f8e6c-30b4-452a-8a32-d02266ed3fbd}"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dLbl>
              <c:idx val="2"/>
              <c:layout>
                <c:manualLayout>
                  <c:x val="0.0381504545129196"/>
                  <c:y val="0.032364034554082"/>
                </c:manualLayout>
              </c:layout>
              <c:tx>
                <c:rich>
                  <a:bodyPr rot="0" spcFirstLastPara="0" vertOverflow="ellipsis" vert="horz" wrap="square" lIns="38100" tIns="19050" rIns="38100" bIns="19050" anchor="ctr" anchorCtr="1"/>
                  <a:lstStyle/>
                  <a:p>
                    <a:fld id="{9534a340-ea51-4470-aa09-7ea382fa2cef}"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(7)'!$B$8:$B$10</c:f>
              <c:numCache>
                <c:formatCode>0.0000_ </c:formatCode>
                <c:ptCount val="3"/>
                <c:pt idx="0">
                  <c:v>0.129658676082284</c:v>
                </c:pt>
                <c:pt idx="1">
                  <c:v>0.344921333932658</c:v>
                </c:pt>
                <c:pt idx="2">
                  <c:v>0.398241540325277</c:v>
                </c:pt>
              </c:numCache>
            </c:numRef>
          </c:xVal>
          <c:yVal>
            <c:numRef>
              <c:f>'[0507TC-TD整理.xlsx]Sheet8 (7)'!$C$8:$C$10</c:f>
              <c:numCache>
                <c:formatCode>0.0000_ </c:formatCode>
                <c:ptCount val="3"/>
                <c:pt idx="0">
                  <c:v>0.196837136113297</c:v>
                </c:pt>
                <c:pt idx="1">
                  <c:v>0.152094807238395</c:v>
                </c:pt>
                <c:pt idx="2">
                  <c:v>0.0679386309992132</c:v>
                </c:pt>
              </c:numCache>
            </c:numRef>
          </c:yVal>
          <c:smooth val="0"/>
          <c:extLst>
            <c:ext xmlns:c15="http://schemas.microsoft.com/office/drawing/2012/chart" uri="{02D57815-91ED-43cb-92C2-25804820EDAC}">
              <c15:datalabelsRange>
                <c15:f>'Sheet8 (4)'!$A$8:$A$10</c15:f>
                <c15:dlblRangeCache>
                  <c:ptCount val="3"/>
                  <c:pt idx="0">
                    <c:v>数字政府</c:v>
                  </c:pt>
                  <c:pt idx="1">
                    <c:v>党建工作</c:v>
                  </c:pt>
                  <c:pt idx="2">
                    <c:v>社区服务</c:v>
                  </c:pt>
                </c15:dlblRangeCache>
              </c15:datalabelsRange>
            </c:ext>
          </c:extLst>
        </c:ser>
        <c:dLbls>
          <c:showLegendKey val="0"/>
          <c:showVal val="1"/>
          <c:showCatName val="0"/>
          <c:showSerName val="0"/>
          <c:showPercent val="0"/>
          <c:showBubbleSize val="0"/>
        </c:dLbls>
        <c:axId val="159258247"/>
        <c:axId val="625952608"/>
        <c:extLst>
          <c:ext xmlns:c15="http://schemas.microsoft.com/office/drawing/2012/chart" uri="{02D57815-91ED-43cb-92C2-25804820EDAC}">
            <c15:filteredScatterSeries>
              <c15:ser>
                <c:idx val="0"/>
                <c:order val="0"/>
                <c:tx>
                  <c:strRef>
                    <c:extLst>
                      <c:ext uri="{02D57815-91ED-43cb-92C2-25804820EDAC}">
                        <c15:formulaRef>
                          <c15:sqref>"1"</c15:sqref>
                        </c15:formulaRef>
                      </c:ext>
                    </c:extLst>
                    <c:strCache>
                      <c:ptCount val="1"/>
                      <c:pt idx="0">
                        <c:v>1</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lumMod val="75000"/>
                              <a:lumOff val="25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numCache>
                      <c:formatCode>General</c:formatCode>
                      <c:ptCount val="36"/>
                      <c:pt idx="0">
                        <c:v>0.669018823271526</c:v>
                      </c:pt>
                      <c:pt idx="1">
                        <c:v>1</c:v>
                      </c:pt>
                      <c:pt idx="2">
                        <c:v>0.403188778906768</c:v>
                      </c:pt>
                      <c:pt idx="3">
                        <c:v>0.423013453974495</c:v>
                      </c:pt>
                      <c:pt idx="4">
                        <c:v>0.719501932069247</c:v>
                      </c:pt>
                      <c:pt idx="5">
                        <c:v>0.129658676082284</c:v>
                      </c:pt>
                      <c:pt idx="6">
                        <c:v>0.344921333932658</c:v>
                      </c:pt>
                      <c:pt idx="7">
                        <c:v>0.398241540325277</c:v>
                      </c:pt>
                      <c:pt idx="8">
                        <c:v>0.256678078928376</c:v>
                      </c:pt>
                      <c:pt idx="9">
                        <c:v>0.276303750356874</c:v>
                      </c:pt>
                      <c:pt idx="10">
                        <c:v>0.291920741563283</c:v>
                      </c:pt>
                      <c:pt idx="11">
                        <c:v>0.299063989786935</c:v>
                      </c:pt>
                      <c:pt idx="12">
                        <c:v>0.208204887234715</c:v>
                      </c:pt>
                      <c:pt idx="13">
                        <c:v>0.237832293221537</c:v>
                      </c:pt>
                      <c:pt idx="14">
                        <c:v>0.282359107646327</c:v>
                      </c:pt>
                      <c:pt idx="15">
                        <c:v>0.0723547475490924</c:v>
                      </c:pt>
                      <c:pt idx="16">
                        <c:v>0.214118499526225</c:v>
                      </c:pt>
                      <c:pt idx="17">
                        <c:v>0.214432725096202</c:v>
                      </c:pt>
                      <c:pt idx="18">
                        <c:v>0.275328427706318</c:v>
                      </c:pt>
                      <c:pt idx="19">
                        <c:v>0.0649898578705952</c:v>
                      </c:pt>
                      <c:pt idx="20">
                        <c:v>0.208759518987693</c:v>
                      </c:pt>
                      <c:pt idx="21">
                        <c:v>0.227114301324692</c:v>
                      </c:pt>
                      <c:pt idx="22">
                        <c:v>0.0497086963986332</c:v>
                      </c:pt>
                      <c:pt idx="23">
                        <c:v>0.0888217633010062</c:v>
                      </c:pt>
                      <c:pt idx="24">
                        <c:v>0.13290656755922</c:v>
                      </c:pt>
                      <c:pt idx="25">
                        <c:v>0.159735813068086</c:v>
                      </c:pt>
                      <c:pt idx="26">
                        <c:v>0.0454806993110213</c:v>
                      </c:pt>
                      <c:pt idx="27">
                        <c:v>0.0726699861259136</c:v>
                      </c:pt>
                      <c:pt idx="28">
                        <c:v>0.115579824010632</c:v>
                      </c:pt>
                      <c:pt idx="29">
                        <c:v>0.0766587842072633</c:v>
                      </c:pt>
                      <c:pt idx="30">
                        <c:v>0.00380248787203607</c:v>
                      </c:pt>
                      <c:pt idx="31">
                        <c:v>0.0345266088470028</c:v>
                      </c:pt>
                      <c:pt idx="32">
                        <c:v>0.0537671347376153</c:v>
                      </c:pt>
                      <c:pt idx="33">
                        <c:v>0.100124982781833</c:v>
                      </c:pt>
                      <c:pt idx="34">
                        <c:v>0</c:v>
                      </c:pt>
                      <c:pt idx="35">
                        <c:v>0.0151692728099411</c:v>
                      </c:pt>
                    </c:numCache>
                  </c:numRef>
                </c:xVal>
                <c:yVal>
                  <c:numRef>
                    <c:numCache>
                      <c:formatCode>General</c:formatCode>
                      <c:ptCount val="36"/>
                      <c:pt idx="0">
                        <c:v>0.282717020718594</c:v>
                      </c:pt>
                      <c:pt idx="1">
                        <c:v>0.126642771804062</c:v>
                      </c:pt>
                      <c:pt idx="2">
                        <c:v>0.214051250814277</c:v>
                      </c:pt>
                      <c:pt idx="3">
                        <c:v>0.166673568263696</c:v>
                      </c:pt>
                      <c:pt idx="4">
                        <c:v>0.062804532968929</c:v>
                      </c:pt>
                      <c:pt idx="5">
                        <c:v>0.196837136113297</c:v>
                      </c:pt>
                      <c:pt idx="6">
                        <c:v>0.152094807238395</c:v>
                      </c:pt>
                      <c:pt idx="7">
                        <c:v>0.0679386309992132</c:v>
                      </c:pt>
                      <c:pt idx="8">
                        <c:v>0.129830610450317</c:v>
                      </c:pt>
                      <c:pt idx="9">
                        <c:v>0.0818471894396363</c:v>
                      </c:pt>
                      <c:pt idx="10">
                        <c:v>0.0709517604248623</c:v>
                      </c:pt>
                      <c:pt idx="11">
                        <c:v>0.0575072121688959</c:v>
                      </c:pt>
                      <c:pt idx="12">
                        <c:v>0.125893681797968</c:v>
                      </c:pt>
                      <c:pt idx="13">
                        <c:v>0.0782143570111676</c:v>
                      </c:pt>
                      <c:pt idx="14">
                        <c:v>0.0646422159010672</c:v>
                      </c:pt>
                      <c:pt idx="15">
                        <c:v>0.111150847578857</c:v>
                      </c:pt>
                      <c:pt idx="16">
                        <c:v>0.074463302236709</c:v>
                      </c:pt>
                      <c:pt idx="17">
                        <c:v>0.0680924111293899</c:v>
                      </c:pt>
                      <c:pt idx="18">
                        <c:v>0.0337212030863942</c:v>
                      </c:pt>
                      <c:pt idx="19">
                        <c:v>0.109294880490518</c:v>
                      </c:pt>
                      <c:pt idx="20">
                        <c:v>0.0357985837922895</c:v>
                      </c:pt>
                      <c:pt idx="21">
                        <c:v>0.027537372147915</c:v>
                      </c:pt>
                      <c:pt idx="22">
                        <c:v>0.0888792425187878</c:v>
                      </c:pt>
                      <c:pt idx="23">
                        <c:v>0.0604674796747967</c:v>
                      </c:pt>
                      <c:pt idx="24">
                        <c:v>0.0427639191002916</c:v>
                      </c:pt>
                      <c:pt idx="25">
                        <c:v>0.00619590873328088</c:v>
                      </c:pt>
                      <c:pt idx="26">
                        <c:v>0.0540156145978333</c:v>
                      </c:pt>
                      <c:pt idx="27">
                        <c:v>0.0515866771570941</c:v>
                      </c:pt>
                      <c:pt idx="28">
                        <c:v>0.0304162792361061</c:v>
                      </c:pt>
                      <c:pt idx="29">
                        <c:v>0.0601772573702967</c:v>
                      </c:pt>
                      <c:pt idx="30">
                        <c:v>0.0540156145978333</c:v>
                      </c:pt>
                      <c:pt idx="31">
                        <c:v>0.0462465867542926</c:v>
                      </c:pt>
                      <c:pt idx="32">
                        <c:v>0.019797137814447</c:v>
                      </c:pt>
                      <c:pt idx="33">
                        <c:v>0</c:v>
                      </c:pt>
                      <c:pt idx="34">
                        <c:v>0.0160634670862838</c:v>
                      </c:pt>
                      <c:pt idx="35">
                        <c:v>0.00847303758397386</c:v>
                      </c:pt>
                    </c:numCache>
                  </c:numRef>
                </c:yVal>
                <c:smooth val="0"/>
              </c15:ser>
            </c15:filteredScatterSeries>
            <c15:filteredScatterSeries>
              <c15:ser>
                <c:idx val="4"/>
                <c:order val="4"/>
                <c:tx>
                  <c:strRef>
                    <c:extLst>
                      <c:ext uri="{02D57815-91ED-43cb-92C2-25804820EDAC}">
                        <c15:formulaRef>
                          <c15:sqref>"4"</c15:sqref>
                        </c15:formulaRef>
                      </c:ext>
                    </c:extLst>
                    <c:strCache>
                      <c:ptCount val="1"/>
                      <c:pt idx="0">
                        <c:v>4</c:v>
                      </c:pt>
                    </c:strCache>
                  </c:strRef>
                </c:tx>
                <c:spPr>
                  <a:ln w="3175" cap="rnd" cmpd="sng">
                    <a:solidFill>
                      <a:schemeClr val="accent5"/>
                    </a:solidFill>
                    <a:prstDash val="solid"/>
                    <a:round/>
                  </a:ln>
                  <a:effectLst/>
                </c:spPr>
                <c:marker>
                  <c:symbol val="circle"/>
                  <c:size val="6"/>
                  <c:spPr>
                    <a:solidFill>
                      <a:schemeClr val="accent5"/>
                    </a:solidFill>
                    <a:ln w="9525">
                      <a:solidFill>
                        <a:schemeClr val="accent5"/>
                      </a:solidFill>
                    </a:ln>
                    <a:effectLst/>
                  </c:spPr>
                </c:marker>
                <c:dLbls>
                  <c:dLbl>
                    <c:idx val="0"/>
                    <c:layout>
                      <c:manualLayout>
                        <c:x val="0.0363260062803311"/>
                        <c:y val="0.0298900047824008"/>
                      </c:manualLayout>
                    </c:layout>
                    <c:tx>
                      <c:rich>
                        <a:bodyPr rot="0" spcFirstLastPara="0" vertOverflow="ellipsis" vert="horz" wrap="square" lIns="38100" tIns="19050" rIns="38100" bIns="19050" anchor="ctr" anchorCtr="1"/>
                        <a:lstStyle/>
                        <a:p>
                          <a:fld id="{2903e37b-210d-40a1-829c-d354deeb695c}"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(4)'!$A$11:$A$14</c15:f>
                      <c15:dlblRangeCache>
                        <c:ptCount val="4"/>
                        <c:pt idx="0">
                          <c:v>住房问题</c:v>
                        </c:pt>
                        <c:pt idx="1">
                          <c:v>文化服务</c:v>
                        </c:pt>
                        <c:pt idx="2">
                          <c:v>研究方法</c:v>
                        </c:pt>
                        <c:pt idx="3">
                          <c:v>数字社会</c:v>
                        </c:pt>
                      </c15:dlblRangeCache>
                    </c15:datalabelsRange>
                  </c:ext>
                </c:extLst>
              </c15:ser>
            </c15:filteredScatterSeries>
            <c15:filteredScatterSeries>
              <c15:ser>
                <c:idx val="5"/>
                <c:order val="5"/>
                <c:tx>
                  <c:strRef>
                    <c:extLst>
                      <c:ext uri="{02D57815-91ED-43cb-92C2-25804820EDAC}">
                        <c15:formulaRef>
                          <c15:sqref>"5"</c15:sqref>
                        </c15:formulaRef>
                      </c:ext>
                    </c:extLst>
                    <c:strCache>
                      <c:ptCount val="1"/>
                      <c:pt idx="0">
                        <c:v>5</c:v>
                      </c:pt>
                    </c:strCache>
                  </c:strRef>
                </c:tx>
                <c:spPr>
                  <a:ln w="3175" cap="rnd" cmpd="sng">
                    <a:solidFill>
                      <a:schemeClr val="accent6"/>
                    </a:solidFill>
                    <a:prstDash val="solid"/>
                    <a:round/>
                  </a:ln>
                  <a:effectLst/>
                </c:spPr>
                <c:marker>
                  <c:symbol val="circle"/>
                  <c:size val="6"/>
                  <c:spPr>
                    <a:solidFill>
                      <a:schemeClr val="accent6"/>
                    </a:solidFill>
                    <a:ln w="9525">
                      <a:solidFill>
                        <a:schemeClr val="accent6"/>
                      </a:solidFill>
                    </a:ln>
                    <a:effectLst/>
                  </c:spPr>
                </c:marker>
                <c:dLbls>
                  <c:dLbl>
                    <c:idx val="0"/>
                    <c:layout/>
                    <c:tx>
                      <c:rich>
                        <a:bodyPr rot="0" spcFirstLastPara="0" vertOverflow="ellipsis" vert="horz" wrap="square" lIns="38100" tIns="19050" rIns="38100" bIns="19050" anchor="ctr" anchorCtr="1"/>
                        <a:lstStyle/>
                        <a:p>
                          <a:fld id="{f382264c-3a86-4a77-beb3-7ac806352659}"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(4)'!$A$15:$A$17</c15:f>
                      <c15:dlblRangeCache>
                        <c:ptCount val="3"/>
                        <c:pt idx="0">
                          <c:v>城市社区</c:v>
                        </c:pt>
                        <c:pt idx="1">
                          <c:v>社区养老</c:v>
                        </c:pt>
                        <c:pt idx="2">
                          <c:v>指数模型</c:v>
                        </c:pt>
                      </c15:dlblRangeCache>
                    </c15:datalabelsRange>
                  </c:ext>
                </c:extLst>
              </c15:ser>
            </c15:filteredScatterSeries>
            <c15:filteredScatterSeries>
              <c15:ser>
                <c:idx val="6"/>
                <c:order val="6"/>
                <c:tx>
                  <c:strRef>
                    <c:extLst>
                      <c:ext uri="{02D57815-91ED-43cb-92C2-25804820EDAC}">
                        <c15:formulaRef>
                          <c15:sqref>"6"</c15:sqref>
                        </c15:formulaRef>
                      </c:ext>
                    </c:extLst>
                    <c:strCache>
                      <c:ptCount val="1"/>
                      <c:pt idx="0">
                        <c:v>6</c:v>
                      </c:pt>
                    </c:strCache>
                  </c:strRef>
                </c:tx>
                <c:spPr>
                  <a:ln w="3175" cap="rnd" cmpd="sng">
                    <a:solidFill>
                      <a:schemeClr val="accent1">
                        <a:lumMod val="60000"/>
                      </a:schemeClr>
                    </a:solidFill>
                    <a:prstDash val="solid"/>
                    <a:round/>
                  </a:ln>
                  <a:effectLst/>
                </c:spPr>
                <c:marker>
                  <c:symbol val="circle"/>
                  <c:size val="6"/>
                  <c:spPr>
                    <a:solidFill>
                      <a:schemeClr val="accent1">
                        <a:lumMod val="60000"/>
                      </a:schemeClr>
                    </a:solidFill>
                    <a:ln w="9525">
                      <a:solidFill>
                        <a:schemeClr val="accent1">
                          <a:lumMod val="60000"/>
                        </a:schemeClr>
                      </a:solidFill>
                    </a:ln>
                    <a:effectLst/>
                  </c:spPr>
                </c:marker>
                <c:dLbls>
                  <c:dLbl>
                    <c:idx val="0"/>
                    <c:layout>
                      <c:manualLayout>
                        <c:x val="0.0300183907323284"/>
                        <c:y val="-0.00328107605657435"/>
                      </c:manualLayout>
                    </c:layout>
                    <c:tx>
                      <c:rich>
                        <a:bodyPr rot="0" spcFirstLastPara="0" vertOverflow="ellipsis" vert="horz" wrap="square" lIns="38100" tIns="19050" rIns="38100" bIns="19050" anchor="ctr" anchorCtr="1"/>
                        <a:lstStyle/>
                        <a:p>
                          <a:fld id="{84b97f8f-690b-47f3-b5e9-5ea020ef24c3}"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(4)'!$A$18:$A$21</c15:f>
                      <c15:dlblRangeCache>
                        <c:ptCount val="4"/>
                        <c:pt idx="0">
                          <c:v>政务服务</c:v>
                        </c:pt>
                        <c:pt idx="1">
                          <c:v>社区教育</c:v>
                        </c:pt>
                        <c:pt idx="2">
                          <c:v>信贷业务</c:v>
                        </c:pt>
                        <c:pt idx="3">
                          <c:v>公共服务</c:v>
                        </c:pt>
                      </c15:dlblRangeCache>
                    </c15:datalabelsRange>
                  </c:ext>
                </c:extLst>
              </c15:ser>
            </c15:filteredScatterSeries>
            <c15:filteredScatterSeries>
              <c15:ser>
                <c:idx val="7"/>
                <c:order val="7"/>
                <c:tx>
                  <c:strRef>
                    <c:extLst>
                      <c:ext uri="{02D57815-91ED-43cb-92C2-25804820EDAC}">
                        <c15:formulaRef>
                          <c15:sqref>"7"</c15:sqref>
                        </c15:formulaRef>
                      </c:ext>
                    </c:extLst>
                    <c:strCache>
                      <c:ptCount val="1"/>
                      <c:pt idx="0">
                        <c:v>7</c:v>
                      </c:pt>
                    </c:strCache>
                  </c:strRef>
                </c:tx>
                <c:spPr>
                  <a:ln w="3175" cap="rnd" cmpd="sng">
                    <a:solidFill>
                      <a:schemeClr val="accent2">
                        <a:lumMod val="60000"/>
                      </a:schemeClr>
                    </a:solidFill>
                    <a:prstDash val="solid"/>
                    <a:round/>
                  </a:ln>
                  <a:effectLst/>
                </c:spPr>
                <c:marker>
                  <c:symbol val="circle"/>
                  <c:size val="6"/>
                  <c:spPr>
                    <a:solidFill>
                      <a:schemeClr val="accent2">
                        <a:lumMod val="60000"/>
                      </a:schemeClr>
                    </a:solidFill>
                    <a:ln w="9525">
                      <a:solidFill>
                        <a:schemeClr val="accent2">
                          <a:lumMod val="60000"/>
                        </a:schemeClr>
                      </a:solidFill>
                    </a:ln>
                    <a:effectLst/>
                  </c:spPr>
                </c:marker>
                <c:dLbls>
                  <c:dLbl>
                    <c:idx val="0"/>
                    <c:layout>
                      <c:manualLayout>
                        <c:x val="-0.0270474283499829"/>
                        <c:y val="0.0280775448567299"/>
                      </c:manualLayout>
                    </c:layout>
                    <c:tx>
                      <c:rich>
                        <a:bodyPr rot="0" spcFirstLastPara="0" vertOverflow="ellipsis" vert="horz" wrap="square" lIns="38100" tIns="19050" rIns="38100" bIns="19050" anchor="ctr" anchorCtr="1"/>
                        <a:lstStyle/>
                        <a:p>
                          <a:fld id="{bd9420fd-6831-48f6-a1cc-b54806689c05}"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(4)'!$A$22:$A$24</c15:f>
                      <c15:dlblRangeCache>
                        <c:ptCount val="3"/>
                        <c:pt idx="0">
                          <c:v>智慧社区</c:v>
                        </c:pt>
                        <c:pt idx="1">
                          <c:v>理论应用</c:v>
                        </c:pt>
                        <c:pt idx="2">
                          <c:v>发展路径</c:v>
                        </c:pt>
                      </c15:dlblRangeCache>
                    </c15:datalabelsRange>
                  </c:ext>
                </c:extLst>
              </c15:ser>
            </c15:filteredScatterSeries>
            <c15:filteredScatterSeries>
              <c15:ser>
                <c:idx val="8"/>
                <c:order val="8"/>
                <c:tx>
                  <c:strRef>
                    <c:extLst>
                      <c:ext uri="{02D57815-91ED-43cb-92C2-25804820EDAC}">
                        <c15:formulaRef>
                          <c15:sqref>"8"</c15:sqref>
                        </c15:formulaRef>
                      </c:ext>
                    </c:extLst>
                    <c:strCache>
                      <c:ptCount val="1"/>
                      <c:pt idx="0">
                        <c:v>8</c:v>
                      </c:pt>
                    </c:strCache>
                  </c:strRef>
                </c:tx>
                <c:spPr>
                  <a:ln w="3175" cap="rnd" cmpd="sng">
                    <a:solidFill>
                      <a:schemeClr val="accent3">
                        <a:lumMod val="60000"/>
                      </a:schemeClr>
                    </a:solidFill>
                    <a:prstDash val="solid"/>
                    <a:round/>
                  </a:ln>
                  <a:effectLst/>
                </c:spPr>
                <c:marker>
                  <c:symbol val="circle"/>
                  <c:size val="6"/>
                  <c:spPr>
                    <a:solidFill>
                      <a:schemeClr val="accent3">
                        <a:lumMod val="60000"/>
                      </a:schemeClr>
                    </a:solidFill>
                    <a:ln w="9525">
                      <a:solidFill>
                        <a:schemeClr val="accent3">
                          <a:lumMod val="60000"/>
                        </a:schemeClr>
                      </a:solidFill>
                    </a:ln>
                    <a:effectLst/>
                  </c:spPr>
                </c:marker>
                <c:dLbls>
                  <c:dLbl>
                    <c:idx val="0"/>
                    <c:layout>
                      <c:manualLayout>
                        <c:x val="-0.00299743077362261"/>
                        <c:y val="0.0108799617407939"/>
                      </c:manualLayout>
                    </c:layout>
                    <c:tx>
                      <c:rich>
                        <a:bodyPr rot="0" spcFirstLastPara="0" vertOverflow="ellipsis" vert="horz" wrap="square" lIns="38100" tIns="19050" rIns="38100" bIns="19050" anchor="ctr" anchorCtr="1"/>
                        <a:lstStyle/>
                        <a:p>
                          <a:fld id="{facd7358-e352-4e7c-8266-69648fef5b10}"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(4)'!$A$25:$A$28</c15:f>
                      <c15:dlblRangeCache>
                        <c:ptCount val="4"/>
                        <c:pt idx="0">
                          <c:v>基层组织建设</c:v>
                        </c:pt>
                        <c:pt idx="1">
                          <c:v>信息服务</c:v>
                        </c:pt>
                        <c:pt idx="2">
                          <c:v>供给服务</c:v>
                        </c:pt>
                        <c:pt idx="3">
                          <c:v>土地管理</c:v>
                        </c:pt>
                      </c15:dlblRangeCache>
                    </c15:datalabelsRange>
                  </c:ext>
                </c:extLst>
              </c15:ser>
            </c15:filteredScatterSeries>
            <c15:filteredScatterSeries>
              <c15:ser>
                <c:idx val="9"/>
                <c:order val="9"/>
                <c:tx>
                  <c:strRef>
                    <c:extLst>
                      <c:ext uri="{02D57815-91ED-43cb-92C2-25804820EDAC}">
                        <c15:formulaRef>
                          <c15:sqref>"9"</c15:sqref>
                        </c15:formulaRef>
                      </c:ext>
                    </c:extLst>
                    <c:strCache>
                      <c:ptCount val="1"/>
                      <c:pt idx="0">
                        <c:v>9</c:v>
                      </c:pt>
                    </c:strCache>
                  </c:strRef>
                </c:tx>
                <c:spPr>
                  <a:ln w="3175" cap="rnd" cmpd="sng">
                    <a:solidFill>
                      <a:schemeClr val="accent4">
                        <a:lumMod val="60000"/>
                      </a:schemeClr>
                    </a:solidFill>
                    <a:prstDash val="solid"/>
                    <a:round/>
                  </a:ln>
                  <a:effectLst/>
                </c:spPr>
                <c:marker>
                  <c:symbol val="circle"/>
                  <c:size val="6"/>
                  <c:spPr>
                    <a:solidFill>
                      <a:schemeClr val="accent4">
                        <a:lumMod val="60000"/>
                      </a:schemeClr>
                    </a:solidFill>
                    <a:ln w="9525">
                      <a:solidFill>
                        <a:schemeClr val="accent4">
                          <a:lumMod val="60000"/>
                        </a:schemeClr>
                      </a:solidFill>
                    </a:ln>
                    <a:effectLst/>
                  </c:spPr>
                </c:marker>
                <c:dLbls>
                  <c:dLbl>
                    <c:idx val="0"/>
                    <c:layout>
                      <c:manualLayout>
                        <c:x val="0.00188340897188285"/>
                        <c:y val="-0.000688479516480673"/>
                      </c:manualLayout>
                    </c:layout>
                    <c:tx>
                      <c:rich>
                        <a:bodyPr rot="0" spcFirstLastPara="0" vertOverflow="ellipsis" vert="horz" wrap="square" lIns="38100" tIns="19050" rIns="38100" bIns="19050" anchor="ctr" anchorCtr="1"/>
                        <a:lstStyle/>
                        <a:p>
                          <a:fld id="{4b91c1b2-98e2-459a-803d-3ac48c2df0a8}"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(4)'!$A$29:$A$31</c15:f>
                      <c15:dlblRangeCache>
                        <c:ptCount val="3"/>
                        <c:pt idx="0">
                          <c:v>改革治理</c:v>
                        </c:pt>
                        <c:pt idx="1">
                          <c:v>农业服务</c:v>
                        </c:pt>
                        <c:pt idx="2">
                          <c:v>案例研究</c:v>
                        </c:pt>
                      </c15:dlblRangeCache>
                    </c15:datalabelsRange>
                  </c:ext>
                </c:extLst>
              </c15:ser>
            </c15:filteredScatterSeries>
            <c15:filteredScatterSeries>
              <c15:ser>
                <c:idx val="10"/>
                <c:order val="10"/>
                <c:tx>
                  <c:strRef>
                    <c:extLst>
                      <c:ext uri="{02D57815-91ED-43cb-92C2-25804820EDAC}">
                        <c15:formulaRef>
                          <c15:sqref>"10"</c15:sqref>
                        </c15:formulaRef>
                      </c:ext>
                    </c:extLst>
                    <c:strCache>
                      <c:ptCount val="1"/>
                      <c:pt idx="0">
                        <c:v>10</c:v>
                      </c:pt>
                    </c:strCache>
                  </c:strRef>
                </c:tx>
                <c:spPr>
                  <a:ln w="19050" cap="rnd">
                    <a:solidFill>
                      <a:schemeClr val="accent5">
                        <a:lumMod val="60000"/>
                      </a:schemeClr>
                    </a:solidFill>
                    <a:round/>
                  </a:ln>
                  <a:effectLst/>
                </c:spPr>
                <c:marker>
                  <c:symbol val="circle"/>
                  <c:size val="6"/>
                  <c:spPr>
                    <a:solidFill>
                      <a:schemeClr val="accent5">
                        <a:lumMod val="60000"/>
                      </a:schemeClr>
                    </a:solidFill>
                    <a:ln w="9525">
                      <a:solidFill>
                        <a:schemeClr val="accent5">
                          <a:lumMod val="60000"/>
                        </a:schemeClr>
                      </a:solidFill>
                    </a:ln>
                    <a:effectLst/>
                  </c:spPr>
                </c:marker>
                <c:dLbls>
                  <c:delete val="1"/>
                </c:dLbls>
                <c:xVal>
                  <c:numRef>
                    <c:numCache>
                      <c:formatCode>General</c:formatCode>
                      <c:ptCount val="0"/>
                    </c:numCache>
                  </c:numRef>
                </c:xVal>
                <c:yVal>
                  <c:numRef>
                    <c:numCache>
                      <c:formatCode>General</c:formatCode>
                      <c:ptCount val="1"/>
                      <c:pt idx="0">
                        <c:v>1</c:v>
                      </c:pt>
                    </c:numCache>
                  </c:numRef>
                </c:yVal>
                <c:smooth val="0"/>
              </c15:ser>
            </c15:filteredScatterSeries>
            <c15:filteredScatterSeries>
              <c15:ser>
                <c:idx val="11"/>
                <c:order val="11"/>
                <c:tx>
                  <c:strRef>
                    <c:extLst>
                      <c:ext uri="{02D57815-91ED-43cb-92C2-25804820EDAC}">
                        <c15:formulaRef>
                          <c15:sqref>"11"</c15:sqref>
                        </c15:formulaRef>
                      </c:ext>
                    </c:extLst>
                    <c:strCache>
                      <c:ptCount val="1"/>
                      <c:pt idx="0">
                        <c:v>11</c:v>
                      </c:pt>
                    </c:strCache>
                  </c:strRef>
                </c:tx>
                <c:spPr>
                  <a:ln w="3175" cap="rnd" cmpd="sng">
                    <a:solidFill>
                      <a:schemeClr val="accent6">
                        <a:lumMod val="60000"/>
                      </a:schemeClr>
                    </a:solidFill>
                    <a:prstDash val="solid"/>
                    <a:round/>
                  </a:ln>
                  <a:effectLst/>
                </c:spPr>
                <c:marker>
                  <c:symbol val="circle"/>
                  <c:size val="6"/>
                  <c:spPr>
                    <a:solidFill>
                      <a:schemeClr val="accent6">
                        <a:lumMod val="60000"/>
                      </a:schemeClr>
                    </a:solidFill>
                    <a:ln w="9525">
                      <a:solidFill>
                        <a:schemeClr val="accent6">
                          <a:lumMod val="60000"/>
                        </a:schemeClr>
                      </a:solidFill>
                    </a:ln>
                    <a:effectLst/>
                  </c:spPr>
                </c:marker>
                <c:dLbls>
                  <c:dLbl>
                    <c:idx val="0"/>
                    <c:layout>
                      <c:manualLayout>
                        <c:x val="-0.0225058423995035"/>
                        <c:y val="0.0228158747526358"/>
                      </c:manualLayout>
                    </c:layout>
                    <c:tx>
                      <c:rich>
                        <a:bodyPr rot="0" spcFirstLastPara="0" vertOverflow="ellipsis" vert="horz" wrap="square" lIns="38100" tIns="19050" rIns="38100" bIns="19050" anchor="ctr" anchorCtr="1"/>
                        <a:lstStyle/>
                        <a:p>
                          <a:fld id="{ed58a19e-fd70-48ed-9f8a-d3da0126ea0f}"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manualLayout>
                            <c:w val="0.0793930361739602"/>
                            <c:h val="0.0449559044955904"/>
                          </c:manualLayout>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(4)'!$A$33:$A$36</c15:f>
                      <c15:dlblRangeCache>
                        <c:ptCount val="4"/>
                        <c:pt idx="0">
                          <c:v>特殊群体</c:v>
                        </c:pt>
                        <c:pt idx="1">
                          <c:v>医疗卫生</c:v>
                        </c:pt>
                        <c:pt idx="2">
                          <c:v>经济发展</c:v>
                        </c:pt>
                        <c:pt idx="3">
                          <c:v>产业发展</c:v>
                        </c:pt>
                      </c15:dlblRangeCache>
                    </c15:datalabelsRange>
                  </c:ext>
                </c:extLst>
              </c15:ser>
            </c15:filteredScatterSeries>
            <c15:filteredScatterSeries>
              <c15:ser>
                <c:idx val="12"/>
                <c:order val="12"/>
                <c:tx>
                  <c:strRef>
                    <c:extLst>
                      <c:ext uri="{02D57815-91ED-43cb-92C2-25804820EDAC}">
                        <c15:formulaRef>
                          <c15:sqref>"12"</c15:sqref>
                        </c15:formulaRef>
                      </c:ext>
                    </c:extLst>
                    <c:strCache>
                      <c:ptCount val="1"/>
                      <c:pt idx="0">
                        <c:v>12</c:v>
                      </c:pt>
                    </c:strCache>
                  </c:strRef>
                </c:tx>
                <c:spPr>
                  <a:ln w="3175" cap="rnd" cmpd="sng">
                    <a:solidFill>
                      <a:schemeClr val="accent1">
                        <a:lumMod val="80000"/>
                        <a:lumOff val="20000"/>
                      </a:schemeClr>
                    </a:solidFill>
                    <a:prstDash val="solid"/>
                    <a:round/>
                  </a:ln>
                  <a:effectLst/>
                </c:spPr>
                <c:marker>
                  <c:symbol val="circle"/>
                  <c:size val="6"/>
                  <c:spPr>
                    <a:solidFill>
                      <a:schemeClr val="accent1">
                        <a:lumMod val="80000"/>
                        <a:lumOff val="20000"/>
                      </a:schemeClr>
                    </a:solidFill>
                    <a:ln w="9525">
                      <a:solidFill>
                        <a:schemeClr val="accent1">
                          <a:lumMod val="80000"/>
                          <a:lumOff val="20000"/>
                        </a:schemeClr>
                      </a:solidFill>
                    </a:ln>
                    <a:effectLst/>
                  </c:spPr>
                </c:marker>
                <c:dLbls>
                  <c:dLbl>
                    <c:idx val="0"/>
                    <c:layout>
                      <c:manualLayout>
                        <c:x val="-0.0309020839280617"/>
                        <c:y val="0.0199665231946437"/>
                      </c:manualLayout>
                    </c:layout>
                    <c:tx>
                      <c:rich>
                        <a:bodyPr rot="0" spcFirstLastPara="0" vertOverflow="ellipsis" vert="horz" wrap="square" lIns="38100" tIns="19050" rIns="38100" bIns="19050" anchor="ctr" anchorCtr="1"/>
                        <a:lstStyle/>
                        <a:p>
                          <a:fld id="{45346af6-3bce-4942-9e30-bb973dc8b56c}"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(4)'!$A$37:$A$38</c15:f>
                      <c15:dlblRangeCache>
                        <c:ptCount val="2"/>
                        <c:pt idx="0">
                          <c:v>育儿服务</c:v>
                        </c:pt>
                        <c:pt idx="1">
                          <c:v>公益福利</c:v>
                        </c:pt>
                      </c15:dlblRangeCache>
                    </c15:datalabelsRange>
                  </c:ext>
                </c:extLst>
              </c15:ser>
            </c15:filteredScatterSeries>
          </c:ext>
        </c:extLst>
      </c:scatterChart>
      <c:valAx>
        <c:axId val="159258247"/>
        <c:scaling>
          <c:orientation val="minMax"/>
          <c:max val="1"/>
        </c:scaling>
        <c:delete val="0"/>
        <c:axPos val="b"/>
        <c:title>
          <c:tx>
            <c:rich>
              <a:bodyPr rot="0" spcFirstLastPara="0" vertOverflow="ellipsis" vert="horz" wrap="square" anchor="ctr" anchorCtr="1"/>
              <a:lstStyle/>
              <a:p>
                <a:pPr defTabSz="914400">
                  <a:defRPr lang="zh-CN" sz="600" b="0" i="0" u="none" strike="noStrike" kern="1200" baseline="0">
                    <a:solidFill>
                      <a:sysClr val="windowText" lastClr="000000"/>
                    </a:solidFill>
                    <a:latin typeface="+mn-lt"/>
                    <a:ea typeface="+mn-ea"/>
                    <a:cs typeface="+mn-cs"/>
                  </a:defRPr>
                </a:pPr>
                <a:r>
                  <a:rPr lang="zh-CN" altLang="en-US" sz="600">
                    <a:solidFill>
                      <a:sysClr val="windowText" lastClr="000000"/>
                    </a:solidFill>
                  </a:rPr>
                  <a:t>主题向心度</a:t>
                </a:r>
                <a:endParaRPr lang="zh-CN" altLang="en-US" sz="600">
                  <a:solidFill>
                    <a:sysClr val="windowText" lastClr="000000"/>
                  </a:solidFill>
                </a:endParaRPr>
              </a:p>
            </c:rich>
          </c:tx>
          <c:layout>
            <c:manualLayout>
              <c:xMode val="edge"/>
              <c:yMode val="edge"/>
              <c:x val="0.461180053480231"/>
              <c:y val="0.93649130774911"/>
            </c:manualLayout>
          </c:layout>
          <c:overlay val="0"/>
          <c:spPr>
            <a:noFill/>
            <a:ln>
              <a:noFill/>
            </a:ln>
            <a:effectLst/>
          </c:spPr>
        </c:title>
        <c:numFmt formatCode="General" sourceLinked="0"/>
        <c:majorTickMark val="in"/>
        <c:minorTickMark val="none"/>
        <c:tickLblPos val="nextTo"/>
        <c:spPr>
          <a:noFill/>
          <a:ln w="3175" cap="flat" cmpd="sng" algn="ctr">
            <a:solidFill>
              <a:schemeClr val="tx1"/>
            </a:solidFill>
            <a:round/>
          </a:ln>
          <a:effectLst/>
        </c:spPr>
        <c:txPr>
          <a:bodyPr rot="-6000000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crossAx val="625952608"/>
        <c:crosses val="autoZero"/>
        <c:crossBetween val="midCat"/>
        <c:majorUnit val="0.2"/>
      </c:valAx>
      <c:valAx>
        <c:axId val="625952608"/>
        <c:scaling>
          <c:orientation val="minMax"/>
          <c:max val="1"/>
        </c:scaling>
        <c:delete val="0"/>
        <c:axPos val="l"/>
        <c:title>
          <c:tx>
            <c:rich>
              <a:bodyPr rot="-5400000" spcFirstLastPara="0" vertOverflow="ellipsis" vert="horz" wrap="square" anchor="ctr" anchorCtr="1"/>
              <a:lstStyle/>
              <a:p>
                <a:pPr defTabSz="914400">
                  <a:defRPr lang="zh-CN" sz="600" b="0" i="0" u="none" strike="noStrike" kern="1200" baseline="0">
                    <a:solidFill>
                      <a:sysClr val="windowText" lastClr="000000"/>
                    </a:solidFill>
                    <a:latin typeface="+mn-lt"/>
                    <a:ea typeface="+mn-ea"/>
                    <a:cs typeface="+mn-cs"/>
                  </a:defRPr>
                </a:pPr>
                <a:r>
                  <a:rPr lang="zh-CN" altLang="en-US" sz="600">
                    <a:solidFill>
                      <a:sysClr val="windowText" lastClr="000000"/>
                    </a:solidFill>
                  </a:rPr>
                  <a:t>主题密度</a:t>
                </a:r>
                <a:endParaRPr lang="zh-CN" altLang="en-US" sz="600">
                  <a:solidFill>
                    <a:sysClr val="windowText" lastClr="000000"/>
                  </a:solidFill>
                </a:endParaRPr>
              </a:p>
            </c:rich>
          </c:tx>
          <c:layout>
            <c:manualLayout>
              <c:xMode val="edge"/>
              <c:yMode val="edge"/>
              <c:x val="0.00695990596122679"/>
              <c:y val="0.36515592270495"/>
            </c:manualLayout>
          </c:layout>
          <c:overlay val="0"/>
          <c:spPr>
            <a:noFill/>
            <a:ln>
              <a:noFill/>
            </a:ln>
            <a:effectLst/>
          </c:spPr>
        </c:title>
        <c:numFmt formatCode="0.00_);[Red]\(0.00\)" sourceLinked="0"/>
        <c:majorTickMark val="in"/>
        <c:minorTickMark val="none"/>
        <c:tickLblPos val="nextTo"/>
        <c:spPr>
          <a:noFill/>
          <a:ln w="3175" cap="flat" cmpd="sng" algn="ctr">
            <a:solidFill>
              <a:schemeClr val="tx1"/>
            </a:solidFill>
            <a:prstDash val="solid"/>
            <a:round/>
          </a:ln>
          <a:effectLst/>
        </c:spPr>
        <c:txPr>
          <a:bodyPr rot="-6000000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crossAx val="159258247"/>
        <c:crosses val="autoZero"/>
        <c:crossBetween val="midCat"/>
        <c:majorUnit val="0.2"/>
      </c:valAx>
      <c:spPr>
        <a:noFill/>
        <a:ln>
          <a:noFill/>
        </a:ln>
        <a:effectLst/>
      </c:spPr>
    </c:plotArea>
    <c:legend>
      <c:legendPos val="t"/>
      <c:legendEntry>
        <c:idx val="0"/>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1"/>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2"/>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ayout>
        <c:manualLayout>
          <c:xMode val="edge"/>
          <c:yMode val="edge"/>
          <c:x val="0.576881396748946"/>
          <c:y val="0.0196727019498607"/>
          <c:w val="0.380854906682721"/>
          <c:h val="0.102715877437326"/>
        </c:manualLayout>
      </c:layout>
      <c:overlay val="0"/>
      <c:spPr>
        <a:noFill/>
        <a:ln>
          <a:noFill/>
        </a:ln>
        <a:effectLst/>
      </c:spPr>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
    <c:plotVisOnly val="1"/>
    <c:dispBlanksAs val="gap"/>
    <c:showDLblsOverMax val="0"/>
  </c:chart>
  <c:spPr>
    <a:noFill/>
    <a:ln w="9525" cap="flat" cmpd="sng" algn="ctr">
      <a:noFill/>
      <a:round/>
    </a:ln>
    <a:effectLst/>
  </c:spPr>
  <c:txPr>
    <a:bodyPr/>
    <a:lstStyle/>
    <a:p>
      <a:pPr>
        <a:defRPr lang="zh-CN" sz="600"/>
      </a:pPr>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787382304447925"/>
          <c:y val="0.034601422805266"/>
          <c:w val="0.892329648950834"/>
          <c:h val="0.866419627043861"/>
        </c:manualLayout>
      </c:layout>
      <c:scatterChart>
        <c:scatterStyle val="lineMarker"/>
        <c:varyColors val="0"/>
        <c:ser>
          <c:idx val="4"/>
          <c:order val="4"/>
          <c:tx>
            <c:strRef>
              <c:f>"4"</c:f>
              <c:strCache>
                <c:ptCount val="1"/>
                <c:pt idx="0">
                  <c:v>4</c:v>
                </c:pt>
              </c:strCache>
            </c:strRef>
          </c:tx>
          <c:spPr>
            <a:ln w="3175" cap="rnd" cmpd="sng">
              <a:solidFill>
                <a:schemeClr val="accent5"/>
              </a:solidFill>
              <a:prstDash val="solid"/>
              <a:round/>
            </a:ln>
            <a:effectLst/>
          </c:spPr>
          <c:marker>
            <c:symbol val="circle"/>
            <c:size val="4"/>
            <c:spPr>
              <a:solidFill>
                <a:schemeClr val="accent5"/>
              </a:solidFill>
              <a:ln w="9525">
                <a:solidFill>
                  <a:schemeClr val="accent5"/>
                </a:solidFill>
              </a:ln>
              <a:effectLst/>
            </c:spPr>
          </c:marker>
          <c:dLbls>
            <c:dLbl>
              <c:idx val="0"/>
              <c:layout>
                <c:manualLayout>
                  <c:x val="0.0363260062803311"/>
                  <c:y val="0.0239007853773299"/>
                </c:manualLayout>
              </c:layout>
              <c:tx>
                <c:rich>
                  <a:bodyPr rot="0" spcFirstLastPara="0" vertOverflow="ellipsis" vert="horz" wrap="square" lIns="38100" tIns="19050" rIns="38100" bIns="19050" anchor="ctr" anchorCtr="1"/>
                  <a:lstStyle/>
                  <a:p>
                    <a:fld id="{d4791f1a-d9f0-4e5b-be1e-09d1302891ee}"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1"/>
              <c:layout>
                <c:manualLayout>
                  <c:x val="0.0369683128746788"/>
                  <c:y val="0.0239120038259206"/>
                </c:manualLayout>
              </c:layout>
              <c:tx>
                <c:rich>
                  <a:bodyPr rot="0" spcFirstLastPara="0" vertOverflow="ellipsis" vert="horz" wrap="square" lIns="38100" tIns="19050" rIns="38100" bIns="19050" anchor="ctr" anchorCtr="1"/>
                  <a:lstStyle/>
                  <a:p>
                    <a:fld id="{5761cc32-ec05-40d0-98ed-34bcea3dd3c7}"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2"/>
              <c:layout>
                <c:manualLayout>
                  <c:x val="0.0380468099152769"/>
                  <c:y val="0.0304795452196964"/>
                </c:manualLayout>
              </c:layout>
              <c:tx>
                <c:rich>
                  <a:bodyPr rot="0" spcFirstLastPara="0" vertOverflow="ellipsis" vert="horz" wrap="square" lIns="38100" tIns="19050" rIns="38100" bIns="19050" anchor="ctr" anchorCtr="1"/>
                  <a:lstStyle/>
                  <a:p>
                    <a:fld id="{b876d4c6-d009-4b91-8dfd-03afe717a001}"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3"/>
              <c:layout>
                <c:manualLayout>
                  <c:x val="0.0631173070861942"/>
                  <c:y val="0.0697179305367712"/>
                </c:manualLayout>
              </c:layout>
              <c:tx>
                <c:rich>
                  <a:bodyPr rot="0" spcFirstLastPara="0" vertOverflow="ellipsis" vert="horz" wrap="square" lIns="38100" tIns="19050" rIns="38100" bIns="19050" anchor="ctr" anchorCtr="1"/>
                  <a:lstStyle/>
                  <a:p>
                    <a:fld id="{8ec05f58-98d7-4aeb-8284-54948d602db6}"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(6)'!$B$2:$B$5</c:f>
              <c:numCache>
                <c:formatCode>0.0000_ </c:formatCode>
                <c:ptCount val="4"/>
                <c:pt idx="0">
                  <c:v>0.256678078928376</c:v>
                </c:pt>
                <c:pt idx="1">
                  <c:v>0.276303750356874</c:v>
                </c:pt>
                <c:pt idx="2">
                  <c:v>0.291920741563283</c:v>
                </c:pt>
                <c:pt idx="3">
                  <c:v>0.299063989786935</c:v>
                </c:pt>
              </c:numCache>
            </c:numRef>
          </c:xVal>
          <c:yVal>
            <c:numRef>
              <c:f>'[0507TC-TD整理.xlsx]Sheet8 (6)'!$C$2:$C$5</c:f>
              <c:numCache>
                <c:formatCode>0.0000_ </c:formatCode>
                <c:ptCount val="4"/>
                <c:pt idx="0">
                  <c:v>0.129830610450317</c:v>
                </c:pt>
                <c:pt idx="1">
                  <c:v>0.0818471894396363</c:v>
                </c:pt>
                <c:pt idx="2">
                  <c:v>0.0709517604248623</c:v>
                </c:pt>
                <c:pt idx="3">
                  <c:v>0.0575072121688959</c:v>
                </c:pt>
              </c:numCache>
            </c:numRef>
          </c:yVal>
          <c:smooth val="0"/>
          <c:extLst>
            <c:ext xmlns:c15="http://schemas.microsoft.com/office/drawing/2012/chart" uri="{02D57815-91ED-43cb-92C2-25804820EDAC}">
              <c15:datalabelsRange>
                <c15:f>'Sheet8 (4)'!$A$11:$A$14</c15:f>
                <c15:dlblRangeCache>
                  <c:ptCount val="4"/>
                  <c:pt idx="0">
                    <c:v>住房问题</c:v>
                  </c:pt>
                  <c:pt idx="1">
                    <c:v>文化服务</c:v>
                  </c:pt>
                  <c:pt idx="2">
                    <c:v>研究方法</c:v>
                  </c:pt>
                  <c:pt idx="3">
                    <c:v>数字社会</c:v>
                  </c:pt>
                </c15:dlblRangeCache>
              </c15:datalabelsRange>
            </c:ext>
          </c:extLst>
        </c:ser>
        <c:ser>
          <c:idx val="5"/>
          <c:order val="5"/>
          <c:tx>
            <c:strRef>
              <c:f>"5"</c:f>
              <c:strCache>
                <c:ptCount val="1"/>
                <c:pt idx="0">
                  <c:v>5</c:v>
                </c:pt>
              </c:strCache>
            </c:strRef>
          </c:tx>
          <c:spPr>
            <a:ln w="3175" cap="rnd" cmpd="sng">
              <a:solidFill>
                <a:schemeClr val="accent6"/>
              </a:solidFill>
              <a:prstDash val="solid"/>
              <a:round/>
            </a:ln>
            <a:effectLst/>
          </c:spPr>
          <c:marker>
            <c:symbol val="circle"/>
            <c:size val="4"/>
            <c:spPr>
              <a:solidFill>
                <a:schemeClr val="accent6"/>
              </a:solidFill>
              <a:ln w="9525">
                <a:solidFill>
                  <a:schemeClr val="accent6"/>
                </a:solidFill>
              </a:ln>
              <a:effectLst/>
            </c:spPr>
          </c:marker>
          <c:dLbls>
            <c:dLbl>
              <c:idx val="0"/>
              <c:layout/>
              <c:tx>
                <c:rich>
                  <a:bodyPr rot="0" spcFirstLastPara="0" vertOverflow="ellipsis" vert="horz" wrap="square" lIns="38100" tIns="19050" rIns="38100" bIns="19050" anchor="ctr" anchorCtr="1"/>
                  <a:lstStyle/>
                  <a:p>
                    <a:fld id="{58d76c8a-4408-4bd5-9286-9a7d83072c42}"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dLbl>
              <c:idx val="1"/>
              <c:layout>
                <c:manualLayout>
                  <c:x val="0.00413930916357408"/>
                  <c:y val="0.00896700143472023"/>
                </c:manualLayout>
              </c:layout>
              <c:tx>
                <c:rich>
                  <a:bodyPr rot="0" spcFirstLastPara="0" vertOverflow="ellipsis" vert="horz" wrap="square" lIns="38100" tIns="19050" rIns="38100" bIns="19050" anchor="ctr" anchorCtr="1"/>
                  <a:lstStyle/>
                  <a:p>
                    <a:fld id="{84bfea4d-4239-4d3d-b6c0-bb72418f13b7}"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2"/>
              <c:layout>
                <c:manualLayout>
                  <c:x val="-0.0143333791497946"/>
                  <c:y val="0.106278290738666"/>
                </c:manualLayout>
              </c:layout>
              <c:tx>
                <c:rich>
                  <a:bodyPr rot="0" spcFirstLastPara="0" vertOverflow="ellipsis" vert="horz" wrap="square" lIns="38100" tIns="19050" rIns="38100" bIns="19050" anchor="ctr" anchorCtr="1"/>
                  <a:lstStyle/>
                  <a:p>
                    <a:fld id="{e98d41e5-24c2-4e05-9520-b17e42782926}"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(6)'!$B$6:$B$8</c:f>
              <c:numCache>
                <c:formatCode>0.0000_ </c:formatCode>
                <c:ptCount val="3"/>
                <c:pt idx="0">
                  <c:v>0.208204887234715</c:v>
                </c:pt>
                <c:pt idx="1">
                  <c:v>0.237832293221537</c:v>
                </c:pt>
                <c:pt idx="2">
                  <c:v>0.282359107646327</c:v>
                </c:pt>
              </c:numCache>
            </c:numRef>
          </c:xVal>
          <c:yVal>
            <c:numRef>
              <c:f>'[0507TC-TD整理.xlsx]Sheet8 (6)'!$C$6:$C$8</c:f>
              <c:numCache>
                <c:formatCode>0.0000_ </c:formatCode>
                <c:ptCount val="3"/>
                <c:pt idx="0">
                  <c:v>0.125893681797968</c:v>
                </c:pt>
                <c:pt idx="1">
                  <c:v>0.0782143570111676</c:v>
                </c:pt>
                <c:pt idx="2">
                  <c:v>0.0646422159010672</c:v>
                </c:pt>
              </c:numCache>
            </c:numRef>
          </c:yVal>
          <c:smooth val="0"/>
          <c:extLst>
            <c:ext xmlns:c15="http://schemas.microsoft.com/office/drawing/2012/chart" uri="{02D57815-91ED-43cb-92C2-25804820EDAC}">
              <c15:datalabelsRange>
                <c15:f>'Sheet8 (4)'!$A$15:$A$17</c15:f>
                <c15:dlblRangeCache>
                  <c:ptCount val="3"/>
                  <c:pt idx="0">
                    <c:v>城市社区</c:v>
                  </c:pt>
                  <c:pt idx="1">
                    <c:v>社区养老</c:v>
                  </c:pt>
                  <c:pt idx="2">
                    <c:v>指数模型</c:v>
                  </c:pt>
                </c15:dlblRangeCache>
              </c15:datalabelsRange>
            </c:ext>
          </c:extLst>
        </c:ser>
        <c:ser>
          <c:idx val="6"/>
          <c:order val="6"/>
          <c:tx>
            <c:strRef>
              <c:f>"6"</c:f>
              <c:strCache>
                <c:ptCount val="1"/>
                <c:pt idx="0">
                  <c:v>6</c:v>
                </c:pt>
              </c:strCache>
            </c:strRef>
          </c:tx>
          <c:spPr>
            <a:ln w="3175" cap="rnd" cmpd="sng">
              <a:solidFill>
                <a:schemeClr val="accent1">
                  <a:lumMod val="60000"/>
                </a:schemeClr>
              </a:solidFill>
              <a:prstDash val="solid"/>
              <a:round/>
            </a:ln>
            <a:effectLst/>
          </c:spPr>
          <c:marker>
            <c:symbol val="circle"/>
            <c:size val="4"/>
            <c:spPr>
              <a:solidFill>
                <a:schemeClr val="accent1">
                  <a:lumMod val="60000"/>
                </a:schemeClr>
              </a:solidFill>
              <a:ln w="9525">
                <a:solidFill>
                  <a:schemeClr val="accent1">
                    <a:lumMod val="60000"/>
                  </a:schemeClr>
                </a:solidFill>
              </a:ln>
              <a:effectLst/>
            </c:spPr>
          </c:marker>
          <c:dLbls>
            <c:dLbl>
              <c:idx val="0"/>
              <c:layout>
                <c:manualLayout>
                  <c:x val="0.0403418097331947"/>
                  <c:y val="0.00687720412296734"/>
                </c:manualLayout>
              </c:layout>
              <c:tx>
                <c:rich>
                  <a:bodyPr rot="0" spcFirstLastPara="0" vertOverflow="ellipsis" vert="horz" wrap="square" lIns="38100" tIns="19050" rIns="38100" bIns="19050" anchor="ctr" anchorCtr="1"/>
                  <a:lstStyle/>
                  <a:p>
                    <a:fld id="{4d679aac-2e87-4268-8cf1-0612a4a450cc}"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1"/>
              <c:layout>
                <c:manualLayout>
                  <c:x val="-0.0464955250154653"/>
                  <c:y val="0.0301302564060547"/>
                </c:manualLayout>
              </c:layout>
              <c:tx>
                <c:rich>
                  <a:bodyPr rot="0" spcFirstLastPara="0" vertOverflow="ellipsis" vert="horz" wrap="square" lIns="38100" tIns="19050" rIns="38100" bIns="19050" anchor="ctr" anchorCtr="1"/>
                  <a:lstStyle/>
                  <a:p>
                    <a:fld id="{22b61d89-7570-4c01-93ff-e67a855925e6}"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manualLayout>
                      <c:w val="0.162019875384494"/>
                      <c:h val="0.0872557618567577"/>
                    </c:manualLayout>
                  </c15:layout>
                  <c15:dlblFieldTable/>
                  <c15:showDataLabelsRange val="1"/>
                </c:ext>
              </c:extLst>
            </c:dLbl>
            <c:dLbl>
              <c:idx val="2"/>
              <c:layout>
                <c:manualLayout>
                  <c:x val="-0.0302544876772196"/>
                  <c:y val="0.0940894661277883"/>
                </c:manualLayout>
              </c:layout>
              <c:tx>
                <c:rich>
                  <a:bodyPr rot="0" spcFirstLastPara="0" vertOverflow="ellipsis" vert="horz" wrap="square" lIns="38100" tIns="19050" rIns="38100" bIns="19050" anchor="ctr" anchorCtr="1"/>
                  <a:lstStyle/>
                  <a:p>
                    <a:fld id="{2e5b7d48-04ae-4385-b15c-4e493d0651a7}"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manualLayout>
                      <c:w val="0.128588281557216"/>
                      <c:h val="0.0598620689655172"/>
                    </c:manualLayout>
                  </c15:layout>
                  <c15:dlblFieldTable/>
                  <c15:showDataLabelsRange val="1"/>
                </c:ext>
              </c:extLst>
            </c:dLbl>
            <c:dLbl>
              <c:idx val="3"/>
              <c:layout>
                <c:manualLayout>
                  <c:x val="0.0434335152042182"/>
                  <c:y val="0.0349493401799076"/>
                </c:manualLayout>
              </c:layout>
              <c:tx>
                <c:rich>
                  <a:bodyPr rot="0" spcFirstLastPara="0" vertOverflow="ellipsis" vert="horz" wrap="square" lIns="38100" tIns="19050" rIns="38100" bIns="19050" anchor="ctr" anchorCtr="1"/>
                  <a:lstStyle/>
                  <a:p>
                    <a:fld id="{ff44ab5a-f824-49c2-be08-e599c05ae6f4}"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(6)'!$B$9:$B$12</c:f>
              <c:numCache>
                <c:formatCode>0.0000_ </c:formatCode>
                <c:ptCount val="4"/>
                <c:pt idx="0">
                  <c:v>0.0723547475490924</c:v>
                </c:pt>
                <c:pt idx="1">
                  <c:v>0.214118499526225</c:v>
                </c:pt>
                <c:pt idx="2">
                  <c:v>0.214432725096202</c:v>
                </c:pt>
                <c:pt idx="3">
                  <c:v>0.275328427706318</c:v>
                </c:pt>
              </c:numCache>
            </c:numRef>
          </c:xVal>
          <c:yVal>
            <c:numRef>
              <c:f>'[0507TC-TD整理.xlsx]Sheet8 (6)'!$C$9:$C$12</c:f>
              <c:numCache>
                <c:formatCode>0.0000_ </c:formatCode>
                <c:ptCount val="4"/>
                <c:pt idx="0">
                  <c:v>0.111150847578857</c:v>
                </c:pt>
                <c:pt idx="1">
                  <c:v>0.074463302236709</c:v>
                </c:pt>
                <c:pt idx="2">
                  <c:v>0.0680924111293899</c:v>
                </c:pt>
                <c:pt idx="3">
                  <c:v>0.0337212030863942</c:v>
                </c:pt>
              </c:numCache>
            </c:numRef>
          </c:yVal>
          <c:smooth val="0"/>
          <c:extLst>
            <c:ext xmlns:c15="http://schemas.microsoft.com/office/drawing/2012/chart" uri="{02D57815-91ED-43cb-92C2-25804820EDAC}">
              <c15:datalabelsRange>
                <c15:f>'Sheet8 (4)'!$A$18:$A$21</c15:f>
                <c15:dlblRangeCache>
                  <c:ptCount val="4"/>
                  <c:pt idx="0">
                    <c:v>政务服务</c:v>
                  </c:pt>
                  <c:pt idx="1">
                    <c:v>社区教育</c:v>
                  </c:pt>
                  <c:pt idx="2">
                    <c:v>信贷业务</c:v>
                  </c:pt>
                  <c:pt idx="3">
                    <c:v>公共服务</c:v>
                  </c:pt>
                </c15:dlblRangeCache>
              </c15:datalabelsRange>
            </c:ext>
          </c:extLst>
        </c:ser>
        <c:ser>
          <c:idx val="7"/>
          <c:order val="7"/>
          <c:tx>
            <c:strRef>
              <c:f>"7"</c:f>
              <c:strCache>
                <c:ptCount val="1"/>
                <c:pt idx="0">
                  <c:v>7</c:v>
                </c:pt>
              </c:strCache>
            </c:strRef>
          </c:tx>
          <c:spPr>
            <a:ln w="3175" cap="rnd" cmpd="sng">
              <a:solidFill>
                <a:schemeClr val="accent2">
                  <a:lumMod val="60000"/>
                </a:schemeClr>
              </a:solidFill>
              <a:prstDash val="solid"/>
              <a:round/>
            </a:ln>
            <a:effectLst/>
          </c:spPr>
          <c:marker>
            <c:symbol val="circle"/>
            <c:size val="4"/>
            <c:spPr>
              <a:solidFill>
                <a:schemeClr val="accent2">
                  <a:lumMod val="60000"/>
                </a:schemeClr>
              </a:solidFill>
              <a:ln w="9525">
                <a:solidFill>
                  <a:schemeClr val="accent2">
                    <a:lumMod val="60000"/>
                  </a:schemeClr>
                </a:solidFill>
              </a:ln>
              <a:effectLst/>
            </c:spPr>
          </c:marker>
          <c:dLbls>
            <c:dLbl>
              <c:idx val="0"/>
              <c:layout>
                <c:manualLayout>
                  <c:x val="-0.060810888148597"/>
                  <c:y val="0.0513063980683143"/>
                </c:manualLayout>
              </c:layout>
              <c:tx>
                <c:rich>
                  <a:bodyPr rot="0" spcFirstLastPara="0" vertOverflow="ellipsis" vert="horz" wrap="square" lIns="38100" tIns="19050" rIns="38100" bIns="19050" anchor="ctr" anchorCtr="1"/>
                  <a:lstStyle/>
                  <a:p>
                    <a:fld id="{d702cef3-0fdf-4698-9c8f-fb909a633fc1}"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1"/>
              <c:layout>
                <c:manualLayout>
                  <c:x val="0.0113702353922034"/>
                  <c:y val="0.0119181873188968"/>
                </c:manualLayout>
              </c:layout>
              <c:tx>
                <c:rich>
                  <a:bodyPr rot="0" spcFirstLastPara="0" vertOverflow="ellipsis" vert="horz" wrap="square" lIns="38100" tIns="19050" rIns="38100" bIns="19050" anchor="ctr" anchorCtr="1"/>
                  <a:lstStyle/>
                  <a:p>
                    <a:fld id="{b446a0e7-1798-4d80-99c8-5fd0a8d05acb}"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2"/>
              <c:layout>
                <c:manualLayout>
                  <c:x val="0.0228456971182466"/>
                  <c:y val="0.10481115280192"/>
                </c:manualLayout>
              </c:layout>
              <c:tx>
                <c:rich>
                  <a:bodyPr rot="0" spcFirstLastPara="0" vertOverflow="ellipsis" vert="horz" wrap="square" lIns="38100" tIns="19050" rIns="38100" bIns="19050" anchor="ctr" anchorCtr="1"/>
                  <a:lstStyle/>
                  <a:p>
                    <a:fld id="{729faaf8-423b-4218-b286-87e8ed8fd79e}"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(6)'!$B$13:$B$15</c:f>
              <c:numCache>
                <c:formatCode>0.0000_ </c:formatCode>
                <c:ptCount val="3"/>
                <c:pt idx="0">
                  <c:v>0.0649898578705952</c:v>
                </c:pt>
                <c:pt idx="1">
                  <c:v>0.208759518987693</c:v>
                </c:pt>
                <c:pt idx="2">
                  <c:v>0.227114301324692</c:v>
                </c:pt>
              </c:numCache>
            </c:numRef>
          </c:xVal>
          <c:yVal>
            <c:numRef>
              <c:f>'[0507TC-TD整理.xlsx]Sheet8 (6)'!$C$13:$C$15</c:f>
              <c:numCache>
                <c:formatCode>0.0000_ </c:formatCode>
                <c:ptCount val="3"/>
                <c:pt idx="0">
                  <c:v>0.109294880490518</c:v>
                </c:pt>
                <c:pt idx="1">
                  <c:v>0.0357985837922895</c:v>
                </c:pt>
                <c:pt idx="2">
                  <c:v>0.027537372147915</c:v>
                </c:pt>
              </c:numCache>
            </c:numRef>
          </c:yVal>
          <c:smooth val="0"/>
          <c:extLst>
            <c:ext xmlns:c15="http://schemas.microsoft.com/office/drawing/2012/chart" uri="{02D57815-91ED-43cb-92C2-25804820EDAC}">
              <c15:datalabelsRange>
                <c15:f>'Sheet8 (4)'!$A$22:$A$24</c15:f>
                <c15:dlblRangeCache>
                  <c:ptCount val="3"/>
                  <c:pt idx="0">
                    <c:v>智慧社区</c:v>
                  </c:pt>
                  <c:pt idx="1">
                    <c:v>理论应用</c:v>
                  </c:pt>
                  <c:pt idx="2">
                    <c:v>发展路径</c:v>
                  </c:pt>
                </c15:dlblRangeCache>
              </c15:datalabelsRange>
            </c:ext>
          </c:extLst>
        </c:ser>
        <c:ser>
          <c:idx val="8"/>
          <c:order val="8"/>
          <c:tx>
            <c:strRef>
              <c:f>"8"</c:f>
              <c:strCache>
                <c:ptCount val="1"/>
                <c:pt idx="0">
                  <c:v>8</c:v>
                </c:pt>
              </c:strCache>
            </c:strRef>
          </c:tx>
          <c:spPr>
            <a:ln w="3175" cap="rnd" cmpd="sng">
              <a:solidFill>
                <a:schemeClr val="accent3">
                  <a:lumMod val="60000"/>
                </a:schemeClr>
              </a:solidFill>
              <a:prstDash val="solid"/>
              <a:round/>
            </a:ln>
            <a:effectLst/>
          </c:spPr>
          <c:marker>
            <c:symbol val="circle"/>
            <c:size val="4"/>
            <c:spPr>
              <a:solidFill>
                <a:schemeClr val="accent3">
                  <a:lumMod val="60000"/>
                </a:schemeClr>
              </a:solidFill>
              <a:ln w="9525">
                <a:solidFill>
                  <a:schemeClr val="accent3">
                    <a:lumMod val="60000"/>
                  </a:schemeClr>
                </a:solidFill>
              </a:ln>
              <a:effectLst/>
            </c:spPr>
          </c:marker>
          <c:dLbls>
            <c:dLbl>
              <c:idx val="0"/>
              <c:layout>
                <c:manualLayout>
                  <c:x val="-0.00299743077362261"/>
                  <c:y val="0.0108799617407939"/>
                </c:manualLayout>
              </c:layout>
              <c:tx>
                <c:rich>
                  <a:bodyPr rot="0" spcFirstLastPara="0" vertOverflow="ellipsis" vert="horz" wrap="square" lIns="38100" tIns="19050" rIns="38100" bIns="19050" anchor="ctr" anchorCtr="1"/>
                  <a:lstStyle/>
                  <a:p>
                    <a:fld id="{6a3f2028-738b-4a32-a775-c7d062df1b83}"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1"/>
              <c:layout>
                <c:manualLayout>
                  <c:x val="0.0662117208922782"/>
                  <c:y val="0.0580460834064693"/>
                </c:manualLayout>
              </c:layout>
              <c:tx>
                <c:rich>
                  <a:bodyPr rot="0" spcFirstLastPara="0" vertOverflow="ellipsis" vert="horz" wrap="square" lIns="38100" tIns="19050" rIns="38100" bIns="19050" anchor="ctr" anchorCtr="1"/>
                  <a:lstStyle/>
                  <a:p>
                    <a:fld id="{c9ec5b73-1409-4d4f-a972-18b7a1066a76}"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2"/>
              <c:layout>
                <c:manualLayout>
                  <c:x val="0.0166999714530403"/>
                  <c:y val="0.0130320420851267"/>
                </c:manualLayout>
              </c:layout>
              <c:tx>
                <c:rich>
                  <a:bodyPr rot="0" spcFirstLastPara="0" vertOverflow="ellipsis" vert="horz" wrap="square" lIns="38100" tIns="19050" rIns="38100" bIns="19050" anchor="ctr" anchorCtr="1"/>
                  <a:lstStyle/>
                  <a:p>
                    <a:fld id="{7dbaf276-e36c-4318-ad02-c5e777b1217f}"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3"/>
              <c:layout>
                <c:manualLayout>
                  <c:x val="0.0356836996859835"/>
                  <c:y val="0.0248684839789574"/>
                </c:manualLayout>
              </c:layout>
              <c:tx>
                <c:rich>
                  <a:bodyPr rot="0" spcFirstLastPara="0" vertOverflow="ellipsis" vert="horz" wrap="square" lIns="38100" tIns="19050" rIns="38100" bIns="19050" anchor="ctr" anchorCtr="1"/>
                  <a:lstStyle/>
                  <a:p>
                    <a:fld id="{f6c4cf10-6623-424a-896f-dc1e903d41ac}"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(6)'!$B$16:$B$19</c:f>
              <c:numCache>
                <c:formatCode>0.0000_ </c:formatCode>
                <c:ptCount val="4"/>
                <c:pt idx="0">
                  <c:v>0.0497086963986332</c:v>
                </c:pt>
                <c:pt idx="1">
                  <c:v>0.0888217633010062</c:v>
                </c:pt>
                <c:pt idx="2">
                  <c:v>0.13290656755922</c:v>
                </c:pt>
                <c:pt idx="3">
                  <c:v>0.159735813068086</c:v>
                </c:pt>
              </c:numCache>
            </c:numRef>
          </c:xVal>
          <c:yVal>
            <c:numRef>
              <c:f>'[0507TC-TD整理.xlsx]Sheet8 (6)'!$C$16:$C$19</c:f>
              <c:numCache>
                <c:formatCode>0.0000_ </c:formatCode>
                <c:ptCount val="4"/>
                <c:pt idx="0">
                  <c:v>0.0888792425187878</c:v>
                </c:pt>
                <c:pt idx="1">
                  <c:v>0.0604674796747967</c:v>
                </c:pt>
                <c:pt idx="2">
                  <c:v>0.0427639191002916</c:v>
                </c:pt>
                <c:pt idx="3">
                  <c:v>0.00619590873328088</c:v>
                </c:pt>
              </c:numCache>
            </c:numRef>
          </c:yVal>
          <c:smooth val="0"/>
          <c:extLst>
            <c:ext xmlns:c15="http://schemas.microsoft.com/office/drawing/2012/chart" uri="{02D57815-91ED-43cb-92C2-25804820EDAC}">
              <c15:datalabelsRange>
                <c15:f>'Sheet8 (4)'!$A$25:$A$28</c15:f>
                <c15:dlblRangeCache>
                  <c:ptCount val="4"/>
                  <c:pt idx="0">
                    <c:v>基层组织建设</c:v>
                  </c:pt>
                  <c:pt idx="1">
                    <c:v>信息服务</c:v>
                  </c:pt>
                  <c:pt idx="2">
                    <c:v>供给服务</c:v>
                  </c:pt>
                  <c:pt idx="3">
                    <c:v>土地管理</c:v>
                  </c:pt>
                </c15:dlblRangeCache>
              </c15:datalabelsRange>
            </c:ext>
          </c:extLst>
        </c:ser>
        <c:ser>
          <c:idx val="9"/>
          <c:order val="9"/>
          <c:tx>
            <c:strRef>
              <c:f>"9"</c:f>
              <c:strCache>
                <c:ptCount val="1"/>
                <c:pt idx="0">
                  <c:v>9</c:v>
                </c:pt>
              </c:strCache>
            </c:strRef>
          </c:tx>
          <c:spPr>
            <a:ln w="3175" cap="rnd" cmpd="sng">
              <a:solidFill>
                <a:schemeClr val="accent4">
                  <a:lumMod val="60000"/>
                </a:schemeClr>
              </a:solidFill>
              <a:prstDash val="solid"/>
              <a:round/>
            </a:ln>
            <a:effectLst/>
          </c:spPr>
          <c:marker>
            <c:symbol val="circle"/>
            <c:size val="4"/>
            <c:spPr>
              <a:solidFill>
                <a:schemeClr val="accent4">
                  <a:lumMod val="60000"/>
                </a:schemeClr>
              </a:solidFill>
              <a:ln w="9525">
                <a:solidFill>
                  <a:schemeClr val="accent4">
                    <a:lumMod val="60000"/>
                  </a:schemeClr>
                </a:solidFill>
              </a:ln>
              <a:effectLst/>
            </c:spPr>
          </c:marker>
          <c:dLbls>
            <c:dLbl>
              <c:idx val="0"/>
              <c:layout>
                <c:manualLayout>
                  <c:x val="-0.0124438860606817"/>
                  <c:y val="0.0235098737355479"/>
                </c:manualLayout>
              </c:layout>
              <c:tx>
                <c:rich>
                  <a:bodyPr rot="0" spcFirstLastPara="0" vertOverflow="ellipsis" vert="horz" wrap="square" lIns="38100" tIns="19050" rIns="38100" bIns="19050" anchor="ctr" anchorCtr="1"/>
                  <a:lstStyle/>
                  <a:p>
                    <a:fld id="{24b31c79-0f68-4e77-98a7-ec19c25864d9}"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1"/>
              <c:layout>
                <c:manualLayout>
                  <c:x val="0.0266604487831014"/>
                  <c:y val="0.0798275204106544"/>
                </c:manualLayout>
              </c:layout>
              <c:tx>
                <c:rich>
                  <a:bodyPr rot="0" spcFirstLastPara="0" vertOverflow="ellipsis" vert="horz" wrap="square" lIns="38100" tIns="19050" rIns="38100" bIns="19050" anchor="ctr" anchorCtr="1"/>
                  <a:lstStyle/>
                  <a:p>
                    <a:fld id="{08c584e3-dcbd-4381-afaf-2c828c339114}"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2"/>
              <c:layout>
                <c:manualLayout>
                  <c:x val="0.0128839602453751"/>
                  <c:y val="0.0976824644597832"/>
                </c:manualLayout>
              </c:layout>
              <c:tx>
                <c:rich>
                  <a:bodyPr rot="0" spcFirstLastPara="0" vertOverflow="ellipsis" vert="horz" wrap="square" lIns="38100" tIns="19050" rIns="38100" bIns="19050" anchor="ctr" anchorCtr="1"/>
                  <a:lstStyle/>
                  <a:p>
                    <a:fld id="{57e050b4-3e49-4cf9-aa89-6f6efeba9545}"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(6)'!$B$20:$B$22</c:f>
              <c:numCache>
                <c:formatCode>0.0000_ </c:formatCode>
                <c:ptCount val="3"/>
                <c:pt idx="0">
                  <c:v>0.0454806993110213</c:v>
                </c:pt>
                <c:pt idx="1">
                  <c:v>0.0726699861259136</c:v>
                </c:pt>
                <c:pt idx="2">
                  <c:v>0.115579824010632</c:v>
                </c:pt>
              </c:numCache>
            </c:numRef>
          </c:xVal>
          <c:yVal>
            <c:numRef>
              <c:f>'[0507TC-TD整理.xlsx]Sheet8 (6)'!$C$20:$C$22</c:f>
              <c:numCache>
                <c:formatCode>0.0000_ </c:formatCode>
                <c:ptCount val="3"/>
                <c:pt idx="0">
                  <c:v>0.0540156145978333</c:v>
                </c:pt>
                <c:pt idx="1">
                  <c:v>0.0515866771570941</c:v>
                </c:pt>
                <c:pt idx="2">
                  <c:v>0.0304162792361061</c:v>
                </c:pt>
              </c:numCache>
            </c:numRef>
          </c:yVal>
          <c:smooth val="0"/>
          <c:extLst>
            <c:ext xmlns:c15="http://schemas.microsoft.com/office/drawing/2012/chart" uri="{02D57815-91ED-43cb-92C2-25804820EDAC}">
              <c15:datalabelsRange>
                <c15:f>'Sheet8 (4)'!$A$29:$A$31</c15:f>
                <c15:dlblRangeCache>
                  <c:ptCount val="3"/>
                  <c:pt idx="0">
                    <c:v>改革治理</c:v>
                  </c:pt>
                  <c:pt idx="1">
                    <c:v>农业服务</c:v>
                  </c:pt>
                  <c:pt idx="2">
                    <c:v>案例研究</c:v>
                  </c:pt>
                </c15:dlblRangeCache>
              </c15:datalabelsRange>
            </c:ext>
          </c:extLst>
        </c:ser>
        <c:ser>
          <c:idx val="10"/>
          <c:order val="10"/>
          <c:tx>
            <c:strRef>
              <c:f>"10"</c:f>
              <c:strCache>
                <c:ptCount val="1"/>
                <c:pt idx="0">
                  <c:v>10</c:v>
                </c:pt>
              </c:strCache>
            </c:strRef>
          </c:tx>
          <c:spPr>
            <a:ln w="19050" cap="rnd">
              <a:solidFill>
                <a:schemeClr val="accent5">
                  <a:lumMod val="60000"/>
                </a:schemeClr>
              </a:solidFill>
              <a:round/>
            </a:ln>
            <a:effectLst/>
          </c:spPr>
          <c:marker>
            <c:symbol val="circle"/>
            <c:size val="4"/>
            <c:spPr>
              <a:solidFill>
                <a:schemeClr val="accent5">
                  <a:lumMod val="60000"/>
                </a:schemeClr>
              </a:solidFill>
              <a:ln w="9525">
                <a:solidFill>
                  <a:schemeClr val="accent5">
                    <a:lumMod val="60000"/>
                  </a:schemeClr>
                </a:solidFill>
              </a:ln>
              <a:effectLst/>
            </c:spPr>
          </c:marker>
          <c:dLbls>
            <c:dLbl>
              <c:idx val="0"/>
              <c:layout>
                <c:manualLayout>
                  <c:x val="-0.00921658986175115"/>
                  <c:y val="0.0312430261102432"/>
                </c:manualLayout>
              </c:layout>
              <c:tx>
                <c:rich>
                  <a:bodyPr rot="0" spcFirstLastPara="0" vertOverflow="ellipsis" vert="horz" wrap="square" lIns="38100" tIns="19050" rIns="38100" bIns="19050" anchor="ctr" anchorCtr="1"/>
                  <a:lstStyle/>
                  <a:p>
                    <a:fld id="{002d6b6b-564c-4887-a45e-296c573f59a5}"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lumMod val="75000"/>
                        <a:lumOff val="25000"/>
                      </a:schemeClr>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1"/>
                <c15:leaderLines>
                  <c:spPr>
                    <a:ln w="9525" cap="flat" cmpd="sng" algn="ctr">
                      <a:solidFill>
                        <a:schemeClr val="tx1">
                          <a:lumMod val="35000"/>
                          <a:lumOff val="65000"/>
                        </a:schemeClr>
                      </a:solidFill>
                      <a:round/>
                    </a:ln>
                    <a:effectLst/>
                  </c:spPr>
                </c15:leaderLines>
              </c:ext>
            </c:extLst>
          </c:dLbls>
          <c:xVal>
            <c:numRef>
              <c:f>'[0507TC-TD整理.xlsx]Sheet8 (6)'!$B$23</c:f>
              <c:numCache>
                <c:formatCode>0.0000_ </c:formatCode>
                <c:ptCount val="1"/>
                <c:pt idx="0">
                  <c:v>0.0766587842072633</c:v>
                </c:pt>
              </c:numCache>
            </c:numRef>
          </c:xVal>
          <c:yVal>
            <c:numRef>
              <c:f>'[0507TC-TD整理.xlsx]Sheet8 (6)'!$C$23</c:f>
              <c:numCache>
                <c:formatCode>0.0000_ </c:formatCode>
                <c:ptCount val="1"/>
                <c:pt idx="0">
                  <c:v>0.0601772573702967</c:v>
                </c:pt>
              </c:numCache>
            </c:numRef>
          </c:yVal>
          <c:smooth val="0"/>
          <c:extLst>
            <c:ext xmlns:c15="http://schemas.microsoft.com/office/drawing/2012/chart" uri="{02D57815-91ED-43cb-92C2-25804820EDAC}">
              <c15:datalabelsRange>
                <c15:f>'Sheet8 (6)'!$A$23</c15:f>
                <c15:dlblRangeCache>
                  <c:ptCount val="1"/>
                  <c:pt idx="0">
                    <c:v>就业创业</c:v>
                  </c:pt>
                </c15:dlblRangeCache>
              </c15:datalabelsRange>
            </c:ext>
          </c:extLst>
        </c:ser>
        <c:ser>
          <c:idx val="11"/>
          <c:order val="11"/>
          <c:tx>
            <c:strRef>
              <c:f>"11"</c:f>
              <c:strCache>
                <c:ptCount val="1"/>
                <c:pt idx="0">
                  <c:v>11</c:v>
                </c:pt>
              </c:strCache>
            </c:strRef>
          </c:tx>
          <c:spPr>
            <a:ln w="3175" cap="rnd" cmpd="sng">
              <a:solidFill>
                <a:schemeClr val="accent6">
                  <a:lumMod val="60000"/>
                </a:schemeClr>
              </a:solidFill>
              <a:prstDash val="solid"/>
              <a:round/>
            </a:ln>
            <a:effectLst/>
          </c:spPr>
          <c:marker>
            <c:symbol val="circle"/>
            <c:size val="4"/>
            <c:spPr>
              <a:solidFill>
                <a:schemeClr val="accent6">
                  <a:lumMod val="60000"/>
                </a:schemeClr>
              </a:solidFill>
              <a:ln w="9525">
                <a:solidFill>
                  <a:schemeClr val="accent6">
                    <a:lumMod val="60000"/>
                  </a:schemeClr>
                </a:solidFill>
              </a:ln>
              <a:effectLst/>
            </c:spPr>
          </c:marker>
          <c:dLbls>
            <c:dLbl>
              <c:idx val="0"/>
              <c:layout>
                <c:manualLayout>
                  <c:x val="0.0371123400426315"/>
                  <c:y val="0.0969200022515126"/>
                </c:manualLayout>
              </c:layout>
              <c:tx>
                <c:rich>
                  <a:bodyPr rot="0" spcFirstLastPara="0" vertOverflow="ellipsis" vert="horz" wrap="square" lIns="38100" tIns="19050" rIns="38100" bIns="19050" anchor="ctr" anchorCtr="1"/>
                  <a:lstStyle/>
                  <a:p>
                    <a:fld id="{822677be-fea7-41ce-b631-e657f7b2f8e9}"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manualLayout>
                      <c:w val="0.131138907175774"/>
                      <c:h val="0.0781075652756081"/>
                    </c:manualLayout>
                  </c15:layout>
                  <c15:dlblFieldTable/>
                  <c15:showDataLabelsRange val="1"/>
                </c:ext>
              </c:extLst>
            </c:dLbl>
            <c:dLbl>
              <c:idx val="1"/>
              <c:layout>
                <c:manualLayout>
                  <c:x val="0.0165776273398312"/>
                  <c:y val="0.104532464027136"/>
                </c:manualLayout>
              </c:layout>
              <c:tx>
                <c:rich>
                  <a:bodyPr rot="0" spcFirstLastPara="0" vertOverflow="ellipsis" vert="horz" wrap="square" lIns="38100" tIns="19050" rIns="38100" bIns="19050" anchor="ctr" anchorCtr="1"/>
                  <a:lstStyle/>
                  <a:p>
                    <a:fld id="{19ce482e-e03d-47ec-aac7-32ffcb34657b}"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2"/>
              <c:layout>
                <c:manualLayout>
                  <c:x val="0.0407221900089446"/>
                  <c:y val="0.0462233477198549"/>
                </c:manualLayout>
              </c:layout>
              <c:tx>
                <c:rich>
                  <a:bodyPr rot="0" spcFirstLastPara="0" vertOverflow="ellipsis" vert="horz" wrap="square" lIns="38100" tIns="19050" rIns="38100" bIns="19050" anchor="ctr" anchorCtr="1"/>
                  <a:lstStyle/>
                  <a:p>
                    <a:fld id="{c1352dc3-e3d3-4cb1-8e08-999fa79e773d}"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manualLayout>
                      <c:w val="0.130612244897959"/>
                      <c:h val="0.0763222494978799"/>
                    </c:manualLayout>
                  </c15:layout>
                  <c15:dlblFieldTable/>
                  <c15:showDataLabelsRange val="1"/>
                </c:ext>
              </c:extLst>
            </c:dLbl>
            <c:dLbl>
              <c:idx val="3"/>
              <c:layout>
                <c:manualLayout>
                  <c:x val="0.0249785897801884"/>
                  <c:y val="0.0219661232746278"/>
                </c:manualLayout>
              </c:layout>
              <c:tx>
                <c:rich>
                  <a:bodyPr rot="0" spcFirstLastPara="0" vertOverflow="ellipsis" vert="horz" wrap="square" lIns="38100" tIns="19050" rIns="38100" bIns="19050" anchor="ctr" anchorCtr="1"/>
                  <a:lstStyle/>
                  <a:p>
                    <a:fld id="{59e0708d-7b84-4d88-b159-e386f39f5887}"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manualLayout>
                      <c:w val="0.133214920071048"/>
                      <c:h val="0.0656205420827389"/>
                    </c:manualLayout>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(6)'!$B$24:$B$27</c:f>
              <c:numCache>
                <c:formatCode>0.0000_ </c:formatCode>
                <c:ptCount val="4"/>
                <c:pt idx="0">
                  <c:v>0.00380248787203607</c:v>
                </c:pt>
                <c:pt idx="1">
                  <c:v>0.0345266088470028</c:v>
                </c:pt>
                <c:pt idx="2">
                  <c:v>0.0537671347376153</c:v>
                </c:pt>
                <c:pt idx="3">
                  <c:v>0.100124982781833</c:v>
                </c:pt>
              </c:numCache>
            </c:numRef>
          </c:xVal>
          <c:yVal>
            <c:numRef>
              <c:f>'[0507TC-TD整理.xlsx]Sheet8 (6)'!$C$24:$C$27</c:f>
              <c:numCache>
                <c:formatCode>0.0000_ </c:formatCode>
                <c:ptCount val="4"/>
                <c:pt idx="0">
                  <c:v>0.0540156145978333</c:v>
                </c:pt>
                <c:pt idx="1">
                  <c:v>0.0462465867542926</c:v>
                </c:pt>
                <c:pt idx="2">
                  <c:v>0.019797137814447</c:v>
                </c:pt>
                <c:pt idx="3">
                  <c:v>0</c:v>
                </c:pt>
              </c:numCache>
            </c:numRef>
          </c:yVal>
          <c:smooth val="0"/>
          <c:extLst>
            <c:ext xmlns:c15="http://schemas.microsoft.com/office/drawing/2012/chart" uri="{02D57815-91ED-43cb-92C2-25804820EDAC}">
              <c15:datalabelsRange>
                <c15:f>'Sheet8 (4)'!$A$33:$A$36</c15:f>
                <c15:dlblRangeCache>
                  <c:ptCount val="4"/>
                  <c:pt idx="0">
                    <c:v>特殊群体</c:v>
                  </c:pt>
                  <c:pt idx="1">
                    <c:v>医疗卫生</c:v>
                  </c:pt>
                  <c:pt idx="2">
                    <c:v>经济发展</c:v>
                  </c:pt>
                  <c:pt idx="3">
                    <c:v>产业发展</c:v>
                  </c:pt>
                </c15:dlblRangeCache>
              </c15:datalabelsRange>
            </c:ext>
          </c:extLst>
        </c:ser>
        <c:ser>
          <c:idx val="12"/>
          <c:order val="12"/>
          <c:tx>
            <c:strRef>
              <c:f>"12"</c:f>
              <c:strCache>
                <c:ptCount val="1"/>
                <c:pt idx="0">
                  <c:v>12</c:v>
                </c:pt>
              </c:strCache>
            </c:strRef>
          </c:tx>
          <c:spPr>
            <a:ln w="3175" cap="rnd" cmpd="sng">
              <a:solidFill>
                <a:schemeClr val="accent1">
                  <a:lumMod val="80000"/>
                  <a:lumOff val="20000"/>
                </a:schemeClr>
              </a:solidFill>
              <a:prstDash val="solid"/>
              <a:round/>
            </a:ln>
            <a:effectLst/>
          </c:spPr>
          <c:marker>
            <c:symbol val="circle"/>
            <c:size val="4"/>
            <c:spPr>
              <a:solidFill>
                <a:schemeClr val="accent1">
                  <a:lumMod val="80000"/>
                  <a:lumOff val="20000"/>
                </a:schemeClr>
              </a:solidFill>
              <a:ln w="9525">
                <a:solidFill>
                  <a:schemeClr val="accent1">
                    <a:lumMod val="80000"/>
                    <a:lumOff val="20000"/>
                  </a:schemeClr>
                </a:solidFill>
              </a:ln>
              <a:effectLst/>
            </c:spPr>
          </c:marker>
          <c:dLbls>
            <c:dLbl>
              <c:idx val="0"/>
              <c:layout>
                <c:manualLayout>
                  <c:x val="0.0484698145650873"/>
                  <c:y val="0.0181947301400724"/>
                </c:manualLayout>
              </c:layout>
              <c:tx>
                <c:rich>
                  <a:bodyPr rot="0" spcFirstLastPara="0" vertOverflow="ellipsis" vert="horz" wrap="square" lIns="38100" tIns="19050" rIns="38100" bIns="19050" anchor="ctr" anchorCtr="1"/>
                  <a:lstStyle/>
                  <a:p>
                    <a:fld id="{b112f879-b9be-4502-8747-3c2ccfe32cd1}"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1"/>
              <c:layout>
                <c:manualLayout>
                  <c:x val="0.0605357432697655"/>
                  <c:y val="0.0662334721031927"/>
                </c:manualLayout>
              </c:layout>
              <c:tx>
                <c:rich>
                  <a:bodyPr rot="0" spcFirstLastPara="0" vertOverflow="ellipsis" vert="horz" wrap="square" lIns="38100" tIns="19050" rIns="38100" bIns="19050" anchor="ctr" anchorCtr="1"/>
                  <a:lstStyle/>
                  <a:p>
                    <a:fld id="{4e61546a-04a8-4b19-8b78-a169d276c79f}"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(6)'!$B$28:$B$29</c:f>
              <c:numCache>
                <c:formatCode>0.0000_ </c:formatCode>
                <c:ptCount val="2"/>
                <c:pt idx="0">
                  <c:v>0</c:v>
                </c:pt>
                <c:pt idx="1">
                  <c:v>0.0151692728099411</c:v>
                </c:pt>
              </c:numCache>
            </c:numRef>
          </c:xVal>
          <c:yVal>
            <c:numRef>
              <c:f>'[0507TC-TD整理.xlsx]Sheet8 (6)'!$C$28:$C$29</c:f>
              <c:numCache>
                <c:formatCode>0.0000_ </c:formatCode>
                <c:ptCount val="2"/>
                <c:pt idx="0">
                  <c:v>0.0160634670862838</c:v>
                </c:pt>
                <c:pt idx="1">
                  <c:v>0.00847303758397386</c:v>
                </c:pt>
              </c:numCache>
            </c:numRef>
          </c:yVal>
          <c:smooth val="0"/>
          <c:extLst>
            <c:ext xmlns:c15="http://schemas.microsoft.com/office/drawing/2012/chart" uri="{02D57815-91ED-43cb-92C2-25804820EDAC}">
              <c15:datalabelsRange>
                <c15:f>'Sheet8 (4)'!$A$37:$A$38</c15:f>
                <c15:dlblRangeCache>
                  <c:ptCount val="2"/>
                  <c:pt idx="0">
                    <c:v>育儿服务</c:v>
                  </c:pt>
                  <c:pt idx="1">
                    <c:v>公益福利</c:v>
                  </c:pt>
                </c15:dlblRangeCache>
              </c15:datalabelsRange>
            </c:ext>
          </c:extLst>
        </c:ser>
        <c:dLbls>
          <c:showLegendKey val="0"/>
          <c:showVal val="1"/>
          <c:showCatName val="0"/>
          <c:showSerName val="0"/>
          <c:showPercent val="0"/>
          <c:showBubbleSize val="0"/>
        </c:dLbls>
        <c:axId val="159258247"/>
        <c:axId val="625952608"/>
        <c:extLst>
          <c:ext xmlns:c15="http://schemas.microsoft.com/office/drawing/2012/chart" uri="{02D57815-91ED-43cb-92C2-25804820EDAC}">
            <c15:filteredScatterSeries>
              <c15:ser>
                <c:idx val="0"/>
                <c:order val="0"/>
                <c:tx>
                  <c:strRef>
                    <c:extLst>
                      <c:ext uri="{02D57815-91ED-43cb-92C2-25804820EDAC}">
                        <c15:formulaRef>
                          <c15:sqref>"1"</c15:sqref>
                        </c15:formulaRef>
                      </c:ext>
                    </c:extLst>
                    <c:strCache>
                      <c:ptCount val="1"/>
                      <c:pt idx="0">
                        <c:v>1</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lumMod val="75000"/>
                              <a:lumOff val="25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numCache>
                      <c:formatCode>General</c:formatCode>
                      <c:ptCount val="36"/>
                      <c:pt idx="0">
                        <c:v>0.669018823271526</c:v>
                      </c:pt>
                      <c:pt idx="1">
                        <c:v>1</c:v>
                      </c:pt>
                      <c:pt idx="2">
                        <c:v>0.403188778906768</c:v>
                      </c:pt>
                      <c:pt idx="3">
                        <c:v>0.423013453974495</c:v>
                      </c:pt>
                      <c:pt idx="4">
                        <c:v>0.719501932069247</c:v>
                      </c:pt>
                      <c:pt idx="5">
                        <c:v>0.129658676082284</c:v>
                      </c:pt>
                      <c:pt idx="6">
                        <c:v>0.344921333932658</c:v>
                      </c:pt>
                      <c:pt idx="7">
                        <c:v>0.398241540325277</c:v>
                      </c:pt>
                      <c:pt idx="8">
                        <c:v>0.256678078928376</c:v>
                      </c:pt>
                      <c:pt idx="9">
                        <c:v>0.276303750356874</c:v>
                      </c:pt>
                      <c:pt idx="10">
                        <c:v>0.291920741563283</c:v>
                      </c:pt>
                      <c:pt idx="11">
                        <c:v>0.299063989786935</c:v>
                      </c:pt>
                      <c:pt idx="12">
                        <c:v>0.208204887234715</c:v>
                      </c:pt>
                      <c:pt idx="13">
                        <c:v>0.237832293221537</c:v>
                      </c:pt>
                      <c:pt idx="14">
                        <c:v>0.282359107646327</c:v>
                      </c:pt>
                      <c:pt idx="15">
                        <c:v>0.0723547475490924</c:v>
                      </c:pt>
                      <c:pt idx="16">
                        <c:v>0.214118499526225</c:v>
                      </c:pt>
                      <c:pt idx="17">
                        <c:v>0.214432725096202</c:v>
                      </c:pt>
                      <c:pt idx="18">
                        <c:v>0.275328427706318</c:v>
                      </c:pt>
                      <c:pt idx="19">
                        <c:v>0.0649898578705952</c:v>
                      </c:pt>
                      <c:pt idx="20">
                        <c:v>0.208759518987693</c:v>
                      </c:pt>
                      <c:pt idx="21">
                        <c:v>0.227114301324692</c:v>
                      </c:pt>
                      <c:pt idx="22">
                        <c:v>0.0497086963986332</c:v>
                      </c:pt>
                      <c:pt idx="23">
                        <c:v>0.0888217633010062</c:v>
                      </c:pt>
                      <c:pt idx="24">
                        <c:v>0.13290656755922</c:v>
                      </c:pt>
                      <c:pt idx="25">
                        <c:v>0.159735813068086</c:v>
                      </c:pt>
                      <c:pt idx="26">
                        <c:v>0.0454806993110213</c:v>
                      </c:pt>
                      <c:pt idx="27">
                        <c:v>0.0726699861259136</c:v>
                      </c:pt>
                      <c:pt idx="28">
                        <c:v>0.115579824010632</c:v>
                      </c:pt>
                      <c:pt idx="29">
                        <c:v>0.0766587842072633</c:v>
                      </c:pt>
                      <c:pt idx="30">
                        <c:v>0.00380248787203607</c:v>
                      </c:pt>
                      <c:pt idx="31">
                        <c:v>0.0345266088470028</c:v>
                      </c:pt>
                      <c:pt idx="32">
                        <c:v>0.0537671347376153</c:v>
                      </c:pt>
                      <c:pt idx="33">
                        <c:v>0.100124982781833</c:v>
                      </c:pt>
                      <c:pt idx="34">
                        <c:v>0</c:v>
                      </c:pt>
                      <c:pt idx="35">
                        <c:v>0.0151692728099411</c:v>
                      </c:pt>
                    </c:numCache>
                  </c:numRef>
                </c:xVal>
                <c:yVal>
                  <c:numRef>
                    <c:numCache>
                      <c:formatCode>General</c:formatCode>
                      <c:ptCount val="36"/>
                      <c:pt idx="0">
                        <c:v>0.282717020718594</c:v>
                      </c:pt>
                      <c:pt idx="1">
                        <c:v>0.126642771804062</c:v>
                      </c:pt>
                      <c:pt idx="2">
                        <c:v>0.214051250814277</c:v>
                      </c:pt>
                      <c:pt idx="3">
                        <c:v>0.166673568263696</c:v>
                      </c:pt>
                      <c:pt idx="4">
                        <c:v>0.062804532968929</c:v>
                      </c:pt>
                      <c:pt idx="5">
                        <c:v>0.196837136113297</c:v>
                      </c:pt>
                      <c:pt idx="6">
                        <c:v>0.152094807238395</c:v>
                      </c:pt>
                      <c:pt idx="7">
                        <c:v>0.0679386309992132</c:v>
                      </c:pt>
                      <c:pt idx="8">
                        <c:v>0.129830610450317</c:v>
                      </c:pt>
                      <c:pt idx="9">
                        <c:v>0.0818471894396363</c:v>
                      </c:pt>
                      <c:pt idx="10">
                        <c:v>0.0709517604248623</c:v>
                      </c:pt>
                      <c:pt idx="11">
                        <c:v>0.0575072121688959</c:v>
                      </c:pt>
                      <c:pt idx="12">
                        <c:v>0.125893681797968</c:v>
                      </c:pt>
                      <c:pt idx="13">
                        <c:v>0.0782143570111676</c:v>
                      </c:pt>
                      <c:pt idx="14">
                        <c:v>0.0646422159010672</c:v>
                      </c:pt>
                      <c:pt idx="15">
                        <c:v>0.111150847578857</c:v>
                      </c:pt>
                      <c:pt idx="16">
                        <c:v>0.074463302236709</c:v>
                      </c:pt>
                      <c:pt idx="17">
                        <c:v>0.0680924111293899</c:v>
                      </c:pt>
                      <c:pt idx="18">
                        <c:v>0.0337212030863942</c:v>
                      </c:pt>
                      <c:pt idx="19">
                        <c:v>0.109294880490518</c:v>
                      </c:pt>
                      <c:pt idx="20">
                        <c:v>0.0357985837922895</c:v>
                      </c:pt>
                      <c:pt idx="21">
                        <c:v>0.027537372147915</c:v>
                      </c:pt>
                      <c:pt idx="22">
                        <c:v>0.0888792425187878</c:v>
                      </c:pt>
                      <c:pt idx="23">
                        <c:v>0.0604674796747967</c:v>
                      </c:pt>
                      <c:pt idx="24">
                        <c:v>0.0427639191002916</c:v>
                      </c:pt>
                      <c:pt idx="25">
                        <c:v>0.00619590873328088</c:v>
                      </c:pt>
                      <c:pt idx="26">
                        <c:v>0.0540156145978333</c:v>
                      </c:pt>
                      <c:pt idx="27">
                        <c:v>0.0515866771570941</c:v>
                      </c:pt>
                      <c:pt idx="28">
                        <c:v>0.0304162792361061</c:v>
                      </c:pt>
                      <c:pt idx="29">
                        <c:v>0.0601772573702967</c:v>
                      </c:pt>
                      <c:pt idx="30">
                        <c:v>0.0540156145978333</c:v>
                      </c:pt>
                      <c:pt idx="31">
                        <c:v>0.0462465867542926</c:v>
                      </c:pt>
                      <c:pt idx="32">
                        <c:v>0.019797137814447</c:v>
                      </c:pt>
                      <c:pt idx="33">
                        <c:v>0</c:v>
                      </c:pt>
                      <c:pt idx="34">
                        <c:v>0.0160634670862838</c:v>
                      </c:pt>
                      <c:pt idx="35">
                        <c:v>0.00847303758397386</c:v>
                      </c:pt>
                    </c:numCache>
                  </c:numRef>
                </c:yVal>
                <c:smooth val="0"/>
              </c15:ser>
            </c15:filteredScatterSeries>
            <c15:filteredScatterSeries>
              <c15:ser>
                <c:idx val="1"/>
                <c:order val="1"/>
                <c:tx>
                  <c:strRef>
                    <c:extLst>
                      <c:ext uri="{02D57815-91ED-43cb-92C2-25804820EDAC}">
                        <c15:formulaRef>
                          <c15:sqref>"1"</c15:sqref>
                        </c15:formulaRef>
                      </c:ext>
                    </c:extLst>
                    <c:strCache>
                      <c:ptCount val="1"/>
                      <c:pt idx="0">
                        <c:v>1</c:v>
                      </c:pt>
                    </c:strCache>
                  </c:strRef>
                </c:tx>
                <c:spPr>
                  <a:ln w="3175" cap="rnd" cmpd="sng">
                    <a:solidFill>
                      <a:schemeClr val="accent2"/>
                    </a:solidFill>
                    <a:prstDash val="solid"/>
                    <a:round/>
                  </a:ln>
                  <a:effectLst/>
                </c:spPr>
                <c:marker>
                  <c:symbol val="circle"/>
                  <c:size val="6"/>
                  <c:spPr>
                    <a:solidFill>
                      <a:schemeClr val="accent2"/>
                    </a:solidFill>
                    <a:ln w="9525">
                      <a:solidFill>
                        <a:schemeClr val="accent2"/>
                      </a:solidFill>
                    </a:ln>
                    <a:effectLst/>
                  </c:spPr>
                </c:marker>
                <c:dLbls>
                  <c:dLbl>
                    <c:idx val="0"/>
                    <c:layout/>
                    <c:tx>
                      <c:rich>
                        <a:bodyPr rot="0" spcFirstLastPara="0" vertOverflow="ellipsis" vert="horz" wrap="square" lIns="38100" tIns="19050" rIns="38100" bIns="19050" anchor="ctr" anchorCtr="1"/>
                        <a:lstStyle/>
                        <a:p>
                          <a:fld id="{c51d5e96-d90a-4990-961b-51576824c5ce}"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(4)'!$A$3:$A$38</c15:f>
                      <c15:dlblRangeCache>
                        <c:ptCount val="36"/>
                        <c:pt idx="0">
                          <c:v>乡村社区</c:v>
                        </c:pt>
                        <c:pt idx="1">
                          <c:v>社区治理</c:v>
                        </c:pt>
                        <c:pt idx="2">
                          <c:v>图书馆服务</c:v>
                        </c:pt>
                      </c15:dlblRangeCache>
                    </c15:datalabelsRange>
                  </c:ext>
                </c:extLst>
              </c15:ser>
            </c15:filteredScatterSeries>
            <c15:filteredScatterSeries>
              <c15:ser>
                <c:idx val="2"/>
                <c:order val="2"/>
                <c:tx>
                  <c:strRef>
                    <c:extLst>
                      <c:ext uri="{02D57815-91ED-43cb-92C2-25804820EDAC}">
                        <c15:formulaRef>
                          <c15:sqref>"2"</c15:sqref>
                        </c15:formulaRef>
                      </c:ext>
                    </c:extLst>
                    <c:strCache>
                      <c:ptCount val="1"/>
                      <c:pt idx="0">
                        <c:v>2</c:v>
                      </c:pt>
                    </c:strCache>
                  </c:strRef>
                </c:tx>
                <c:spPr>
                  <a:ln w="3175" cap="rnd" cmpd="sng">
                    <a:solidFill>
                      <a:schemeClr val="accent3"/>
                    </a:solidFill>
                    <a:prstDash val="solid"/>
                    <a:round/>
                  </a:ln>
                  <a:effectLst/>
                </c:spPr>
                <c:marker>
                  <c:symbol val="circle"/>
                  <c:size val="6"/>
                  <c:spPr>
                    <a:solidFill>
                      <a:schemeClr val="accent3"/>
                    </a:solidFill>
                    <a:ln w="9525">
                      <a:solidFill>
                        <a:schemeClr val="accent3"/>
                      </a:solidFill>
                    </a:ln>
                    <a:effectLst/>
                  </c:spPr>
                </c:marker>
                <c:dLbls>
                  <c:dLbl>
                    <c:idx val="0"/>
                    <c:layout/>
                    <c:tx>
                      <c:rich>
                        <a:bodyPr rot="0" spcFirstLastPara="0" vertOverflow="ellipsis" vert="horz" wrap="square" lIns="38100" tIns="19050" rIns="38100" bIns="19050" anchor="ctr" anchorCtr="1"/>
                        <a:lstStyle/>
                        <a:p>
                          <a:fld id="{57782f2e-5b4a-46df-b015-196812764214}"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(4)'!$A$5:$A$7</c15:f>
                      <c15:dlblRangeCache>
                        <c:ptCount val="3"/>
                        <c:pt idx="0">
                          <c:v>图书馆服务</c:v>
                        </c:pt>
                        <c:pt idx="1">
                          <c:v>金融投资</c:v>
                        </c:pt>
                        <c:pt idx="2">
                          <c:v>政策法规</c:v>
                        </c:pt>
                      </c15:dlblRangeCache>
                    </c15:datalabelsRange>
                  </c:ext>
                </c:extLst>
              </c15:ser>
            </c15:filteredScatterSeries>
            <c15:filteredScatterSeries>
              <c15:ser>
                <c:idx val="3"/>
                <c:order val="3"/>
                <c:tx>
                  <c:strRef>
                    <c:extLst>
                      <c:ext uri="{02D57815-91ED-43cb-92C2-25804820EDAC}">
                        <c15:formulaRef>
                          <c15:sqref>"3"</c15:sqref>
                        </c15:formulaRef>
                      </c:ext>
                    </c:extLst>
                    <c:strCache>
                      <c:ptCount val="1"/>
                      <c:pt idx="0">
                        <c:v>3</c:v>
                      </c:pt>
                    </c:strCache>
                  </c:strRef>
                </c:tx>
                <c:spPr>
                  <a:ln w="3175" cap="rnd" cmpd="sng">
                    <a:solidFill>
                      <a:schemeClr val="accent4"/>
                    </a:solidFill>
                    <a:prstDash val="solid"/>
                    <a:round/>
                  </a:ln>
                  <a:effectLst/>
                </c:spPr>
                <c:marker>
                  <c:symbol val="circle"/>
                  <c:size val="6"/>
                  <c:spPr>
                    <a:solidFill>
                      <a:schemeClr val="accent4"/>
                    </a:solidFill>
                    <a:ln w="9525">
                      <a:solidFill>
                        <a:schemeClr val="accent4"/>
                      </a:solidFill>
                    </a:ln>
                    <a:effectLst/>
                  </c:spPr>
                </c:marker>
                <c:dLbls>
                  <c:dLbl>
                    <c:idx val="0"/>
                    <c:layout/>
                    <c:tx>
                      <c:rich>
                        <a:bodyPr rot="0" spcFirstLastPara="0" vertOverflow="ellipsis" vert="horz" wrap="square" lIns="38100" tIns="19050" rIns="38100" bIns="19050" anchor="ctr" anchorCtr="1"/>
                        <a:lstStyle/>
                        <a:p>
                          <a:fld id="{886c319c-ef6d-471f-a6cf-9364acf4ff7a}"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(4)'!$A$8:$A$10</c15:f>
                      <c15:dlblRangeCache>
                        <c:ptCount val="3"/>
                        <c:pt idx="0">
                          <c:v>数字政府</c:v>
                        </c:pt>
                        <c:pt idx="1">
                          <c:v>党建工作</c:v>
                        </c:pt>
                        <c:pt idx="2">
                          <c:v>社区服务</c:v>
                        </c:pt>
                      </c15:dlblRangeCache>
                    </c15:datalabelsRange>
                  </c:ext>
                </c:extLst>
              </c15:ser>
            </c15:filteredScatterSeries>
          </c:ext>
        </c:extLst>
      </c:scatterChart>
      <c:valAx>
        <c:axId val="159258247"/>
        <c:scaling>
          <c:orientation val="minMax"/>
          <c:max val="0.35"/>
          <c:min val="0"/>
        </c:scaling>
        <c:delete val="0"/>
        <c:axPos val="b"/>
        <c:title>
          <c:tx>
            <c:rich>
              <a:bodyPr rot="0" spcFirstLastPara="0" vertOverflow="ellipsis" vert="horz" wrap="square" anchor="ctr" anchorCtr="1"/>
              <a:lstStyle/>
              <a:p>
                <a:pPr defTabSz="914400">
                  <a:defRPr lang="zh-CN" sz="600" b="0" i="0" u="none" strike="noStrike" kern="1200" baseline="0">
                    <a:solidFill>
                      <a:sysClr val="windowText" lastClr="000000"/>
                    </a:solidFill>
                    <a:latin typeface="+mn-lt"/>
                    <a:ea typeface="+mn-ea"/>
                    <a:cs typeface="+mn-cs"/>
                  </a:defRPr>
                </a:pPr>
                <a:r>
                  <a:rPr lang="zh-CN" altLang="en-US" sz="600">
                    <a:solidFill>
                      <a:sysClr val="windowText" lastClr="000000"/>
                    </a:solidFill>
                  </a:rPr>
                  <a:t>主题向心度</a:t>
                </a:r>
                <a:endParaRPr lang="zh-CN" altLang="en-US" sz="600">
                  <a:solidFill>
                    <a:sysClr val="windowText" lastClr="000000"/>
                  </a:solidFill>
                </a:endParaRPr>
              </a:p>
            </c:rich>
          </c:tx>
          <c:layout>
            <c:manualLayout>
              <c:xMode val="edge"/>
              <c:yMode val="edge"/>
              <c:x val="0.422091545208602"/>
              <c:y val="0.926607217482803"/>
            </c:manualLayout>
          </c:layout>
          <c:overlay val="0"/>
          <c:spPr>
            <a:noFill/>
            <a:ln>
              <a:noFill/>
            </a:ln>
            <a:effectLst/>
          </c:spPr>
        </c:title>
        <c:numFmt formatCode="General" sourceLinked="0"/>
        <c:majorTickMark val="in"/>
        <c:minorTickMark val="none"/>
        <c:tickLblPos val="nextTo"/>
        <c:spPr>
          <a:noFill/>
          <a:ln w="3175" cap="flat" cmpd="sng" algn="ctr">
            <a:solidFill>
              <a:schemeClr val="tx1"/>
            </a:solidFill>
            <a:round/>
          </a:ln>
          <a:effectLst/>
        </c:spPr>
        <c:txPr>
          <a:bodyPr rot="-6000000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crossAx val="625952608"/>
        <c:crosses val="autoZero"/>
        <c:crossBetween val="midCat"/>
        <c:majorUnit val="0.1"/>
      </c:valAx>
      <c:valAx>
        <c:axId val="625952608"/>
        <c:scaling>
          <c:orientation val="minMax"/>
        </c:scaling>
        <c:delete val="0"/>
        <c:axPos val="l"/>
        <c:title>
          <c:tx>
            <c:rich>
              <a:bodyPr rot="-5400000" spcFirstLastPara="0" vertOverflow="ellipsis" vert="horz" wrap="square" anchor="ctr" anchorCtr="1"/>
              <a:lstStyle/>
              <a:p>
                <a:pPr defTabSz="914400">
                  <a:defRPr lang="zh-CN" sz="600" b="0" i="0" u="none" strike="noStrike" kern="1200" baseline="0">
                    <a:solidFill>
                      <a:sysClr val="windowText" lastClr="000000"/>
                    </a:solidFill>
                    <a:latin typeface="+mn-lt"/>
                    <a:ea typeface="+mn-ea"/>
                    <a:cs typeface="+mn-cs"/>
                  </a:defRPr>
                </a:pPr>
                <a:r>
                  <a:rPr lang="zh-CN" altLang="en-US" sz="600">
                    <a:solidFill>
                      <a:sysClr val="windowText" lastClr="000000"/>
                    </a:solidFill>
                  </a:rPr>
                  <a:t>主题密度</a:t>
                </a:r>
                <a:endParaRPr lang="zh-CN" altLang="en-US" sz="600">
                  <a:solidFill>
                    <a:sysClr val="windowText" lastClr="000000"/>
                  </a:solidFill>
                </a:endParaRPr>
              </a:p>
            </c:rich>
          </c:tx>
          <c:layout>
            <c:manualLayout>
              <c:xMode val="edge"/>
              <c:yMode val="edge"/>
              <c:x val="0.00642936013430532"/>
              <c:y val="0.40357494941204"/>
            </c:manualLayout>
          </c:layout>
          <c:overlay val="0"/>
          <c:spPr>
            <a:noFill/>
            <a:ln>
              <a:noFill/>
            </a:ln>
            <a:effectLst/>
          </c:spPr>
        </c:title>
        <c:numFmt formatCode="0.00_);[Red]\(0.00\)" sourceLinked="0"/>
        <c:majorTickMark val="in"/>
        <c:minorTickMark val="none"/>
        <c:tickLblPos val="nextTo"/>
        <c:spPr>
          <a:noFill/>
          <a:ln w="3175" cap="flat" cmpd="sng" algn="ctr">
            <a:solidFill>
              <a:schemeClr val="tx1"/>
            </a:solidFill>
            <a:prstDash val="solid"/>
            <a:round/>
          </a:ln>
          <a:effectLst/>
        </c:spPr>
        <c:txPr>
          <a:bodyPr rot="-6000000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crossAx val="159258247"/>
        <c:crosses val="autoZero"/>
        <c:crossBetween val="midCat"/>
        <c:majorUnit val="0.05"/>
      </c:valAx>
      <c:spPr>
        <a:noFill/>
        <a:ln>
          <a:noFill/>
        </a:ln>
        <a:effectLst/>
      </c:spPr>
    </c:plotArea>
    <c:legend>
      <c:legendPos val="t"/>
      <c:legendEntry>
        <c:idx val="0"/>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1"/>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2"/>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3"/>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4"/>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5"/>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6"/>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7"/>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8"/>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ayout>
        <c:manualLayout>
          <c:xMode val="edge"/>
          <c:yMode val="edge"/>
          <c:x val="0.131983606065955"/>
          <c:y val="0.00832177531206657"/>
          <c:w val="0.432871237667041"/>
          <c:h val="0.114125753660637"/>
        </c:manualLayout>
      </c:layout>
      <c:overlay val="0"/>
      <c:spPr>
        <a:noFill/>
        <a:ln>
          <a:noFill/>
        </a:ln>
        <a:effectLst/>
      </c:spPr>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
    <c:plotVisOnly val="1"/>
    <c:dispBlanksAs val="gap"/>
    <c:showDLblsOverMax val="0"/>
  </c:chart>
  <c:spPr>
    <a:solidFill>
      <a:schemeClr val="bg1"/>
    </a:solidFill>
    <a:ln w="9525" cap="flat" cmpd="sng" algn="ctr">
      <a:noFill/>
      <a:round/>
    </a:ln>
    <a:effectLst/>
  </c:spPr>
  <c:txPr>
    <a:bodyPr/>
    <a:lstStyle/>
    <a:p>
      <a:pPr>
        <a:defRPr lang="zh-CN" sz="600"/>
      </a:pPr>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4381145132999"/>
          <c:y val="0.0302151348933463"/>
          <c:w val="0.881201894200032"/>
          <c:h val="0.859404765323607"/>
        </c:manualLayout>
      </c:layout>
      <c:scatterChart>
        <c:scatterStyle val="lineMarker"/>
        <c:varyColors val="0"/>
        <c:ser>
          <c:idx val="1"/>
          <c:order val="1"/>
          <c:tx>
            <c:strRef>
              <c:f>"1"</c:f>
              <c:strCache>
                <c:ptCount val="1"/>
                <c:pt idx="0">
                  <c:v>1</c:v>
                </c:pt>
              </c:strCache>
            </c:strRef>
          </c:tx>
          <c:spPr>
            <a:ln w="3175" cap="rnd" cmpd="sng">
              <a:solidFill>
                <a:schemeClr val="accent2"/>
              </a:solidFill>
              <a:prstDash val="solid"/>
              <a:round/>
            </a:ln>
            <a:effectLst/>
          </c:spPr>
          <c:marker>
            <c:symbol val="circle"/>
            <c:size val="4"/>
            <c:spPr>
              <a:solidFill>
                <a:schemeClr val="accent2"/>
              </a:solidFill>
              <a:ln w="9525">
                <a:solidFill>
                  <a:schemeClr val="accent2"/>
                </a:solidFill>
              </a:ln>
              <a:effectLst/>
            </c:spPr>
          </c:marker>
          <c:dLbls>
            <c:dLbl>
              <c:idx val="0"/>
              <c:layout/>
              <c:tx>
                <c:rich>
                  <a:bodyPr rot="0" spcFirstLastPara="0" vertOverflow="ellipsis" vert="horz" wrap="square" lIns="38100" tIns="19050" rIns="38100" bIns="19050" anchor="ctr" anchorCtr="1"/>
                  <a:lstStyle/>
                  <a:p>
                    <a:fld id="{5ffe63f3-f725-4786-b99b-dc3e5f429f6d}"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dLbl>
              <c:idx val="1"/>
              <c:layout>
                <c:manualLayout>
                  <c:x val="-0.00663399607552289"/>
                  <c:y val="0.0497747825519784"/>
                </c:manualLayout>
              </c:layout>
              <c:tx>
                <c:rich>
                  <a:bodyPr rot="0" spcFirstLastPara="0" vertOverflow="ellipsis" vert="horz" wrap="square" lIns="38100" tIns="19050" rIns="38100" bIns="19050" anchor="ctr" anchorCtr="1"/>
                  <a:lstStyle/>
                  <a:p>
                    <a:fld id="{fdaaa8d0-4cd5-4376-a669-a5e7365b0347}"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2"/>
              <c:layout/>
              <c:tx>
                <c:rich>
                  <a:bodyPr rot="0" spcFirstLastPara="0" vertOverflow="ellipsis" vert="horz" wrap="square" lIns="38100" tIns="19050" rIns="38100" bIns="19050" anchor="ctr" anchorCtr="1"/>
                  <a:lstStyle/>
                  <a:p>
                    <a:fld id="{f2ad1c22-5879-4ca1-8f0f-a58d0910e233}"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(7)'!$B$2:$B$4</c:f>
              <c:numCache>
                <c:formatCode>0.0000_ </c:formatCode>
                <c:ptCount val="3"/>
                <c:pt idx="0">
                  <c:v>0.350047289239185</c:v>
                </c:pt>
                <c:pt idx="1">
                  <c:v>0.669018823271526</c:v>
                </c:pt>
                <c:pt idx="2">
                  <c:v>1</c:v>
                </c:pt>
              </c:numCache>
            </c:numRef>
          </c:xVal>
          <c:yVal>
            <c:numRef>
              <c:f>'[0507TC-TD整理.xlsx]Sheet8 (7)'!$C$2:$C$4</c:f>
              <c:numCache>
                <c:formatCode>General</c:formatCode>
                <c:ptCount val="3"/>
                <c:pt idx="0">
                  <c:v>1</c:v>
                </c:pt>
                <c:pt idx="1" c:formatCode="0.0000_ ">
                  <c:v>0.282717020718594</c:v>
                </c:pt>
                <c:pt idx="2" c:formatCode="0.0000_ ">
                  <c:v>0.126642771804062</c:v>
                </c:pt>
              </c:numCache>
            </c:numRef>
          </c:yVal>
          <c:smooth val="0"/>
          <c:extLst>
            <c:ext xmlns:c15="http://schemas.microsoft.com/office/drawing/2012/chart" uri="{02D57815-91ED-43cb-92C2-25804820EDAC}">
              <c15:datalabelsRange>
                <c15:f>'Sheet8 (4)'!$A$3:$A$38</c15:f>
                <c15:dlblRangeCache>
                  <c:ptCount val="36"/>
                  <c:pt idx="0">
                    <c:v>乡村社区</c:v>
                  </c:pt>
                  <c:pt idx="1">
                    <c:v>社区治理</c:v>
                  </c:pt>
                  <c:pt idx="2">
                    <c:v>图书馆服务</c:v>
                  </c:pt>
                </c15:dlblRangeCache>
              </c15:datalabelsRange>
            </c:ext>
          </c:extLst>
        </c:ser>
        <c:ser>
          <c:idx val="2"/>
          <c:order val="2"/>
          <c:tx>
            <c:strRef>
              <c:f>"2"</c:f>
              <c:strCache>
                <c:ptCount val="1"/>
                <c:pt idx="0">
                  <c:v>2</c:v>
                </c:pt>
              </c:strCache>
            </c:strRef>
          </c:tx>
          <c:spPr>
            <a:ln w="3175" cap="rnd" cmpd="sng">
              <a:solidFill>
                <a:schemeClr val="accent3"/>
              </a:solidFill>
              <a:prstDash val="solid"/>
              <a:round/>
            </a:ln>
            <a:effectLst/>
          </c:spPr>
          <c:marker>
            <c:symbol val="circle"/>
            <c:size val="4"/>
            <c:spPr>
              <a:solidFill>
                <a:schemeClr val="accent3"/>
              </a:solidFill>
              <a:ln w="9525">
                <a:solidFill>
                  <a:schemeClr val="accent3"/>
                </a:solidFill>
              </a:ln>
              <a:effectLst/>
            </c:spPr>
          </c:marker>
          <c:dLbls>
            <c:dLbl>
              <c:idx val="0"/>
              <c:layout/>
              <c:tx>
                <c:rich>
                  <a:bodyPr rot="0" spcFirstLastPara="0" vertOverflow="ellipsis" vert="horz" wrap="square" lIns="38100" tIns="19050" rIns="38100" bIns="19050" anchor="ctr" anchorCtr="1"/>
                  <a:lstStyle/>
                  <a:p>
                    <a:fld id="{fd444304-18dd-45cb-bda1-b996cc370580}"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dLbl>
              <c:idx val="1"/>
              <c:layout>
                <c:manualLayout>
                  <c:x val="0.0597399700231143"/>
                  <c:y val="0.029822058786128"/>
                </c:manualLayout>
              </c:layout>
              <c:tx>
                <c:rich>
                  <a:bodyPr rot="0" spcFirstLastPara="0" vertOverflow="ellipsis" vert="horz" wrap="square" lIns="38100" tIns="19050" rIns="38100" bIns="19050" anchor="ctr" anchorCtr="1"/>
                  <a:lstStyle/>
                  <a:p>
                    <a:fld id="{a808871b-8359-4d5c-b4ec-c411d244d2cc}"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2"/>
              <c:layout>
                <c:manualLayout>
                  <c:x val="0.0287780896217096"/>
                  <c:y val="0.017443272852968"/>
                </c:manualLayout>
              </c:layout>
              <c:tx>
                <c:rich>
                  <a:bodyPr rot="0" spcFirstLastPara="0" vertOverflow="ellipsis" vert="horz" wrap="square" lIns="38100" tIns="19050" rIns="38100" bIns="19050" anchor="ctr" anchorCtr="1"/>
                  <a:lstStyle/>
                  <a:p>
                    <a:fld id="{6fda7eb0-963c-4190-bbf8-f27bad0b2520}"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(7)'!$B$5:$B$7</c:f>
              <c:numCache>
                <c:formatCode>0.0000_ </c:formatCode>
                <c:ptCount val="3"/>
                <c:pt idx="0">
                  <c:v>0.403188778906768</c:v>
                </c:pt>
                <c:pt idx="1">
                  <c:v>0.423013453974495</c:v>
                </c:pt>
                <c:pt idx="2">
                  <c:v>0.719501932069247</c:v>
                </c:pt>
              </c:numCache>
            </c:numRef>
          </c:xVal>
          <c:yVal>
            <c:numRef>
              <c:f>'[0507TC-TD整理.xlsx]Sheet8 (7)'!$C$5:$C$7</c:f>
              <c:numCache>
                <c:formatCode>0.0000_ </c:formatCode>
                <c:ptCount val="3"/>
                <c:pt idx="0">
                  <c:v>0.214051250814277</c:v>
                </c:pt>
                <c:pt idx="1">
                  <c:v>0.166673568263696</c:v>
                </c:pt>
                <c:pt idx="2">
                  <c:v>0.062804532968929</c:v>
                </c:pt>
              </c:numCache>
            </c:numRef>
          </c:yVal>
          <c:smooth val="0"/>
          <c:extLst>
            <c:ext xmlns:c15="http://schemas.microsoft.com/office/drawing/2012/chart" uri="{02D57815-91ED-43cb-92C2-25804820EDAC}">
              <c15:datalabelsRange>
                <c15:f>'Sheet8 (4)'!$A$5:$A$7</c15:f>
                <c15:dlblRangeCache>
                  <c:ptCount val="3"/>
                  <c:pt idx="0">
                    <c:v>图书馆服务</c:v>
                  </c:pt>
                  <c:pt idx="1">
                    <c:v>金融投资</c:v>
                  </c:pt>
                  <c:pt idx="2">
                    <c:v>政策法规</c:v>
                  </c:pt>
                </c15:dlblRangeCache>
              </c15:datalabelsRange>
            </c:ext>
          </c:extLst>
        </c:ser>
        <c:ser>
          <c:idx val="3"/>
          <c:order val="3"/>
          <c:tx>
            <c:strRef>
              <c:f>"3"</c:f>
              <c:strCache>
                <c:ptCount val="1"/>
                <c:pt idx="0">
                  <c:v>3</c:v>
                </c:pt>
              </c:strCache>
            </c:strRef>
          </c:tx>
          <c:spPr>
            <a:ln w="3175" cap="rnd" cmpd="sng">
              <a:solidFill>
                <a:schemeClr val="accent4"/>
              </a:solidFill>
              <a:prstDash val="solid"/>
              <a:round/>
            </a:ln>
            <a:effectLst/>
          </c:spPr>
          <c:marker>
            <c:symbol val="circle"/>
            <c:size val="4"/>
            <c:spPr>
              <a:solidFill>
                <a:schemeClr val="accent4"/>
              </a:solidFill>
              <a:ln w="9525">
                <a:solidFill>
                  <a:schemeClr val="accent4"/>
                </a:solidFill>
              </a:ln>
              <a:effectLst/>
            </c:spPr>
          </c:marker>
          <c:dLbls>
            <c:dLbl>
              <c:idx val="0"/>
              <c:layout/>
              <c:tx>
                <c:rich>
                  <a:bodyPr rot="0" spcFirstLastPara="0" vertOverflow="ellipsis" vert="horz" wrap="square" lIns="38100" tIns="19050" rIns="38100" bIns="19050" anchor="ctr" anchorCtr="1"/>
                  <a:lstStyle/>
                  <a:p>
                    <a:fld id="{4a09a277-3923-4f6c-8aba-a9775a1daa22}"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dLbl>
              <c:idx val="1"/>
              <c:layout/>
              <c:tx>
                <c:rich>
                  <a:bodyPr rot="0" spcFirstLastPara="0" vertOverflow="ellipsis" vert="horz" wrap="square" lIns="38100" tIns="19050" rIns="38100" bIns="19050" anchor="ctr" anchorCtr="1"/>
                  <a:lstStyle/>
                  <a:p>
                    <a:fld id="{8764509e-51d3-46af-a87b-b539f3ca3263}"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dLbl>
              <c:idx val="2"/>
              <c:layout>
                <c:manualLayout>
                  <c:x val="0.0381504545129196"/>
                  <c:y val="0.032364034554082"/>
                </c:manualLayout>
              </c:layout>
              <c:tx>
                <c:rich>
                  <a:bodyPr rot="0" spcFirstLastPara="0" vertOverflow="ellipsis" vert="horz" wrap="square" lIns="38100" tIns="19050" rIns="38100" bIns="19050" anchor="ctr" anchorCtr="1"/>
                  <a:lstStyle/>
                  <a:p>
                    <a:fld id="{eb6da479-b06d-40a7-b153-bae08ebb1e16}"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(7)'!$B$8:$B$10</c:f>
              <c:numCache>
                <c:formatCode>0.0000_ </c:formatCode>
                <c:ptCount val="3"/>
                <c:pt idx="0">
                  <c:v>0.129658676082284</c:v>
                </c:pt>
                <c:pt idx="1">
                  <c:v>0.344921333932658</c:v>
                </c:pt>
                <c:pt idx="2">
                  <c:v>0.398241540325277</c:v>
                </c:pt>
              </c:numCache>
            </c:numRef>
          </c:xVal>
          <c:yVal>
            <c:numRef>
              <c:f>'[0507TC-TD整理.xlsx]Sheet8 (7)'!$C$8:$C$10</c:f>
              <c:numCache>
                <c:formatCode>0.0000_ </c:formatCode>
                <c:ptCount val="3"/>
                <c:pt idx="0">
                  <c:v>0.196837136113297</c:v>
                </c:pt>
                <c:pt idx="1">
                  <c:v>0.152094807238395</c:v>
                </c:pt>
                <c:pt idx="2">
                  <c:v>0.0679386309992132</c:v>
                </c:pt>
              </c:numCache>
            </c:numRef>
          </c:yVal>
          <c:smooth val="0"/>
          <c:extLst>
            <c:ext xmlns:c15="http://schemas.microsoft.com/office/drawing/2012/chart" uri="{02D57815-91ED-43cb-92C2-25804820EDAC}">
              <c15:datalabelsRange>
                <c15:f>'Sheet8 (4)'!$A$8:$A$10</c15:f>
                <c15:dlblRangeCache>
                  <c:ptCount val="3"/>
                  <c:pt idx="0">
                    <c:v>数字政府</c:v>
                  </c:pt>
                  <c:pt idx="1">
                    <c:v>党建工作</c:v>
                  </c:pt>
                  <c:pt idx="2">
                    <c:v>社区服务</c:v>
                  </c:pt>
                </c15:dlblRangeCache>
              </c15:datalabelsRange>
            </c:ext>
          </c:extLst>
        </c:ser>
        <c:dLbls>
          <c:showLegendKey val="0"/>
          <c:showVal val="1"/>
          <c:showCatName val="0"/>
          <c:showSerName val="0"/>
          <c:showPercent val="0"/>
          <c:showBubbleSize val="0"/>
        </c:dLbls>
        <c:axId val="159258247"/>
        <c:axId val="625952608"/>
        <c:extLst>
          <c:ext xmlns:c15="http://schemas.microsoft.com/office/drawing/2012/chart" uri="{02D57815-91ED-43cb-92C2-25804820EDAC}">
            <c15:filteredScatterSeries>
              <c15:ser>
                <c:idx val="0"/>
                <c:order val="0"/>
                <c:tx>
                  <c:strRef>
                    <c:extLst>
                      <c:ext uri="{02D57815-91ED-43cb-92C2-25804820EDAC}">
                        <c15:formulaRef>
                          <c15:sqref>"1"</c15:sqref>
                        </c15:formulaRef>
                      </c:ext>
                    </c:extLst>
                    <c:strCache>
                      <c:ptCount val="1"/>
                      <c:pt idx="0">
                        <c:v>1</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lumMod val="75000"/>
                              <a:lumOff val="25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numCache>
                      <c:formatCode>General</c:formatCode>
                      <c:ptCount val="36"/>
                      <c:pt idx="0">
                        <c:v>0.669018823271526</c:v>
                      </c:pt>
                      <c:pt idx="1">
                        <c:v>1</c:v>
                      </c:pt>
                      <c:pt idx="2">
                        <c:v>0.403188778906768</c:v>
                      </c:pt>
                      <c:pt idx="3">
                        <c:v>0.423013453974495</c:v>
                      </c:pt>
                      <c:pt idx="4">
                        <c:v>0.719501932069247</c:v>
                      </c:pt>
                      <c:pt idx="5">
                        <c:v>0.129658676082284</c:v>
                      </c:pt>
                      <c:pt idx="6">
                        <c:v>0.344921333932658</c:v>
                      </c:pt>
                      <c:pt idx="7">
                        <c:v>0.398241540325277</c:v>
                      </c:pt>
                      <c:pt idx="8">
                        <c:v>0.256678078928376</c:v>
                      </c:pt>
                      <c:pt idx="9">
                        <c:v>0.276303750356874</c:v>
                      </c:pt>
                      <c:pt idx="10">
                        <c:v>0.291920741563283</c:v>
                      </c:pt>
                      <c:pt idx="11">
                        <c:v>0.299063989786935</c:v>
                      </c:pt>
                      <c:pt idx="12">
                        <c:v>0.208204887234715</c:v>
                      </c:pt>
                      <c:pt idx="13">
                        <c:v>0.237832293221537</c:v>
                      </c:pt>
                      <c:pt idx="14">
                        <c:v>0.282359107646327</c:v>
                      </c:pt>
                      <c:pt idx="15">
                        <c:v>0.0723547475490924</c:v>
                      </c:pt>
                      <c:pt idx="16">
                        <c:v>0.214118499526225</c:v>
                      </c:pt>
                      <c:pt idx="17">
                        <c:v>0.214432725096202</c:v>
                      </c:pt>
                      <c:pt idx="18">
                        <c:v>0.275328427706318</c:v>
                      </c:pt>
                      <c:pt idx="19">
                        <c:v>0.0649898578705952</c:v>
                      </c:pt>
                      <c:pt idx="20">
                        <c:v>0.208759518987693</c:v>
                      </c:pt>
                      <c:pt idx="21">
                        <c:v>0.227114301324692</c:v>
                      </c:pt>
                      <c:pt idx="22">
                        <c:v>0.0497086963986332</c:v>
                      </c:pt>
                      <c:pt idx="23">
                        <c:v>0.0888217633010062</c:v>
                      </c:pt>
                      <c:pt idx="24">
                        <c:v>0.13290656755922</c:v>
                      </c:pt>
                      <c:pt idx="25">
                        <c:v>0.159735813068086</c:v>
                      </c:pt>
                      <c:pt idx="26">
                        <c:v>0.0454806993110213</c:v>
                      </c:pt>
                      <c:pt idx="27">
                        <c:v>0.0726699861259136</c:v>
                      </c:pt>
                      <c:pt idx="28">
                        <c:v>0.115579824010632</c:v>
                      </c:pt>
                      <c:pt idx="29">
                        <c:v>0.0766587842072633</c:v>
                      </c:pt>
                      <c:pt idx="30">
                        <c:v>0.00380248787203607</c:v>
                      </c:pt>
                      <c:pt idx="31">
                        <c:v>0.0345266088470028</c:v>
                      </c:pt>
                      <c:pt idx="32">
                        <c:v>0.0537671347376153</c:v>
                      </c:pt>
                      <c:pt idx="33">
                        <c:v>0.100124982781833</c:v>
                      </c:pt>
                      <c:pt idx="34">
                        <c:v>0</c:v>
                      </c:pt>
                      <c:pt idx="35">
                        <c:v>0.0151692728099411</c:v>
                      </c:pt>
                    </c:numCache>
                  </c:numRef>
                </c:xVal>
                <c:yVal>
                  <c:numRef>
                    <c:numCache>
                      <c:formatCode>General</c:formatCode>
                      <c:ptCount val="36"/>
                      <c:pt idx="0">
                        <c:v>0.282717020718594</c:v>
                      </c:pt>
                      <c:pt idx="1">
                        <c:v>0.126642771804062</c:v>
                      </c:pt>
                      <c:pt idx="2">
                        <c:v>0.214051250814277</c:v>
                      </c:pt>
                      <c:pt idx="3">
                        <c:v>0.166673568263696</c:v>
                      </c:pt>
                      <c:pt idx="4">
                        <c:v>0.062804532968929</c:v>
                      </c:pt>
                      <c:pt idx="5">
                        <c:v>0.196837136113297</c:v>
                      </c:pt>
                      <c:pt idx="6">
                        <c:v>0.152094807238395</c:v>
                      </c:pt>
                      <c:pt idx="7">
                        <c:v>0.0679386309992132</c:v>
                      </c:pt>
                      <c:pt idx="8">
                        <c:v>0.129830610450317</c:v>
                      </c:pt>
                      <c:pt idx="9">
                        <c:v>0.0818471894396363</c:v>
                      </c:pt>
                      <c:pt idx="10">
                        <c:v>0.0709517604248623</c:v>
                      </c:pt>
                      <c:pt idx="11">
                        <c:v>0.0575072121688959</c:v>
                      </c:pt>
                      <c:pt idx="12">
                        <c:v>0.125893681797968</c:v>
                      </c:pt>
                      <c:pt idx="13">
                        <c:v>0.0782143570111676</c:v>
                      </c:pt>
                      <c:pt idx="14">
                        <c:v>0.0646422159010672</c:v>
                      </c:pt>
                      <c:pt idx="15">
                        <c:v>0.111150847578857</c:v>
                      </c:pt>
                      <c:pt idx="16">
                        <c:v>0.074463302236709</c:v>
                      </c:pt>
                      <c:pt idx="17">
                        <c:v>0.0680924111293899</c:v>
                      </c:pt>
                      <c:pt idx="18">
                        <c:v>0.0337212030863942</c:v>
                      </c:pt>
                      <c:pt idx="19">
                        <c:v>0.109294880490518</c:v>
                      </c:pt>
                      <c:pt idx="20">
                        <c:v>0.0357985837922895</c:v>
                      </c:pt>
                      <c:pt idx="21">
                        <c:v>0.027537372147915</c:v>
                      </c:pt>
                      <c:pt idx="22">
                        <c:v>0.0888792425187878</c:v>
                      </c:pt>
                      <c:pt idx="23">
                        <c:v>0.0604674796747967</c:v>
                      </c:pt>
                      <c:pt idx="24">
                        <c:v>0.0427639191002916</c:v>
                      </c:pt>
                      <c:pt idx="25">
                        <c:v>0.00619590873328088</c:v>
                      </c:pt>
                      <c:pt idx="26">
                        <c:v>0.0540156145978333</c:v>
                      </c:pt>
                      <c:pt idx="27">
                        <c:v>0.0515866771570941</c:v>
                      </c:pt>
                      <c:pt idx="28">
                        <c:v>0.0304162792361061</c:v>
                      </c:pt>
                      <c:pt idx="29">
                        <c:v>0.0601772573702967</c:v>
                      </c:pt>
                      <c:pt idx="30">
                        <c:v>0.0540156145978333</c:v>
                      </c:pt>
                      <c:pt idx="31">
                        <c:v>0.0462465867542926</c:v>
                      </c:pt>
                      <c:pt idx="32">
                        <c:v>0.019797137814447</c:v>
                      </c:pt>
                      <c:pt idx="33">
                        <c:v>0</c:v>
                      </c:pt>
                      <c:pt idx="34">
                        <c:v>0.0160634670862838</c:v>
                      </c:pt>
                      <c:pt idx="35">
                        <c:v>0.00847303758397386</c:v>
                      </c:pt>
                    </c:numCache>
                  </c:numRef>
                </c:yVal>
                <c:smooth val="0"/>
              </c15:ser>
            </c15:filteredScatterSeries>
            <c15:filteredScatterSeries>
              <c15:ser>
                <c:idx val="4"/>
                <c:order val="4"/>
                <c:tx>
                  <c:strRef>
                    <c:extLst>
                      <c:ext uri="{02D57815-91ED-43cb-92C2-25804820EDAC}">
                        <c15:formulaRef>
                          <c15:sqref>"4"</c15:sqref>
                        </c15:formulaRef>
                      </c:ext>
                    </c:extLst>
                    <c:strCache>
                      <c:ptCount val="1"/>
                      <c:pt idx="0">
                        <c:v>4</c:v>
                      </c:pt>
                    </c:strCache>
                  </c:strRef>
                </c:tx>
                <c:spPr>
                  <a:ln w="3175" cap="rnd" cmpd="sng">
                    <a:solidFill>
                      <a:schemeClr val="accent5"/>
                    </a:solidFill>
                    <a:prstDash val="solid"/>
                    <a:round/>
                  </a:ln>
                  <a:effectLst/>
                </c:spPr>
                <c:marker>
                  <c:symbol val="circle"/>
                  <c:size val="6"/>
                  <c:spPr>
                    <a:solidFill>
                      <a:schemeClr val="accent5"/>
                    </a:solidFill>
                    <a:ln w="9525">
                      <a:solidFill>
                        <a:schemeClr val="accent5"/>
                      </a:solidFill>
                    </a:ln>
                    <a:effectLst/>
                  </c:spPr>
                </c:marker>
                <c:dLbls>
                  <c:dLbl>
                    <c:idx val="0"/>
                    <c:layout>
                      <c:manualLayout>
                        <c:x val="0.0363260062803311"/>
                        <c:y val="0.0298900047824008"/>
                      </c:manualLayout>
                    </c:layout>
                    <c:tx>
                      <c:rich>
                        <a:bodyPr rot="0" spcFirstLastPara="0" vertOverflow="ellipsis" vert="horz" wrap="square" lIns="38100" tIns="19050" rIns="38100" bIns="19050" anchor="ctr" anchorCtr="1"/>
                        <a:lstStyle/>
                        <a:p>
                          <a:fld id="{ba510dd8-a41e-4353-8e6e-6cc7f172a67d}"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(4)'!$A$11:$A$14</c15:f>
                      <c15:dlblRangeCache>
                        <c:ptCount val="4"/>
                        <c:pt idx="0">
                          <c:v>住房问题</c:v>
                        </c:pt>
                        <c:pt idx="1">
                          <c:v>文化服务</c:v>
                        </c:pt>
                        <c:pt idx="2">
                          <c:v>研究方法</c:v>
                        </c:pt>
                        <c:pt idx="3">
                          <c:v>数字社会</c:v>
                        </c:pt>
                      </c15:dlblRangeCache>
                    </c15:datalabelsRange>
                  </c:ext>
                </c:extLst>
              </c15:ser>
            </c15:filteredScatterSeries>
            <c15:filteredScatterSeries>
              <c15:ser>
                <c:idx val="5"/>
                <c:order val="5"/>
                <c:tx>
                  <c:strRef>
                    <c:extLst>
                      <c:ext uri="{02D57815-91ED-43cb-92C2-25804820EDAC}">
                        <c15:formulaRef>
                          <c15:sqref>"5"</c15:sqref>
                        </c15:formulaRef>
                      </c:ext>
                    </c:extLst>
                    <c:strCache>
                      <c:ptCount val="1"/>
                      <c:pt idx="0">
                        <c:v>5</c:v>
                      </c:pt>
                    </c:strCache>
                  </c:strRef>
                </c:tx>
                <c:spPr>
                  <a:ln w="3175" cap="rnd" cmpd="sng">
                    <a:solidFill>
                      <a:schemeClr val="accent6"/>
                    </a:solidFill>
                    <a:prstDash val="solid"/>
                    <a:round/>
                  </a:ln>
                  <a:effectLst/>
                </c:spPr>
                <c:marker>
                  <c:symbol val="circle"/>
                  <c:size val="6"/>
                  <c:spPr>
                    <a:solidFill>
                      <a:schemeClr val="accent6"/>
                    </a:solidFill>
                    <a:ln w="9525">
                      <a:solidFill>
                        <a:schemeClr val="accent6"/>
                      </a:solidFill>
                    </a:ln>
                    <a:effectLst/>
                  </c:spPr>
                </c:marker>
                <c:dLbls>
                  <c:dLbl>
                    <c:idx val="0"/>
                    <c:layout/>
                    <c:tx>
                      <c:rich>
                        <a:bodyPr rot="0" spcFirstLastPara="0" vertOverflow="ellipsis" vert="horz" wrap="square" lIns="38100" tIns="19050" rIns="38100" bIns="19050" anchor="ctr" anchorCtr="1"/>
                        <a:lstStyle/>
                        <a:p>
                          <a:fld id="{2b456630-7d5a-4818-9730-4f986771f359}"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(4)'!$A$15:$A$17</c15:f>
                      <c15:dlblRangeCache>
                        <c:ptCount val="3"/>
                        <c:pt idx="0">
                          <c:v>城市社区</c:v>
                        </c:pt>
                        <c:pt idx="1">
                          <c:v>社区养老</c:v>
                        </c:pt>
                        <c:pt idx="2">
                          <c:v>指数模型</c:v>
                        </c:pt>
                      </c15:dlblRangeCache>
                    </c15:datalabelsRange>
                  </c:ext>
                </c:extLst>
              </c15:ser>
            </c15:filteredScatterSeries>
            <c15:filteredScatterSeries>
              <c15:ser>
                <c:idx val="6"/>
                <c:order val="6"/>
                <c:tx>
                  <c:strRef>
                    <c:extLst>
                      <c:ext uri="{02D57815-91ED-43cb-92C2-25804820EDAC}">
                        <c15:formulaRef>
                          <c15:sqref>"6"</c15:sqref>
                        </c15:formulaRef>
                      </c:ext>
                    </c:extLst>
                    <c:strCache>
                      <c:ptCount val="1"/>
                      <c:pt idx="0">
                        <c:v>6</c:v>
                      </c:pt>
                    </c:strCache>
                  </c:strRef>
                </c:tx>
                <c:spPr>
                  <a:ln w="3175" cap="rnd" cmpd="sng">
                    <a:solidFill>
                      <a:schemeClr val="accent1">
                        <a:lumMod val="60000"/>
                      </a:schemeClr>
                    </a:solidFill>
                    <a:prstDash val="solid"/>
                    <a:round/>
                  </a:ln>
                  <a:effectLst/>
                </c:spPr>
                <c:marker>
                  <c:symbol val="circle"/>
                  <c:size val="6"/>
                  <c:spPr>
                    <a:solidFill>
                      <a:schemeClr val="accent1">
                        <a:lumMod val="60000"/>
                      </a:schemeClr>
                    </a:solidFill>
                    <a:ln w="9525">
                      <a:solidFill>
                        <a:schemeClr val="accent1">
                          <a:lumMod val="60000"/>
                        </a:schemeClr>
                      </a:solidFill>
                    </a:ln>
                    <a:effectLst/>
                  </c:spPr>
                </c:marker>
                <c:dLbls>
                  <c:dLbl>
                    <c:idx val="0"/>
                    <c:layout>
                      <c:manualLayout>
                        <c:x val="0.0300183907323284"/>
                        <c:y val="-0.00328107605657435"/>
                      </c:manualLayout>
                    </c:layout>
                    <c:tx>
                      <c:rich>
                        <a:bodyPr rot="0" spcFirstLastPara="0" vertOverflow="ellipsis" vert="horz" wrap="square" lIns="38100" tIns="19050" rIns="38100" bIns="19050" anchor="ctr" anchorCtr="1"/>
                        <a:lstStyle/>
                        <a:p>
                          <a:fld id="{6466ec89-d24c-41ac-8ed1-e7ff3cf2cedf}"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(4)'!$A$18:$A$21</c15:f>
                      <c15:dlblRangeCache>
                        <c:ptCount val="4"/>
                        <c:pt idx="0">
                          <c:v>政务服务</c:v>
                        </c:pt>
                        <c:pt idx="1">
                          <c:v>社区教育</c:v>
                        </c:pt>
                        <c:pt idx="2">
                          <c:v>信贷业务</c:v>
                        </c:pt>
                        <c:pt idx="3">
                          <c:v>公共服务</c:v>
                        </c:pt>
                      </c15:dlblRangeCache>
                    </c15:datalabelsRange>
                  </c:ext>
                </c:extLst>
              </c15:ser>
            </c15:filteredScatterSeries>
            <c15:filteredScatterSeries>
              <c15:ser>
                <c:idx val="7"/>
                <c:order val="7"/>
                <c:tx>
                  <c:strRef>
                    <c:extLst>
                      <c:ext uri="{02D57815-91ED-43cb-92C2-25804820EDAC}">
                        <c15:formulaRef>
                          <c15:sqref>"7"</c15:sqref>
                        </c15:formulaRef>
                      </c:ext>
                    </c:extLst>
                    <c:strCache>
                      <c:ptCount val="1"/>
                      <c:pt idx="0">
                        <c:v>7</c:v>
                      </c:pt>
                    </c:strCache>
                  </c:strRef>
                </c:tx>
                <c:spPr>
                  <a:ln w="3175" cap="rnd" cmpd="sng">
                    <a:solidFill>
                      <a:schemeClr val="accent2">
                        <a:lumMod val="60000"/>
                      </a:schemeClr>
                    </a:solidFill>
                    <a:prstDash val="solid"/>
                    <a:round/>
                  </a:ln>
                  <a:effectLst/>
                </c:spPr>
                <c:marker>
                  <c:symbol val="circle"/>
                  <c:size val="6"/>
                  <c:spPr>
                    <a:solidFill>
                      <a:schemeClr val="accent2">
                        <a:lumMod val="60000"/>
                      </a:schemeClr>
                    </a:solidFill>
                    <a:ln w="9525">
                      <a:solidFill>
                        <a:schemeClr val="accent2">
                          <a:lumMod val="60000"/>
                        </a:schemeClr>
                      </a:solidFill>
                    </a:ln>
                    <a:effectLst/>
                  </c:spPr>
                </c:marker>
                <c:dLbls>
                  <c:dLbl>
                    <c:idx val="0"/>
                    <c:layout>
                      <c:manualLayout>
                        <c:x val="-0.0270474283499829"/>
                        <c:y val="0.0280775448567299"/>
                      </c:manualLayout>
                    </c:layout>
                    <c:tx>
                      <c:rich>
                        <a:bodyPr rot="0" spcFirstLastPara="0" vertOverflow="ellipsis" vert="horz" wrap="square" lIns="38100" tIns="19050" rIns="38100" bIns="19050" anchor="ctr" anchorCtr="1"/>
                        <a:lstStyle/>
                        <a:p>
                          <a:fld id="{6955b9a7-c714-4e1f-85eb-f26e2bdc26b6}"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(4)'!$A$22:$A$24</c15:f>
                      <c15:dlblRangeCache>
                        <c:ptCount val="3"/>
                        <c:pt idx="0">
                          <c:v>智慧社区</c:v>
                        </c:pt>
                        <c:pt idx="1">
                          <c:v>理论应用</c:v>
                        </c:pt>
                        <c:pt idx="2">
                          <c:v>发展路径</c:v>
                        </c:pt>
                      </c15:dlblRangeCache>
                    </c15:datalabelsRange>
                  </c:ext>
                </c:extLst>
              </c15:ser>
            </c15:filteredScatterSeries>
            <c15:filteredScatterSeries>
              <c15:ser>
                <c:idx val="8"/>
                <c:order val="8"/>
                <c:tx>
                  <c:strRef>
                    <c:extLst>
                      <c:ext uri="{02D57815-91ED-43cb-92C2-25804820EDAC}">
                        <c15:formulaRef>
                          <c15:sqref>"8"</c15:sqref>
                        </c15:formulaRef>
                      </c:ext>
                    </c:extLst>
                    <c:strCache>
                      <c:ptCount val="1"/>
                      <c:pt idx="0">
                        <c:v>8</c:v>
                      </c:pt>
                    </c:strCache>
                  </c:strRef>
                </c:tx>
                <c:spPr>
                  <a:ln w="3175" cap="rnd" cmpd="sng">
                    <a:solidFill>
                      <a:schemeClr val="accent3">
                        <a:lumMod val="60000"/>
                      </a:schemeClr>
                    </a:solidFill>
                    <a:prstDash val="solid"/>
                    <a:round/>
                  </a:ln>
                  <a:effectLst/>
                </c:spPr>
                <c:marker>
                  <c:symbol val="circle"/>
                  <c:size val="6"/>
                  <c:spPr>
                    <a:solidFill>
                      <a:schemeClr val="accent3">
                        <a:lumMod val="60000"/>
                      </a:schemeClr>
                    </a:solidFill>
                    <a:ln w="9525">
                      <a:solidFill>
                        <a:schemeClr val="accent3">
                          <a:lumMod val="60000"/>
                        </a:schemeClr>
                      </a:solidFill>
                    </a:ln>
                    <a:effectLst/>
                  </c:spPr>
                </c:marker>
                <c:dLbls>
                  <c:dLbl>
                    <c:idx val="0"/>
                    <c:layout>
                      <c:manualLayout>
                        <c:x val="-0.00299743077362261"/>
                        <c:y val="0.0108799617407939"/>
                      </c:manualLayout>
                    </c:layout>
                    <c:tx>
                      <c:rich>
                        <a:bodyPr rot="0" spcFirstLastPara="0" vertOverflow="ellipsis" vert="horz" wrap="square" lIns="38100" tIns="19050" rIns="38100" bIns="19050" anchor="ctr" anchorCtr="1"/>
                        <a:lstStyle/>
                        <a:p>
                          <a:fld id="{1b8fd09a-05cc-4720-bbfe-0ef3717c7c7e}"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(4)'!$A$25:$A$28</c15:f>
                      <c15:dlblRangeCache>
                        <c:ptCount val="4"/>
                        <c:pt idx="0">
                          <c:v>基层组织建设</c:v>
                        </c:pt>
                        <c:pt idx="1">
                          <c:v>信息服务</c:v>
                        </c:pt>
                        <c:pt idx="2">
                          <c:v>供给服务</c:v>
                        </c:pt>
                        <c:pt idx="3">
                          <c:v>土地管理</c:v>
                        </c:pt>
                      </c15:dlblRangeCache>
                    </c15:datalabelsRange>
                  </c:ext>
                </c:extLst>
              </c15:ser>
            </c15:filteredScatterSeries>
            <c15:filteredScatterSeries>
              <c15:ser>
                <c:idx val="9"/>
                <c:order val="9"/>
                <c:tx>
                  <c:strRef>
                    <c:extLst>
                      <c:ext uri="{02D57815-91ED-43cb-92C2-25804820EDAC}">
                        <c15:formulaRef>
                          <c15:sqref>"9"</c15:sqref>
                        </c15:formulaRef>
                      </c:ext>
                    </c:extLst>
                    <c:strCache>
                      <c:ptCount val="1"/>
                      <c:pt idx="0">
                        <c:v>9</c:v>
                      </c:pt>
                    </c:strCache>
                  </c:strRef>
                </c:tx>
                <c:spPr>
                  <a:ln w="3175" cap="rnd" cmpd="sng">
                    <a:solidFill>
                      <a:schemeClr val="accent4">
                        <a:lumMod val="60000"/>
                      </a:schemeClr>
                    </a:solidFill>
                    <a:prstDash val="solid"/>
                    <a:round/>
                  </a:ln>
                  <a:effectLst/>
                </c:spPr>
                <c:marker>
                  <c:symbol val="circle"/>
                  <c:size val="6"/>
                  <c:spPr>
                    <a:solidFill>
                      <a:schemeClr val="accent4">
                        <a:lumMod val="60000"/>
                      </a:schemeClr>
                    </a:solidFill>
                    <a:ln w="9525">
                      <a:solidFill>
                        <a:schemeClr val="accent4">
                          <a:lumMod val="60000"/>
                        </a:schemeClr>
                      </a:solidFill>
                    </a:ln>
                    <a:effectLst/>
                  </c:spPr>
                </c:marker>
                <c:dLbls>
                  <c:dLbl>
                    <c:idx val="0"/>
                    <c:layout>
                      <c:manualLayout>
                        <c:x val="0.00188340897188285"/>
                        <c:y val="-0.000688479516480673"/>
                      </c:manualLayout>
                    </c:layout>
                    <c:tx>
                      <c:rich>
                        <a:bodyPr rot="0" spcFirstLastPara="0" vertOverflow="ellipsis" vert="horz" wrap="square" lIns="38100" tIns="19050" rIns="38100" bIns="19050" anchor="ctr" anchorCtr="1"/>
                        <a:lstStyle/>
                        <a:p>
                          <a:fld id="{df62b73c-caf5-4984-b9bf-38422da04a9c}"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(4)'!$A$29:$A$31</c15:f>
                      <c15:dlblRangeCache>
                        <c:ptCount val="3"/>
                        <c:pt idx="0">
                          <c:v>改革治理</c:v>
                        </c:pt>
                        <c:pt idx="1">
                          <c:v>农业服务</c:v>
                        </c:pt>
                        <c:pt idx="2">
                          <c:v>案例研究</c:v>
                        </c:pt>
                      </c15:dlblRangeCache>
                    </c15:datalabelsRange>
                  </c:ext>
                </c:extLst>
              </c15:ser>
            </c15:filteredScatterSeries>
            <c15:filteredScatterSeries>
              <c15:ser>
                <c:idx val="10"/>
                <c:order val="10"/>
                <c:tx>
                  <c:strRef>
                    <c:extLst>
                      <c:ext uri="{02D57815-91ED-43cb-92C2-25804820EDAC}">
                        <c15:formulaRef>
                          <c15:sqref>"10"</c15:sqref>
                        </c15:formulaRef>
                      </c:ext>
                    </c:extLst>
                    <c:strCache>
                      <c:ptCount val="1"/>
                      <c:pt idx="0">
                        <c:v>10</c:v>
                      </c:pt>
                    </c:strCache>
                  </c:strRef>
                </c:tx>
                <c:spPr>
                  <a:ln w="19050" cap="rnd">
                    <a:solidFill>
                      <a:schemeClr val="accent5">
                        <a:lumMod val="60000"/>
                      </a:schemeClr>
                    </a:solidFill>
                    <a:round/>
                  </a:ln>
                  <a:effectLst/>
                </c:spPr>
                <c:marker>
                  <c:symbol val="circle"/>
                  <c:size val="6"/>
                  <c:spPr>
                    <a:solidFill>
                      <a:schemeClr val="accent5">
                        <a:lumMod val="60000"/>
                      </a:schemeClr>
                    </a:solidFill>
                    <a:ln w="9525">
                      <a:solidFill>
                        <a:schemeClr val="accent5">
                          <a:lumMod val="60000"/>
                        </a:schemeClr>
                      </a:solidFill>
                    </a:ln>
                    <a:effectLst/>
                  </c:spPr>
                </c:marker>
                <c:dLbls>
                  <c:delete val="1"/>
                </c:dLbls>
                <c:xVal>
                  <c:numRef>
                    <c:numCache>
                      <c:formatCode>General</c:formatCode>
                      <c:ptCount val="0"/>
                    </c:numCache>
                  </c:numRef>
                </c:xVal>
                <c:yVal>
                  <c:numRef>
                    <c:numCache>
                      <c:formatCode>General</c:formatCode>
                      <c:ptCount val="1"/>
                      <c:pt idx="0">
                        <c:v>1</c:v>
                      </c:pt>
                    </c:numCache>
                  </c:numRef>
                </c:yVal>
                <c:smooth val="0"/>
              </c15:ser>
            </c15:filteredScatterSeries>
            <c15:filteredScatterSeries>
              <c15:ser>
                <c:idx val="11"/>
                <c:order val="11"/>
                <c:tx>
                  <c:strRef>
                    <c:extLst>
                      <c:ext uri="{02D57815-91ED-43cb-92C2-25804820EDAC}">
                        <c15:formulaRef>
                          <c15:sqref>"11"</c15:sqref>
                        </c15:formulaRef>
                      </c:ext>
                    </c:extLst>
                    <c:strCache>
                      <c:ptCount val="1"/>
                      <c:pt idx="0">
                        <c:v>11</c:v>
                      </c:pt>
                    </c:strCache>
                  </c:strRef>
                </c:tx>
                <c:spPr>
                  <a:ln w="3175" cap="rnd" cmpd="sng">
                    <a:solidFill>
                      <a:schemeClr val="accent6">
                        <a:lumMod val="60000"/>
                      </a:schemeClr>
                    </a:solidFill>
                    <a:prstDash val="solid"/>
                    <a:round/>
                  </a:ln>
                  <a:effectLst/>
                </c:spPr>
                <c:marker>
                  <c:symbol val="circle"/>
                  <c:size val="6"/>
                  <c:spPr>
                    <a:solidFill>
                      <a:schemeClr val="accent6">
                        <a:lumMod val="60000"/>
                      </a:schemeClr>
                    </a:solidFill>
                    <a:ln w="9525">
                      <a:solidFill>
                        <a:schemeClr val="accent6">
                          <a:lumMod val="60000"/>
                        </a:schemeClr>
                      </a:solidFill>
                    </a:ln>
                    <a:effectLst/>
                  </c:spPr>
                </c:marker>
                <c:dLbls>
                  <c:dLbl>
                    <c:idx val="0"/>
                    <c:layout>
                      <c:manualLayout>
                        <c:x val="-0.0225058423995035"/>
                        <c:y val="0.0228158747526358"/>
                      </c:manualLayout>
                    </c:layout>
                    <c:tx>
                      <c:rich>
                        <a:bodyPr rot="0" spcFirstLastPara="0" vertOverflow="ellipsis" vert="horz" wrap="square" lIns="38100" tIns="19050" rIns="38100" bIns="19050" anchor="ctr" anchorCtr="1"/>
                        <a:lstStyle/>
                        <a:p>
                          <a:fld id="{17339534-c98a-48c8-8152-704cfe9f4200}"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manualLayout>
                            <c:w val="0.0793930361739602"/>
                            <c:h val="0.0449559044955904"/>
                          </c:manualLayout>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(4)'!$A$33:$A$36</c15:f>
                      <c15:dlblRangeCache>
                        <c:ptCount val="4"/>
                        <c:pt idx="0">
                          <c:v>特殊群体</c:v>
                        </c:pt>
                        <c:pt idx="1">
                          <c:v>医疗卫生</c:v>
                        </c:pt>
                        <c:pt idx="2">
                          <c:v>经济发展</c:v>
                        </c:pt>
                        <c:pt idx="3">
                          <c:v>产业发展</c:v>
                        </c:pt>
                      </c15:dlblRangeCache>
                    </c15:datalabelsRange>
                  </c:ext>
                </c:extLst>
              </c15:ser>
            </c15:filteredScatterSeries>
            <c15:filteredScatterSeries>
              <c15:ser>
                <c:idx val="12"/>
                <c:order val="12"/>
                <c:tx>
                  <c:strRef>
                    <c:extLst>
                      <c:ext uri="{02D57815-91ED-43cb-92C2-25804820EDAC}">
                        <c15:formulaRef>
                          <c15:sqref>"12"</c15:sqref>
                        </c15:formulaRef>
                      </c:ext>
                    </c:extLst>
                    <c:strCache>
                      <c:ptCount val="1"/>
                      <c:pt idx="0">
                        <c:v>12</c:v>
                      </c:pt>
                    </c:strCache>
                  </c:strRef>
                </c:tx>
                <c:spPr>
                  <a:ln w="3175" cap="rnd" cmpd="sng">
                    <a:solidFill>
                      <a:schemeClr val="accent1">
                        <a:lumMod val="80000"/>
                        <a:lumOff val="20000"/>
                      </a:schemeClr>
                    </a:solidFill>
                    <a:prstDash val="solid"/>
                    <a:round/>
                  </a:ln>
                  <a:effectLst/>
                </c:spPr>
                <c:marker>
                  <c:symbol val="circle"/>
                  <c:size val="6"/>
                  <c:spPr>
                    <a:solidFill>
                      <a:schemeClr val="accent1">
                        <a:lumMod val="80000"/>
                        <a:lumOff val="20000"/>
                      </a:schemeClr>
                    </a:solidFill>
                    <a:ln w="9525">
                      <a:solidFill>
                        <a:schemeClr val="accent1">
                          <a:lumMod val="80000"/>
                          <a:lumOff val="20000"/>
                        </a:schemeClr>
                      </a:solidFill>
                    </a:ln>
                    <a:effectLst/>
                  </c:spPr>
                </c:marker>
                <c:dLbls>
                  <c:dLbl>
                    <c:idx val="0"/>
                    <c:layout>
                      <c:manualLayout>
                        <c:x val="-0.0309020839280617"/>
                        <c:y val="0.0199665231946437"/>
                      </c:manualLayout>
                    </c:layout>
                    <c:tx>
                      <c:rich>
                        <a:bodyPr rot="0" spcFirstLastPara="0" vertOverflow="ellipsis" vert="horz" wrap="square" lIns="38100" tIns="19050" rIns="38100" bIns="19050" anchor="ctr" anchorCtr="1"/>
                        <a:lstStyle/>
                        <a:p>
                          <a:fld id="{19135fbe-e5e8-4f55-99ca-894d4b8486f4}"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(4)'!$A$37:$A$38</c15:f>
                      <c15:dlblRangeCache>
                        <c:ptCount val="2"/>
                        <c:pt idx="0">
                          <c:v>育儿服务</c:v>
                        </c:pt>
                        <c:pt idx="1">
                          <c:v>公益福利</c:v>
                        </c:pt>
                      </c15:dlblRangeCache>
                    </c15:datalabelsRange>
                  </c:ext>
                </c:extLst>
              </c15:ser>
            </c15:filteredScatterSeries>
          </c:ext>
        </c:extLst>
      </c:scatterChart>
      <c:valAx>
        <c:axId val="159258247"/>
        <c:scaling>
          <c:orientation val="minMax"/>
          <c:max val="1"/>
        </c:scaling>
        <c:delete val="0"/>
        <c:axPos val="b"/>
        <c:title>
          <c:tx>
            <c:rich>
              <a:bodyPr rot="0" spcFirstLastPara="0" vertOverflow="ellipsis" vert="horz" wrap="square" anchor="ctr" anchorCtr="1"/>
              <a:lstStyle/>
              <a:p>
                <a:pPr defTabSz="914400">
                  <a:defRPr lang="zh-CN" sz="600" b="0" i="0" u="none" strike="noStrike" kern="1200" baseline="0">
                    <a:solidFill>
                      <a:sysClr val="windowText" lastClr="000000"/>
                    </a:solidFill>
                    <a:latin typeface="+mn-lt"/>
                    <a:ea typeface="+mn-ea"/>
                    <a:cs typeface="+mn-cs"/>
                  </a:defRPr>
                </a:pPr>
                <a:r>
                  <a:rPr lang="zh-CN" altLang="en-US" sz="600">
                    <a:solidFill>
                      <a:sysClr val="windowText" lastClr="000000"/>
                    </a:solidFill>
                  </a:rPr>
                  <a:t>主题向心度</a:t>
                </a:r>
                <a:endParaRPr lang="zh-CN" altLang="en-US" sz="600">
                  <a:solidFill>
                    <a:sysClr val="windowText" lastClr="000000"/>
                  </a:solidFill>
                </a:endParaRPr>
              </a:p>
            </c:rich>
          </c:tx>
          <c:layout>
            <c:manualLayout>
              <c:xMode val="edge"/>
              <c:yMode val="edge"/>
              <c:x val="0.461180053480231"/>
              <c:y val="0.93649130774911"/>
            </c:manualLayout>
          </c:layout>
          <c:overlay val="0"/>
          <c:spPr>
            <a:noFill/>
            <a:ln>
              <a:noFill/>
            </a:ln>
            <a:effectLst/>
          </c:spPr>
        </c:title>
        <c:numFmt formatCode="General" sourceLinked="0"/>
        <c:majorTickMark val="in"/>
        <c:minorTickMark val="none"/>
        <c:tickLblPos val="nextTo"/>
        <c:spPr>
          <a:noFill/>
          <a:ln w="3175" cap="flat" cmpd="sng" algn="ctr">
            <a:solidFill>
              <a:schemeClr val="tx1"/>
            </a:solidFill>
            <a:round/>
          </a:ln>
          <a:effectLst/>
        </c:spPr>
        <c:txPr>
          <a:bodyPr rot="-6000000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crossAx val="625952608"/>
        <c:crosses val="autoZero"/>
        <c:crossBetween val="midCat"/>
        <c:majorUnit val="0.2"/>
      </c:valAx>
      <c:valAx>
        <c:axId val="625952608"/>
        <c:scaling>
          <c:orientation val="minMax"/>
          <c:max val="1"/>
        </c:scaling>
        <c:delete val="0"/>
        <c:axPos val="l"/>
        <c:title>
          <c:tx>
            <c:rich>
              <a:bodyPr rot="-5400000" spcFirstLastPara="0" vertOverflow="ellipsis" vert="horz" wrap="square" anchor="ctr" anchorCtr="1"/>
              <a:lstStyle/>
              <a:p>
                <a:pPr defTabSz="914400">
                  <a:defRPr lang="zh-CN" sz="600" b="0" i="0" u="none" strike="noStrike" kern="1200" baseline="0">
                    <a:solidFill>
                      <a:sysClr val="windowText" lastClr="000000"/>
                    </a:solidFill>
                    <a:latin typeface="+mn-lt"/>
                    <a:ea typeface="+mn-ea"/>
                    <a:cs typeface="+mn-cs"/>
                  </a:defRPr>
                </a:pPr>
                <a:r>
                  <a:rPr lang="zh-CN" altLang="en-US" sz="600">
                    <a:solidFill>
                      <a:sysClr val="windowText" lastClr="000000"/>
                    </a:solidFill>
                  </a:rPr>
                  <a:t>主题密度</a:t>
                </a:r>
                <a:endParaRPr lang="zh-CN" altLang="en-US" sz="600">
                  <a:solidFill>
                    <a:sysClr val="windowText" lastClr="000000"/>
                  </a:solidFill>
                </a:endParaRPr>
              </a:p>
            </c:rich>
          </c:tx>
          <c:layout>
            <c:manualLayout>
              <c:xMode val="edge"/>
              <c:yMode val="edge"/>
              <c:x val="0.00695990596122679"/>
              <c:y val="0.36515592270495"/>
            </c:manualLayout>
          </c:layout>
          <c:overlay val="0"/>
          <c:spPr>
            <a:noFill/>
            <a:ln>
              <a:noFill/>
            </a:ln>
            <a:effectLst/>
          </c:spPr>
        </c:title>
        <c:numFmt formatCode="0.00_);[Red]\(0.00\)" sourceLinked="0"/>
        <c:majorTickMark val="in"/>
        <c:minorTickMark val="none"/>
        <c:tickLblPos val="nextTo"/>
        <c:spPr>
          <a:noFill/>
          <a:ln w="3175" cap="flat" cmpd="sng" algn="ctr">
            <a:solidFill>
              <a:schemeClr val="tx1"/>
            </a:solidFill>
            <a:prstDash val="solid"/>
            <a:round/>
          </a:ln>
          <a:effectLst/>
        </c:spPr>
        <c:txPr>
          <a:bodyPr rot="-6000000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crossAx val="159258247"/>
        <c:crosses val="autoZero"/>
        <c:crossBetween val="midCat"/>
        <c:majorUnit val="0.2"/>
      </c:valAx>
      <c:spPr>
        <a:noFill/>
        <a:ln>
          <a:noFill/>
        </a:ln>
        <a:effectLst/>
      </c:spPr>
    </c:plotArea>
    <c:legend>
      <c:legendPos val="t"/>
      <c:legendEntry>
        <c:idx val="0"/>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1"/>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2"/>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ayout>
        <c:manualLayout>
          <c:xMode val="edge"/>
          <c:yMode val="edge"/>
          <c:x val="0.576881396748946"/>
          <c:y val="0.0196727019498607"/>
          <c:w val="0.380854906682721"/>
          <c:h val="0.102715877437326"/>
        </c:manualLayout>
      </c:layout>
      <c:overlay val="0"/>
      <c:spPr>
        <a:noFill/>
        <a:ln>
          <a:noFill/>
        </a:ln>
        <a:effectLst/>
      </c:spPr>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
    <c:plotVisOnly val="1"/>
    <c:dispBlanksAs val="gap"/>
    <c:showDLblsOverMax val="0"/>
  </c:chart>
  <c:spPr>
    <a:noFill/>
    <a:ln w="9525" cap="flat" cmpd="sng" algn="ctr">
      <a:noFill/>
      <a:round/>
    </a:ln>
    <a:effectLst/>
  </c:spPr>
  <c:txPr>
    <a:bodyPr/>
    <a:lstStyle/>
    <a:p>
      <a:pPr>
        <a:defRPr lang="zh-CN" sz="600"/>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4381145132999"/>
          <c:y val="0.0302151348933463"/>
          <c:w val="0.881201894200032"/>
          <c:h val="0.859404765323607"/>
        </c:manualLayout>
      </c:layout>
      <c:scatterChart>
        <c:scatterStyle val="lineMarker"/>
        <c:varyColors val="0"/>
        <c:ser>
          <c:idx val="1"/>
          <c:order val="1"/>
          <c:tx>
            <c:strRef>
              <c:f>"1"</c:f>
              <c:strCache>
                <c:ptCount val="1"/>
                <c:pt idx="0">
                  <c:v>1</c:v>
                </c:pt>
              </c:strCache>
            </c:strRef>
          </c:tx>
          <c:spPr>
            <a:ln w="3175" cap="rnd" cmpd="sng">
              <a:solidFill>
                <a:schemeClr val="accent2"/>
              </a:solidFill>
              <a:prstDash val="solid"/>
              <a:round/>
            </a:ln>
            <a:effectLst/>
          </c:spPr>
          <c:marker>
            <c:symbol val="circle"/>
            <c:size val="4"/>
            <c:spPr>
              <a:solidFill>
                <a:schemeClr val="accent2"/>
              </a:solidFill>
              <a:ln w="9525">
                <a:solidFill>
                  <a:schemeClr val="accent2"/>
                </a:solidFill>
              </a:ln>
              <a:effectLst/>
            </c:spPr>
          </c:marker>
          <c:dLbls>
            <c:dLbl>
              <c:idx val="0"/>
              <c:layout/>
              <c:tx>
                <c:rich>
                  <a:bodyPr rot="0" spcFirstLastPara="0" vertOverflow="ellipsis" vert="horz" wrap="square" lIns="38100" tIns="19050" rIns="38100" bIns="19050" anchor="ctr" anchorCtr="1"/>
                  <a:lstStyle/>
                  <a:p>
                    <a:fld id="{11655638-aea0-48cf-9e68-92d374333c20}"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dLbl>
              <c:idx val="1"/>
              <c:layout>
                <c:manualLayout>
                  <c:x val="-0.00663399607552289"/>
                  <c:y val="0.0497747825519784"/>
                </c:manualLayout>
              </c:layout>
              <c:tx>
                <c:rich>
                  <a:bodyPr rot="0" spcFirstLastPara="0" vertOverflow="ellipsis" vert="horz" wrap="square" lIns="38100" tIns="19050" rIns="38100" bIns="19050" anchor="ctr" anchorCtr="1"/>
                  <a:lstStyle/>
                  <a:p>
                    <a:fld id="{575df27b-6948-47f5-adc8-d90f8778ff1a}"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2"/>
              <c:layout/>
              <c:tx>
                <c:rich>
                  <a:bodyPr rot="0" spcFirstLastPara="0" vertOverflow="ellipsis" vert="horz" wrap="square" lIns="38100" tIns="19050" rIns="38100" bIns="19050" anchor="ctr" anchorCtr="1"/>
                  <a:lstStyle/>
                  <a:p>
                    <a:fld id="{39b77b1d-b9f4-4a27-9d91-18c7a4aa175f}"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(7)'!$B$2:$B$4</c:f>
              <c:numCache>
                <c:formatCode>0.0000_ </c:formatCode>
                <c:ptCount val="3"/>
                <c:pt idx="0">
                  <c:v>0.350047289239185</c:v>
                </c:pt>
                <c:pt idx="1">
                  <c:v>0.669018823271526</c:v>
                </c:pt>
                <c:pt idx="2">
                  <c:v>1</c:v>
                </c:pt>
              </c:numCache>
            </c:numRef>
          </c:xVal>
          <c:yVal>
            <c:numRef>
              <c:f>'[0507TC-TD整理.xlsx]Sheet8 (7)'!$C$2:$C$4</c:f>
              <c:numCache>
                <c:formatCode>General</c:formatCode>
                <c:ptCount val="3"/>
                <c:pt idx="0">
                  <c:v>1</c:v>
                </c:pt>
                <c:pt idx="1" c:formatCode="0.0000_ ">
                  <c:v>0.282717020718594</c:v>
                </c:pt>
                <c:pt idx="2" c:formatCode="0.0000_ ">
                  <c:v>0.126642771804062</c:v>
                </c:pt>
              </c:numCache>
            </c:numRef>
          </c:yVal>
          <c:smooth val="0"/>
          <c:extLst>
            <c:ext xmlns:c15="http://schemas.microsoft.com/office/drawing/2012/chart" uri="{02D57815-91ED-43cb-92C2-25804820EDAC}">
              <c15:datalabelsRange>
                <c15:f>'Sheet8 (4)'!$A$3:$A$38</c15:f>
                <c15:dlblRangeCache>
                  <c:ptCount val="36"/>
                  <c:pt idx="0">
                    <c:v>乡村社区</c:v>
                  </c:pt>
                  <c:pt idx="1">
                    <c:v>社区治理</c:v>
                  </c:pt>
                  <c:pt idx="2">
                    <c:v>图书馆服务</c:v>
                  </c:pt>
                </c15:dlblRangeCache>
              </c15:datalabelsRange>
            </c:ext>
          </c:extLst>
        </c:ser>
        <c:ser>
          <c:idx val="2"/>
          <c:order val="2"/>
          <c:tx>
            <c:strRef>
              <c:f>"2"</c:f>
              <c:strCache>
                <c:ptCount val="1"/>
                <c:pt idx="0">
                  <c:v>2</c:v>
                </c:pt>
              </c:strCache>
            </c:strRef>
          </c:tx>
          <c:spPr>
            <a:ln w="3175" cap="rnd" cmpd="sng">
              <a:solidFill>
                <a:schemeClr val="accent3"/>
              </a:solidFill>
              <a:prstDash val="solid"/>
              <a:round/>
            </a:ln>
            <a:effectLst/>
          </c:spPr>
          <c:marker>
            <c:symbol val="circle"/>
            <c:size val="4"/>
            <c:spPr>
              <a:solidFill>
                <a:schemeClr val="accent3"/>
              </a:solidFill>
              <a:ln w="9525">
                <a:solidFill>
                  <a:schemeClr val="accent3"/>
                </a:solidFill>
              </a:ln>
              <a:effectLst/>
            </c:spPr>
          </c:marker>
          <c:dLbls>
            <c:dLbl>
              <c:idx val="0"/>
              <c:layout/>
              <c:tx>
                <c:rich>
                  <a:bodyPr rot="0" spcFirstLastPara="0" vertOverflow="ellipsis" vert="horz" wrap="square" lIns="38100" tIns="19050" rIns="38100" bIns="19050" anchor="ctr" anchorCtr="1"/>
                  <a:lstStyle/>
                  <a:p>
                    <a:fld id="{992c71da-07d7-4684-aee7-0a765b51788d}"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dLbl>
              <c:idx val="1"/>
              <c:layout>
                <c:manualLayout>
                  <c:x val="0.0597399700231143"/>
                  <c:y val="0.029822058786128"/>
                </c:manualLayout>
              </c:layout>
              <c:tx>
                <c:rich>
                  <a:bodyPr rot="0" spcFirstLastPara="0" vertOverflow="ellipsis" vert="horz" wrap="square" lIns="38100" tIns="19050" rIns="38100" bIns="19050" anchor="ctr" anchorCtr="1"/>
                  <a:lstStyle/>
                  <a:p>
                    <a:fld id="{437e7ec0-75ef-46e0-b1ef-4bacab4e5c65}"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2"/>
              <c:layout>
                <c:manualLayout>
                  <c:x val="0.0287780896217096"/>
                  <c:y val="0.017443272852968"/>
                </c:manualLayout>
              </c:layout>
              <c:tx>
                <c:rich>
                  <a:bodyPr rot="0" spcFirstLastPara="0" vertOverflow="ellipsis" vert="horz" wrap="square" lIns="38100" tIns="19050" rIns="38100" bIns="19050" anchor="ctr" anchorCtr="1"/>
                  <a:lstStyle/>
                  <a:p>
                    <a:fld id="{9c9faf32-4094-440d-97e1-4800f621e8e6}"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(7)'!$B$5:$B$7</c:f>
              <c:numCache>
                <c:formatCode>0.0000_ </c:formatCode>
                <c:ptCount val="3"/>
                <c:pt idx="0">
                  <c:v>0.403188778906768</c:v>
                </c:pt>
                <c:pt idx="1">
                  <c:v>0.423013453974495</c:v>
                </c:pt>
                <c:pt idx="2">
                  <c:v>0.719501932069247</c:v>
                </c:pt>
              </c:numCache>
            </c:numRef>
          </c:xVal>
          <c:yVal>
            <c:numRef>
              <c:f>'[0507TC-TD整理.xlsx]Sheet8 (7)'!$C$5:$C$7</c:f>
              <c:numCache>
                <c:formatCode>0.0000_ </c:formatCode>
                <c:ptCount val="3"/>
                <c:pt idx="0">
                  <c:v>0.214051250814277</c:v>
                </c:pt>
                <c:pt idx="1">
                  <c:v>0.166673568263696</c:v>
                </c:pt>
                <c:pt idx="2">
                  <c:v>0.062804532968929</c:v>
                </c:pt>
              </c:numCache>
            </c:numRef>
          </c:yVal>
          <c:smooth val="0"/>
          <c:extLst>
            <c:ext xmlns:c15="http://schemas.microsoft.com/office/drawing/2012/chart" uri="{02D57815-91ED-43cb-92C2-25804820EDAC}">
              <c15:datalabelsRange>
                <c15:f>'Sheet8 (4)'!$A$5:$A$7</c15:f>
                <c15:dlblRangeCache>
                  <c:ptCount val="3"/>
                  <c:pt idx="0">
                    <c:v>图书馆服务</c:v>
                  </c:pt>
                  <c:pt idx="1">
                    <c:v>金融投资</c:v>
                  </c:pt>
                  <c:pt idx="2">
                    <c:v>政策法规</c:v>
                  </c:pt>
                </c15:dlblRangeCache>
              </c15:datalabelsRange>
            </c:ext>
          </c:extLst>
        </c:ser>
        <c:ser>
          <c:idx val="3"/>
          <c:order val="3"/>
          <c:tx>
            <c:strRef>
              <c:f>"3"</c:f>
              <c:strCache>
                <c:ptCount val="1"/>
                <c:pt idx="0">
                  <c:v>3</c:v>
                </c:pt>
              </c:strCache>
            </c:strRef>
          </c:tx>
          <c:spPr>
            <a:ln w="3175" cap="rnd" cmpd="sng">
              <a:solidFill>
                <a:schemeClr val="accent4"/>
              </a:solidFill>
              <a:prstDash val="solid"/>
              <a:round/>
            </a:ln>
            <a:effectLst/>
          </c:spPr>
          <c:marker>
            <c:symbol val="circle"/>
            <c:size val="4"/>
            <c:spPr>
              <a:solidFill>
                <a:schemeClr val="accent4"/>
              </a:solidFill>
              <a:ln w="9525">
                <a:solidFill>
                  <a:schemeClr val="accent4"/>
                </a:solidFill>
              </a:ln>
              <a:effectLst/>
            </c:spPr>
          </c:marker>
          <c:dLbls>
            <c:dLbl>
              <c:idx val="0"/>
              <c:layout/>
              <c:tx>
                <c:rich>
                  <a:bodyPr rot="0" spcFirstLastPara="0" vertOverflow="ellipsis" vert="horz" wrap="square" lIns="38100" tIns="19050" rIns="38100" bIns="19050" anchor="ctr" anchorCtr="1"/>
                  <a:lstStyle/>
                  <a:p>
                    <a:fld id="{c1c09cd9-1adf-492b-b439-7a9dc7eff96b}"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dLbl>
              <c:idx val="1"/>
              <c:layout/>
              <c:tx>
                <c:rich>
                  <a:bodyPr rot="0" spcFirstLastPara="0" vertOverflow="ellipsis" vert="horz" wrap="square" lIns="38100" tIns="19050" rIns="38100" bIns="19050" anchor="ctr" anchorCtr="1"/>
                  <a:lstStyle/>
                  <a:p>
                    <a:fld id="{59ed468e-d5d3-435f-b955-6e47228fa739}"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dLbl>
              <c:idx val="2"/>
              <c:layout>
                <c:manualLayout>
                  <c:x val="0.0381504545129196"/>
                  <c:y val="0.032364034554082"/>
                </c:manualLayout>
              </c:layout>
              <c:tx>
                <c:rich>
                  <a:bodyPr rot="0" spcFirstLastPara="0" vertOverflow="ellipsis" vert="horz" wrap="square" lIns="38100" tIns="19050" rIns="38100" bIns="19050" anchor="ctr" anchorCtr="1"/>
                  <a:lstStyle/>
                  <a:p>
                    <a:fld id="{d2834f62-3e5a-4aef-9cf8-0cc1207dc4a1}"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(7)'!$B$8:$B$10</c:f>
              <c:numCache>
                <c:formatCode>0.0000_ </c:formatCode>
                <c:ptCount val="3"/>
                <c:pt idx="0">
                  <c:v>0.129658676082284</c:v>
                </c:pt>
                <c:pt idx="1">
                  <c:v>0.344921333932658</c:v>
                </c:pt>
                <c:pt idx="2">
                  <c:v>0.398241540325277</c:v>
                </c:pt>
              </c:numCache>
            </c:numRef>
          </c:xVal>
          <c:yVal>
            <c:numRef>
              <c:f>'[0507TC-TD整理.xlsx]Sheet8 (7)'!$C$8:$C$10</c:f>
              <c:numCache>
                <c:formatCode>0.0000_ </c:formatCode>
                <c:ptCount val="3"/>
                <c:pt idx="0">
                  <c:v>0.196837136113297</c:v>
                </c:pt>
                <c:pt idx="1">
                  <c:v>0.152094807238395</c:v>
                </c:pt>
                <c:pt idx="2">
                  <c:v>0.0679386309992132</c:v>
                </c:pt>
              </c:numCache>
            </c:numRef>
          </c:yVal>
          <c:smooth val="0"/>
          <c:extLst>
            <c:ext xmlns:c15="http://schemas.microsoft.com/office/drawing/2012/chart" uri="{02D57815-91ED-43cb-92C2-25804820EDAC}">
              <c15:datalabelsRange>
                <c15:f>'Sheet8 (4)'!$A$8:$A$10</c15:f>
                <c15:dlblRangeCache>
                  <c:ptCount val="3"/>
                  <c:pt idx="0">
                    <c:v>数字政府</c:v>
                  </c:pt>
                  <c:pt idx="1">
                    <c:v>党建工作</c:v>
                  </c:pt>
                  <c:pt idx="2">
                    <c:v>社区服务</c:v>
                  </c:pt>
                </c15:dlblRangeCache>
              </c15:datalabelsRange>
            </c:ext>
          </c:extLst>
        </c:ser>
        <c:dLbls>
          <c:showLegendKey val="0"/>
          <c:showVal val="1"/>
          <c:showCatName val="0"/>
          <c:showSerName val="0"/>
          <c:showPercent val="0"/>
          <c:showBubbleSize val="0"/>
        </c:dLbls>
        <c:axId val="159258247"/>
        <c:axId val="625952608"/>
        <c:extLst>
          <c:ext xmlns:c15="http://schemas.microsoft.com/office/drawing/2012/chart" uri="{02D57815-91ED-43cb-92C2-25804820EDAC}">
            <c15:filteredScatterSeries>
              <c15:ser>
                <c:idx val="0"/>
                <c:order val="0"/>
                <c:tx>
                  <c:strRef>
                    <c:extLst>
                      <c:ext uri="{02D57815-91ED-43cb-92C2-25804820EDAC}">
                        <c15:formulaRef>
                          <c15:sqref>"1"</c15:sqref>
                        </c15:formulaRef>
                      </c:ext>
                    </c:extLst>
                    <c:strCache>
                      <c:ptCount val="1"/>
                      <c:pt idx="0">
                        <c:v>1</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lumMod val="75000"/>
                              <a:lumOff val="25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numCache>
                      <c:formatCode>General</c:formatCode>
                      <c:ptCount val="36"/>
                      <c:pt idx="0">
                        <c:v>0.669018823271526</c:v>
                      </c:pt>
                      <c:pt idx="1">
                        <c:v>1</c:v>
                      </c:pt>
                      <c:pt idx="2">
                        <c:v>0.403188778906768</c:v>
                      </c:pt>
                      <c:pt idx="3">
                        <c:v>0.423013453974495</c:v>
                      </c:pt>
                      <c:pt idx="4">
                        <c:v>0.719501932069247</c:v>
                      </c:pt>
                      <c:pt idx="5">
                        <c:v>0.129658676082284</c:v>
                      </c:pt>
                      <c:pt idx="6">
                        <c:v>0.344921333932658</c:v>
                      </c:pt>
                      <c:pt idx="7">
                        <c:v>0.398241540325277</c:v>
                      </c:pt>
                      <c:pt idx="8">
                        <c:v>0.256678078928376</c:v>
                      </c:pt>
                      <c:pt idx="9">
                        <c:v>0.276303750356874</c:v>
                      </c:pt>
                      <c:pt idx="10">
                        <c:v>0.291920741563283</c:v>
                      </c:pt>
                      <c:pt idx="11">
                        <c:v>0.299063989786935</c:v>
                      </c:pt>
                      <c:pt idx="12">
                        <c:v>0.208204887234715</c:v>
                      </c:pt>
                      <c:pt idx="13">
                        <c:v>0.237832293221537</c:v>
                      </c:pt>
                      <c:pt idx="14">
                        <c:v>0.282359107646327</c:v>
                      </c:pt>
                      <c:pt idx="15">
                        <c:v>0.0723547475490924</c:v>
                      </c:pt>
                      <c:pt idx="16">
                        <c:v>0.214118499526225</c:v>
                      </c:pt>
                      <c:pt idx="17">
                        <c:v>0.214432725096202</c:v>
                      </c:pt>
                      <c:pt idx="18">
                        <c:v>0.275328427706318</c:v>
                      </c:pt>
                      <c:pt idx="19">
                        <c:v>0.0649898578705952</c:v>
                      </c:pt>
                      <c:pt idx="20">
                        <c:v>0.208759518987693</c:v>
                      </c:pt>
                      <c:pt idx="21">
                        <c:v>0.227114301324692</c:v>
                      </c:pt>
                      <c:pt idx="22">
                        <c:v>0.0497086963986332</c:v>
                      </c:pt>
                      <c:pt idx="23">
                        <c:v>0.0888217633010062</c:v>
                      </c:pt>
                      <c:pt idx="24">
                        <c:v>0.13290656755922</c:v>
                      </c:pt>
                      <c:pt idx="25">
                        <c:v>0.159735813068086</c:v>
                      </c:pt>
                      <c:pt idx="26">
                        <c:v>0.0454806993110213</c:v>
                      </c:pt>
                      <c:pt idx="27">
                        <c:v>0.0726699861259136</c:v>
                      </c:pt>
                      <c:pt idx="28">
                        <c:v>0.115579824010632</c:v>
                      </c:pt>
                      <c:pt idx="29">
                        <c:v>0.0766587842072633</c:v>
                      </c:pt>
                      <c:pt idx="30">
                        <c:v>0.00380248787203607</c:v>
                      </c:pt>
                      <c:pt idx="31">
                        <c:v>0.0345266088470028</c:v>
                      </c:pt>
                      <c:pt idx="32">
                        <c:v>0.0537671347376153</c:v>
                      </c:pt>
                      <c:pt idx="33">
                        <c:v>0.100124982781833</c:v>
                      </c:pt>
                      <c:pt idx="34">
                        <c:v>0</c:v>
                      </c:pt>
                      <c:pt idx="35">
                        <c:v>0.0151692728099411</c:v>
                      </c:pt>
                    </c:numCache>
                  </c:numRef>
                </c:xVal>
                <c:yVal>
                  <c:numRef>
                    <c:numCache>
                      <c:formatCode>General</c:formatCode>
                      <c:ptCount val="36"/>
                      <c:pt idx="0">
                        <c:v>0.282717020718594</c:v>
                      </c:pt>
                      <c:pt idx="1">
                        <c:v>0.126642771804062</c:v>
                      </c:pt>
                      <c:pt idx="2">
                        <c:v>0.214051250814277</c:v>
                      </c:pt>
                      <c:pt idx="3">
                        <c:v>0.166673568263696</c:v>
                      </c:pt>
                      <c:pt idx="4">
                        <c:v>0.062804532968929</c:v>
                      </c:pt>
                      <c:pt idx="5">
                        <c:v>0.196837136113297</c:v>
                      </c:pt>
                      <c:pt idx="6">
                        <c:v>0.152094807238395</c:v>
                      </c:pt>
                      <c:pt idx="7">
                        <c:v>0.0679386309992132</c:v>
                      </c:pt>
                      <c:pt idx="8">
                        <c:v>0.129830610450317</c:v>
                      </c:pt>
                      <c:pt idx="9">
                        <c:v>0.0818471894396363</c:v>
                      </c:pt>
                      <c:pt idx="10">
                        <c:v>0.0709517604248623</c:v>
                      </c:pt>
                      <c:pt idx="11">
                        <c:v>0.0575072121688959</c:v>
                      </c:pt>
                      <c:pt idx="12">
                        <c:v>0.125893681797968</c:v>
                      </c:pt>
                      <c:pt idx="13">
                        <c:v>0.0782143570111676</c:v>
                      </c:pt>
                      <c:pt idx="14">
                        <c:v>0.0646422159010672</c:v>
                      </c:pt>
                      <c:pt idx="15">
                        <c:v>0.111150847578857</c:v>
                      </c:pt>
                      <c:pt idx="16">
                        <c:v>0.074463302236709</c:v>
                      </c:pt>
                      <c:pt idx="17">
                        <c:v>0.0680924111293899</c:v>
                      </c:pt>
                      <c:pt idx="18">
                        <c:v>0.0337212030863942</c:v>
                      </c:pt>
                      <c:pt idx="19">
                        <c:v>0.109294880490518</c:v>
                      </c:pt>
                      <c:pt idx="20">
                        <c:v>0.0357985837922895</c:v>
                      </c:pt>
                      <c:pt idx="21">
                        <c:v>0.027537372147915</c:v>
                      </c:pt>
                      <c:pt idx="22">
                        <c:v>0.0888792425187878</c:v>
                      </c:pt>
                      <c:pt idx="23">
                        <c:v>0.0604674796747967</c:v>
                      </c:pt>
                      <c:pt idx="24">
                        <c:v>0.0427639191002916</c:v>
                      </c:pt>
                      <c:pt idx="25">
                        <c:v>0.00619590873328088</c:v>
                      </c:pt>
                      <c:pt idx="26">
                        <c:v>0.0540156145978333</c:v>
                      </c:pt>
                      <c:pt idx="27">
                        <c:v>0.0515866771570941</c:v>
                      </c:pt>
                      <c:pt idx="28">
                        <c:v>0.0304162792361061</c:v>
                      </c:pt>
                      <c:pt idx="29">
                        <c:v>0.0601772573702967</c:v>
                      </c:pt>
                      <c:pt idx="30">
                        <c:v>0.0540156145978333</c:v>
                      </c:pt>
                      <c:pt idx="31">
                        <c:v>0.0462465867542926</c:v>
                      </c:pt>
                      <c:pt idx="32">
                        <c:v>0.019797137814447</c:v>
                      </c:pt>
                      <c:pt idx="33">
                        <c:v>0</c:v>
                      </c:pt>
                      <c:pt idx="34">
                        <c:v>0.0160634670862838</c:v>
                      </c:pt>
                      <c:pt idx="35">
                        <c:v>0.00847303758397386</c:v>
                      </c:pt>
                    </c:numCache>
                  </c:numRef>
                </c:yVal>
                <c:smooth val="0"/>
              </c15:ser>
            </c15:filteredScatterSeries>
            <c15:filteredScatterSeries>
              <c15:ser>
                <c:idx val="4"/>
                <c:order val="4"/>
                <c:tx>
                  <c:strRef>
                    <c:extLst>
                      <c:ext uri="{02D57815-91ED-43cb-92C2-25804820EDAC}">
                        <c15:formulaRef>
                          <c15:sqref>"4"</c15:sqref>
                        </c15:formulaRef>
                      </c:ext>
                    </c:extLst>
                    <c:strCache>
                      <c:ptCount val="1"/>
                      <c:pt idx="0">
                        <c:v>4</c:v>
                      </c:pt>
                    </c:strCache>
                  </c:strRef>
                </c:tx>
                <c:spPr>
                  <a:ln w="3175" cap="rnd" cmpd="sng">
                    <a:solidFill>
                      <a:schemeClr val="accent5"/>
                    </a:solidFill>
                    <a:prstDash val="solid"/>
                    <a:round/>
                  </a:ln>
                  <a:effectLst/>
                </c:spPr>
                <c:marker>
                  <c:symbol val="circle"/>
                  <c:size val="6"/>
                  <c:spPr>
                    <a:solidFill>
                      <a:schemeClr val="accent5"/>
                    </a:solidFill>
                    <a:ln w="9525">
                      <a:solidFill>
                        <a:schemeClr val="accent5"/>
                      </a:solidFill>
                    </a:ln>
                    <a:effectLst/>
                  </c:spPr>
                </c:marker>
                <c:dLbls>
                  <c:dLbl>
                    <c:idx val="0"/>
                    <c:layout>
                      <c:manualLayout>
                        <c:x val="0.0363260062803311"/>
                        <c:y val="0.0298900047824008"/>
                      </c:manualLayout>
                    </c:layout>
                    <c:tx>
                      <c:rich>
                        <a:bodyPr rot="0" spcFirstLastPara="0" vertOverflow="ellipsis" vert="horz" wrap="square" lIns="38100" tIns="19050" rIns="38100" bIns="19050" anchor="ctr" anchorCtr="1"/>
                        <a:lstStyle/>
                        <a:p>
                          <a:fld id="{cd8f9a61-073e-4452-aea8-18a1881eedca}"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(4)'!$A$11:$A$14</c15:f>
                      <c15:dlblRangeCache>
                        <c:ptCount val="4"/>
                        <c:pt idx="0">
                          <c:v>住房问题</c:v>
                        </c:pt>
                        <c:pt idx="1">
                          <c:v>文化服务</c:v>
                        </c:pt>
                        <c:pt idx="2">
                          <c:v>研究方法</c:v>
                        </c:pt>
                        <c:pt idx="3">
                          <c:v>数字社会</c:v>
                        </c:pt>
                      </c15:dlblRangeCache>
                    </c15:datalabelsRange>
                  </c:ext>
                </c:extLst>
              </c15:ser>
            </c15:filteredScatterSeries>
            <c15:filteredScatterSeries>
              <c15:ser>
                <c:idx val="5"/>
                <c:order val="5"/>
                <c:tx>
                  <c:strRef>
                    <c:extLst>
                      <c:ext uri="{02D57815-91ED-43cb-92C2-25804820EDAC}">
                        <c15:formulaRef>
                          <c15:sqref>"5"</c15:sqref>
                        </c15:formulaRef>
                      </c:ext>
                    </c:extLst>
                    <c:strCache>
                      <c:ptCount val="1"/>
                      <c:pt idx="0">
                        <c:v>5</c:v>
                      </c:pt>
                    </c:strCache>
                  </c:strRef>
                </c:tx>
                <c:spPr>
                  <a:ln w="3175" cap="rnd" cmpd="sng">
                    <a:solidFill>
                      <a:schemeClr val="accent6"/>
                    </a:solidFill>
                    <a:prstDash val="solid"/>
                    <a:round/>
                  </a:ln>
                  <a:effectLst/>
                </c:spPr>
                <c:marker>
                  <c:symbol val="circle"/>
                  <c:size val="6"/>
                  <c:spPr>
                    <a:solidFill>
                      <a:schemeClr val="accent6"/>
                    </a:solidFill>
                    <a:ln w="9525">
                      <a:solidFill>
                        <a:schemeClr val="accent6"/>
                      </a:solidFill>
                    </a:ln>
                    <a:effectLst/>
                  </c:spPr>
                </c:marker>
                <c:dLbls>
                  <c:dLbl>
                    <c:idx val="0"/>
                    <c:layout/>
                    <c:tx>
                      <c:rich>
                        <a:bodyPr rot="0" spcFirstLastPara="0" vertOverflow="ellipsis" vert="horz" wrap="square" lIns="38100" tIns="19050" rIns="38100" bIns="19050" anchor="ctr" anchorCtr="1"/>
                        <a:lstStyle/>
                        <a:p>
                          <a:fld id="{e1e836f8-b5fe-4a1c-b598-ff6115c76a9f}"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(4)'!$A$15:$A$17</c15:f>
                      <c15:dlblRangeCache>
                        <c:ptCount val="3"/>
                        <c:pt idx="0">
                          <c:v>城市社区</c:v>
                        </c:pt>
                        <c:pt idx="1">
                          <c:v>社区养老</c:v>
                        </c:pt>
                        <c:pt idx="2">
                          <c:v>指数模型</c:v>
                        </c:pt>
                      </c15:dlblRangeCache>
                    </c15:datalabelsRange>
                  </c:ext>
                </c:extLst>
              </c15:ser>
            </c15:filteredScatterSeries>
            <c15:filteredScatterSeries>
              <c15:ser>
                <c:idx val="6"/>
                <c:order val="6"/>
                <c:tx>
                  <c:strRef>
                    <c:extLst>
                      <c:ext uri="{02D57815-91ED-43cb-92C2-25804820EDAC}">
                        <c15:formulaRef>
                          <c15:sqref>"6"</c15:sqref>
                        </c15:formulaRef>
                      </c:ext>
                    </c:extLst>
                    <c:strCache>
                      <c:ptCount val="1"/>
                      <c:pt idx="0">
                        <c:v>6</c:v>
                      </c:pt>
                    </c:strCache>
                  </c:strRef>
                </c:tx>
                <c:spPr>
                  <a:ln w="3175" cap="rnd" cmpd="sng">
                    <a:solidFill>
                      <a:schemeClr val="accent1">
                        <a:lumMod val="60000"/>
                      </a:schemeClr>
                    </a:solidFill>
                    <a:prstDash val="solid"/>
                    <a:round/>
                  </a:ln>
                  <a:effectLst/>
                </c:spPr>
                <c:marker>
                  <c:symbol val="circle"/>
                  <c:size val="6"/>
                  <c:spPr>
                    <a:solidFill>
                      <a:schemeClr val="accent1">
                        <a:lumMod val="60000"/>
                      </a:schemeClr>
                    </a:solidFill>
                    <a:ln w="9525">
                      <a:solidFill>
                        <a:schemeClr val="accent1">
                          <a:lumMod val="60000"/>
                        </a:schemeClr>
                      </a:solidFill>
                    </a:ln>
                    <a:effectLst/>
                  </c:spPr>
                </c:marker>
                <c:dLbls>
                  <c:dLbl>
                    <c:idx val="0"/>
                    <c:layout>
                      <c:manualLayout>
                        <c:x val="0.0300183907323284"/>
                        <c:y val="-0.00328107605657435"/>
                      </c:manualLayout>
                    </c:layout>
                    <c:tx>
                      <c:rich>
                        <a:bodyPr rot="0" spcFirstLastPara="0" vertOverflow="ellipsis" vert="horz" wrap="square" lIns="38100" tIns="19050" rIns="38100" bIns="19050" anchor="ctr" anchorCtr="1"/>
                        <a:lstStyle/>
                        <a:p>
                          <a:fld id="{8a12edcb-74e3-4379-9751-ce725879d664}"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(4)'!$A$18:$A$21</c15:f>
                      <c15:dlblRangeCache>
                        <c:ptCount val="4"/>
                        <c:pt idx="0">
                          <c:v>政务服务</c:v>
                        </c:pt>
                        <c:pt idx="1">
                          <c:v>社区教育</c:v>
                        </c:pt>
                        <c:pt idx="2">
                          <c:v>信贷业务</c:v>
                        </c:pt>
                        <c:pt idx="3">
                          <c:v>公共服务</c:v>
                        </c:pt>
                      </c15:dlblRangeCache>
                    </c15:datalabelsRange>
                  </c:ext>
                </c:extLst>
              </c15:ser>
            </c15:filteredScatterSeries>
            <c15:filteredScatterSeries>
              <c15:ser>
                <c:idx val="7"/>
                <c:order val="7"/>
                <c:tx>
                  <c:strRef>
                    <c:extLst>
                      <c:ext uri="{02D57815-91ED-43cb-92C2-25804820EDAC}">
                        <c15:formulaRef>
                          <c15:sqref>"7"</c15:sqref>
                        </c15:formulaRef>
                      </c:ext>
                    </c:extLst>
                    <c:strCache>
                      <c:ptCount val="1"/>
                      <c:pt idx="0">
                        <c:v>7</c:v>
                      </c:pt>
                    </c:strCache>
                  </c:strRef>
                </c:tx>
                <c:spPr>
                  <a:ln w="3175" cap="rnd" cmpd="sng">
                    <a:solidFill>
                      <a:schemeClr val="accent2">
                        <a:lumMod val="60000"/>
                      </a:schemeClr>
                    </a:solidFill>
                    <a:prstDash val="solid"/>
                    <a:round/>
                  </a:ln>
                  <a:effectLst/>
                </c:spPr>
                <c:marker>
                  <c:symbol val="circle"/>
                  <c:size val="6"/>
                  <c:spPr>
                    <a:solidFill>
                      <a:schemeClr val="accent2">
                        <a:lumMod val="60000"/>
                      </a:schemeClr>
                    </a:solidFill>
                    <a:ln w="9525">
                      <a:solidFill>
                        <a:schemeClr val="accent2">
                          <a:lumMod val="60000"/>
                        </a:schemeClr>
                      </a:solidFill>
                    </a:ln>
                    <a:effectLst/>
                  </c:spPr>
                </c:marker>
                <c:dLbls>
                  <c:dLbl>
                    <c:idx val="0"/>
                    <c:layout>
                      <c:manualLayout>
                        <c:x val="-0.0270474283499829"/>
                        <c:y val="0.0280775448567299"/>
                      </c:manualLayout>
                    </c:layout>
                    <c:tx>
                      <c:rich>
                        <a:bodyPr rot="0" spcFirstLastPara="0" vertOverflow="ellipsis" vert="horz" wrap="square" lIns="38100" tIns="19050" rIns="38100" bIns="19050" anchor="ctr" anchorCtr="1"/>
                        <a:lstStyle/>
                        <a:p>
                          <a:fld id="{a6aa4c44-badf-452c-8686-085227027773}"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(4)'!$A$22:$A$24</c15:f>
                      <c15:dlblRangeCache>
                        <c:ptCount val="3"/>
                        <c:pt idx="0">
                          <c:v>智慧社区</c:v>
                        </c:pt>
                        <c:pt idx="1">
                          <c:v>理论应用</c:v>
                        </c:pt>
                        <c:pt idx="2">
                          <c:v>发展路径</c:v>
                        </c:pt>
                      </c15:dlblRangeCache>
                    </c15:datalabelsRange>
                  </c:ext>
                </c:extLst>
              </c15:ser>
            </c15:filteredScatterSeries>
            <c15:filteredScatterSeries>
              <c15:ser>
                <c:idx val="8"/>
                <c:order val="8"/>
                <c:tx>
                  <c:strRef>
                    <c:extLst>
                      <c:ext uri="{02D57815-91ED-43cb-92C2-25804820EDAC}">
                        <c15:formulaRef>
                          <c15:sqref>"8"</c15:sqref>
                        </c15:formulaRef>
                      </c:ext>
                    </c:extLst>
                    <c:strCache>
                      <c:ptCount val="1"/>
                      <c:pt idx="0">
                        <c:v>8</c:v>
                      </c:pt>
                    </c:strCache>
                  </c:strRef>
                </c:tx>
                <c:spPr>
                  <a:ln w="3175" cap="rnd" cmpd="sng">
                    <a:solidFill>
                      <a:schemeClr val="accent3">
                        <a:lumMod val="60000"/>
                      </a:schemeClr>
                    </a:solidFill>
                    <a:prstDash val="solid"/>
                    <a:round/>
                  </a:ln>
                  <a:effectLst/>
                </c:spPr>
                <c:marker>
                  <c:symbol val="circle"/>
                  <c:size val="6"/>
                  <c:spPr>
                    <a:solidFill>
                      <a:schemeClr val="accent3">
                        <a:lumMod val="60000"/>
                      </a:schemeClr>
                    </a:solidFill>
                    <a:ln w="9525">
                      <a:solidFill>
                        <a:schemeClr val="accent3">
                          <a:lumMod val="60000"/>
                        </a:schemeClr>
                      </a:solidFill>
                    </a:ln>
                    <a:effectLst/>
                  </c:spPr>
                </c:marker>
                <c:dLbls>
                  <c:dLbl>
                    <c:idx val="0"/>
                    <c:layout>
                      <c:manualLayout>
                        <c:x val="-0.00299743077362261"/>
                        <c:y val="0.0108799617407939"/>
                      </c:manualLayout>
                    </c:layout>
                    <c:tx>
                      <c:rich>
                        <a:bodyPr rot="0" spcFirstLastPara="0" vertOverflow="ellipsis" vert="horz" wrap="square" lIns="38100" tIns="19050" rIns="38100" bIns="19050" anchor="ctr" anchorCtr="1"/>
                        <a:lstStyle/>
                        <a:p>
                          <a:fld id="{5dbb8a7f-7b9f-4174-ba2f-159204cb43fc}"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(4)'!$A$25:$A$28</c15:f>
                      <c15:dlblRangeCache>
                        <c:ptCount val="4"/>
                        <c:pt idx="0">
                          <c:v>基层组织建设</c:v>
                        </c:pt>
                        <c:pt idx="1">
                          <c:v>信息服务</c:v>
                        </c:pt>
                        <c:pt idx="2">
                          <c:v>供给服务</c:v>
                        </c:pt>
                        <c:pt idx="3">
                          <c:v>土地管理</c:v>
                        </c:pt>
                      </c15:dlblRangeCache>
                    </c15:datalabelsRange>
                  </c:ext>
                </c:extLst>
              </c15:ser>
            </c15:filteredScatterSeries>
            <c15:filteredScatterSeries>
              <c15:ser>
                <c:idx val="9"/>
                <c:order val="9"/>
                <c:tx>
                  <c:strRef>
                    <c:extLst>
                      <c:ext uri="{02D57815-91ED-43cb-92C2-25804820EDAC}">
                        <c15:formulaRef>
                          <c15:sqref>"9"</c15:sqref>
                        </c15:formulaRef>
                      </c:ext>
                    </c:extLst>
                    <c:strCache>
                      <c:ptCount val="1"/>
                      <c:pt idx="0">
                        <c:v>9</c:v>
                      </c:pt>
                    </c:strCache>
                  </c:strRef>
                </c:tx>
                <c:spPr>
                  <a:ln w="3175" cap="rnd" cmpd="sng">
                    <a:solidFill>
                      <a:schemeClr val="accent4">
                        <a:lumMod val="60000"/>
                      </a:schemeClr>
                    </a:solidFill>
                    <a:prstDash val="solid"/>
                    <a:round/>
                  </a:ln>
                  <a:effectLst/>
                </c:spPr>
                <c:marker>
                  <c:symbol val="circle"/>
                  <c:size val="6"/>
                  <c:spPr>
                    <a:solidFill>
                      <a:schemeClr val="accent4">
                        <a:lumMod val="60000"/>
                      </a:schemeClr>
                    </a:solidFill>
                    <a:ln w="9525">
                      <a:solidFill>
                        <a:schemeClr val="accent4">
                          <a:lumMod val="60000"/>
                        </a:schemeClr>
                      </a:solidFill>
                    </a:ln>
                    <a:effectLst/>
                  </c:spPr>
                </c:marker>
                <c:dLbls>
                  <c:dLbl>
                    <c:idx val="0"/>
                    <c:layout>
                      <c:manualLayout>
                        <c:x val="0.00188340897188285"/>
                        <c:y val="-0.000688479516480673"/>
                      </c:manualLayout>
                    </c:layout>
                    <c:tx>
                      <c:rich>
                        <a:bodyPr rot="0" spcFirstLastPara="0" vertOverflow="ellipsis" vert="horz" wrap="square" lIns="38100" tIns="19050" rIns="38100" bIns="19050" anchor="ctr" anchorCtr="1"/>
                        <a:lstStyle/>
                        <a:p>
                          <a:fld id="{817ebda6-b58b-4229-add4-1ca5aa0fef4b}"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(4)'!$A$29:$A$31</c15:f>
                      <c15:dlblRangeCache>
                        <c:ptCount val="3"/>
                        <c:pt idx="0">
                          <c:v>改革治理</c:v>
                        </c:pt>
                        <c:pt idx="1">
                          <c:v>农业服务</c:v>
                        </c:pt>
                        <c:pt idx="2">
                          <c:v>案例研究</c:v>
                        </c:pt>
                      </c15:dlblRangeCache>
                    </c15:datalabelsRange>
                  </c:ext>
                </c:extLst>
              </c15:ser>
            </c15:filteredScatterSeries>
            <c15:filteredScatterSeries>
              <c15:ser>
                <c:idx val="10"/>
                <c:order val="10"/>
                <c:tx>
                  <c:strRef>
                    <c:extLst>
                      <c:ext uri="{02D57815-91ED-43cb-92C2-25804820EDAC}">
                        <c15:formulaRef>
                          <c15:sqref>"10"</c15:sqref>
                        </c15:formulaRef>
                      </c:ext>
                    </c:extLst>
                    <c:strCache>
                      <c:ptCount val="1"/>
                      <c:pt idx="0">
                        <c:v>10</c:v>
                      </c:pt>
                    </c:strCache>
                  </c:strRef>
                </c:tx>
                <c:spPr>
                  <a:ln w="19050" cap="rnd">
                    <a:solidFill>
                      <a:schemeClr val="accent5">
                        <a:lumMod val="60000"/>
                      </a:schemeClr>
                    </a:solidFill>
                    <a:round/>
                  </a:ln>
                  <a:effectLst/>
                </c:spPr>
                <c:marker>
                  <c:symbol val="circle"/>
                  <c:size val="6"/>
                  <c:spPr>
                    <a:solidFill>
                      <a:schemeClr val="accent5">
                        <a:lumMod val="60000"/>
                      </a:schemeClr>
                    </a:solidFill>
                    <a:ln w="9525">
                      <a:solidFill>
                        <a:schemeClr val="accent5">
                          <a:lumMod val="60000"/>
                        </a:schemeClr>
                      </a:solidFill>
                    </a:ln>
                    <a:effectLst/>
                  </c:spPr>
                </c:marker>
                <c:dLbls>
                  <c:delete val="1"/>
                </c:dLbls>
                <c:xVal>
                  <c:numRef>
                    <c:numCache>
                      <c:formatCode>General</c:formatCode>
                      <c:ptCount val="0"/>
                    </c:numCache>
                  </c:numRef>
                </c:xVal>
                <c:yVal>
                  <c:numRef>
                    <c:numCache>
                      <c:formatCode>General</c:formatCode>
                      <c:ptCount val="1"/>
                      <c:pt idx="0">
                        <c:v>1</c:v>
                      </c:pt>
                    </c:numCache>
                  </c:numRef>
                </c:yVal>
                <c:smooth val="0"/>
              </c15:ser>
            </c15:filteredScatterSeries>
            <c15:filteredScatterSeries>
              <c15:ser>
                <c:idx val="11"/>
                <c:order val="11"/>
                <c:tx>
                  <c:strRef>
                    <c:extLst>
                      <c:ext uri="{02D57815-91ED-43cb-92C2-25804820EDAC}">
                        <c15:formulaRef>
                          <c15:sqref>"11"</c15:sqref>
                        </c15:formulaRef>
                      </c:ext>
                    </c:extLst>
                    <c:strCache>
                      <c:ptCount val="1"/>
                      <c:pt idx="0">
                        <c:v>11</c:v>
                      </c:pt>
                    </c:strCache>
                  </c:strRef>
                </c:tx>
                <c:spPr>
                  <a:ln w="3175" cap="rnd" cmpd="sng">
                    <a:solidFill>
                      <a:schemeClr val="accent6">
                        <a:lumMod val="60000"/>
                      </a:schemeClr>
                    </a:solidFill>
                    <a:prstDash val="solid"/>
                    <a:round/>
                  </a:ln>
                  <a:effectLst/>
                </c:spPr>
                <c:marker>
                  <c:symbol val="circle"/>
                  <c:size val="6"/>
                  <c:spPr>
                    <a:solidFill>
                      <a:schemeClr val="accent6">
                        <a:lumMod val="60000"/>
                      </a:schemeClr>
                    </a:solidFill>
                    <a:ln w="9525">
                      <a:solidFill>
                        <a:schemeClr val="accent6">
                          <a:lumMod val="60000"/>
                        </a:schemeClr>
                      </a:solidFill>
                    </a:ln>
                    <a:effectLst/>
                  </c:spPr>
                </c:marker>
                <c:dLbls>
                  <c:dLbl>
                    <c:idx val="0"/>
                    <c:layout>
                      <c:manualLayout>
                        <c:x val="-0.0225058423995035"/>
                        <c:y val="0.0228158747526358"/>
                      </c:manualLayout>
                    </c:layout>
                    <c:tx>
                      <c:rich>
                        <a:bodyPr rot="0" spcFirstLastPara="0" vertOverflow="ellipsis" vert="horz" wrap="square" lIns="38100" tIns="19050" rIns="38100" bIns="19050" anchor="ctr" anchorCtr="1"/>
                        <a:lstStyle/>
                        <a:p>
                          <a:fld id="{fd6b8a88-9a7e-449a-bd36-458cebe28e46}"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manualLayout>
                            <c:w val="0.0793930361739602"/>
                            <c:h val="0.0449559044955904"/>
                          </c:manualLayout>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(4)'!$A$33:$A$36</c15:f>
                      <c15:dlblRangeCache>
                        <c:ptCount val="4"/>
                        <c:pt idx="0">
                          <c:v>特殊群体</c:v>
                        </c:pt>
                        <c:pt idx="1">
                          <c:v>医疗卫生</c:v>
                        </c:pt>
                        <c:pt idx="2">
                          <c:v>经济发展</c:v>
                        </c:pt>
                        <c:pt idx="3">
                          <c:v>产业发展</c:v>
                        </c:pt>
                      </c15:dlblRangeCache>
                    </c15:datalabelsRange>
                  </c:ext>
                </c:extLst>
              </c15:ser>
            </c15:filteredScatterSeries>
            <c15:filteredScatterSeries>
              <c15:ser>
                <c:idx val="12"/>
                <c:order val="12"/>
                <c:tx>
                  <c:strRef>
                    <c:extLst>
                      <c:ext uri="{02D57815-91ED-43cb-92C2-25804820EDAC}">
                        <c15:formulaRef>
                          <c15:sqref>"12"</c15:sqref>
                        </c15:formulaRef>
                      </c:ext>
                    </c:extLst>
                    <c:strCache>
                      <c:ptCount val="1"/>
                      <c:pt idx="0">
                        <c:v>12</c:v>
                      </c:pt>
                    </c:strCache>
                  </c:strRef>
                </c:tx>
                <c:spPr>
                  <a:ln w="3175" cap="rnd" cmpd="sng">
                    <a:solidFill>
                      <a:schemeClr val="accent1">
                        <a:lumMod val="80000"/>
                        <a:lumOff val="20000"/>
                      </a:schemeClr>
                    </a:solidFill>
                    <a:prstDash val="solid"/>
                    <a:round/>
                  </a:ln>
                  <a:effectLst/>
                </c:spPr>
                <c:marker>
                  <c:symbol val="circle"/>
                  <c:size val="6"/>
                  <c:spPr>
                    <a:solidFill>
                      <a:schemeClr val="accent1">
                        <a:lumMod val="80000"/>
                        <a:lumOff val="20000"/>
                      </a:schemeClr>
                    </a:solidFill>
                    <a:ln w="9525">
                      <a:solidFill>
                        <a:schemeClr val="accent1">
                          <a:lumMod val="80000"/>
                          <a:lumOff val="20000"/>
                        </a:schemeClr>
                      </a:solidFill>
                    </a:ln>
                    <a:effectLst/>
                  </c:spPr>
                </c:marker>
                <c:dLbls>
                  <c:dLbl>
                    <c:idx val="0"/>
                    <c:layout>
                      <c:manualLayout>
                        <c:x val="-0.0309020839280617"/>
                        <c:y val="0.0199665231946437"/>
                      </c:manualLayout>
                    </c:layout>
                    <c:tx>
                      <c:rich>
                        <a:bodyPr rot="0" spcFirstLastPara="0" vertOverflow="ellipsis" vert="horz" wrap="square" lIns="38100" tIns="19050" rIns="38100" bIns="19050" anchor="ctr" anchorCtr="1"/>
                        <a:lstStyle/>
                        <a:p>
                          <a:fld id="{50bf02b1-3e02-43c3-a476-5c95d2ed2897}"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(4)'!$A$37:$A$38</c15:f>
                      <c15:dlblRangeCache>
                        <c:ptCount val="2"/>
                        <c:pt idx="0">
                          <c:v>育儿服务</c:v>
                        </c:pt>
                        <c:pt idx="1">
                          <c:v>公益福利</c:v>
                        </c:pt>
                      </c15:dlblRangeCache>
                    </c15:datalabelsRange>
                  </c:ext>
                </c:extLst>
              </c15:ser>
            </c15:filteredScatterSeries>
          </c:ext>
        </c:extLst>
      </c:scatterChart>
      <c:valAx>
        <c:axId val="159258247"/>
        <c:scaling>
          <c:orientation val="minMax"/>
          <c:max val="1"/>
        </c:scaling>
        <c:delete val="0"/>
        <c:axPos val="b"/>
        <c:title>
          <c:tx>
            <c:rich>
              <a:bodyPr rot="0" spcFirstLastPara="0" vertOverflow="ellipsis" vert="horz" wrap="square" anchor="ctr" anchorCtr="1"/>
              <a:lstStyle/>
              <a:p>
                <a:pPr defTabSz="914400">
                  <a:defRPr lang="zh-CN" sz="600" b="0" i="0" u="none" strike="noStrike" kern="1200" baseline="0">
                    <a:solidFill>
                      <a:sysClr val="windowText" lastClr="000000"/>
                    </a:solidFill>
                    <a:latin typeface="+mn-lt"/>
                    <a:ea typeface="+mn-ea"/>
                    <a:cs typeface="+mn-cs"/>
                  </a:defRPr>
                </a:pPr>
                <a:r>
                  <a:rPr lang="zh-CN" altLang="en-US" sz="600">
                    <a:solidFill>
                      <a:sysClr val="windowText" lastClr="000000"/>
                    </a:solidFill>
                  </a:rPr>
                  <a:t>主题向心度</a:t>
                </a:r>
                <a:endParaRPr lang="zh-CN" altLang="en-US" sz="600">
                  <a:solidFill>
                    <a:sysClr val="windowText" lastClr="000000"/>
                  </a:solidFill>
                </a:endParaRPr>
              </a:p>
            </c:rich>
          </c:tx>
          <c:layout>
            <c:manualLayout>
              <c:xMode val="edge"/>
              <c:yMode val="edge"/>
              <c:x val="0.461180053480231"/>
              <c:y val="0.93649130774911"/>
            </c:manualLayout>
          </c:layout>
          <c:overlay val="0"/>
          <c:spPr>
            <a:noFill/>
            <a:ln>
              <a:noFill/>
            </a:ln>
            <a:effectLst/>
          </c:spPr>
        </c:title>
        <c:numFmt formatCode="General" sourceLinked="0"/>
        <c:majorTickMark val="in"/>
        <c:minorTickMark val="none"/>
        <c:tickLblPos val="nextTo"/>
        <c:spPr>
          <a:noFill/>
          <a:ln w="3175" cap="flat" cmpd="sng" algn="ctr">
            <a:solidFill>
              <a:schemeClr val="tx1"/>
            </a:solidFill>
            <a:round/>
          </a:ln>
          <a:effectLst/>
        </c:spPr>
        <c:txPr>
          <a:bodyPr rot="-6000000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crossAx val="625952608"/>
        <c:crosses val="autoZero"/>
        <c:crossBetween val="midCat"/>
        <c:majorUnit val="0.2"/>
      </c:valAx>
      <c:valAx>
        <c:axId val="625952608"/>
        <c:scaling>
          <c:orientation val="minMax"/>
          <c:max val="1"/>
        </c:scaling>
        <c:delete val="0"/>
        <c:axPos val="l"/>
        <c:title>
          <c:tx>
            <c:rich>
              <a:bodyPr rot="-5400000" spcFirstLastPara="0" vertOverflow="ellipsis" vert="horz" wrap="square" anchor="ctr" anchorCtr="1"/>
              <a:lstStyle/>
              <a:p>
                <a:pPr defTabSz="914400">
                  <a:defRPr lang="zh-CN" sz="600" b="0" i="0" u="none" strike="noStrike" kern="1200" baseline="0">
                    <a:solidFill>
                      <a:sysClr val="windowText" lastClr="000000"/>
                    </a:solidFill>
                    <a:latin typeface="+mn-lt"/>
                    <a:ea typeface="+mn-ea"/>
                    <a:cs typeface="+mn-cs"/>
                  </a:defRPr>
                </a:pPr>
                <a:r>
                  <a:rPr lang="zh-CN" altLang="en-US" sz="600">
                    <a:solidFill>
                      <a:sysClr val="windowText" lastClr="000000"/>
                    </a:solidFill>
                  </a:rPr>
                  <a:t>主题密度</a:t>
                </a:r>
                <a:endParaRPr lang="zh-CN" altLang="en-US" sz="600">
                  <a:solidFill>
                    <a:sysClr val="windowText" lastClr="000000"/>
                  </a:solidFill>
                </a:endParaRPr>
              </a:p>
            </c:rich>
          </c:tx>
          <c:layout>
            <c:manualLayout>
              <c:xMode val="edge"/>
              <c:yMode val="edge"/>
              <c:x val="0.00695990596122679"/>
              <c:y val="0.36515592270495"/>
            </c:manualLayout>
          </c:layout>
          <c:overlay val="0"/>
          <c:spPr>
            <a:noFill/>
            <a:ln>
              <a:noFill/>
            </a:ln>
            <a:effectLst/>
          </c:spPr>
        </c:title>
        <c:numFmt formatCode="0.00_);[Red]\(0.00\)" sourceLinked="0"/>
        <c:majorTickMark val="in"/>
        <c:minorTickMark val="none"/>
        <c:tickLblPos val="nextTo"/>
        <c:spPr>
          <a:noFill/>
          <a:ln w="3175" cap="flat" cmpd="sng" algn="ctr">
            <a:solidFill>
              <a:schemeClr val="tx1"/>
            </a:solidFill>
            <a:prstDash val="solid"/>
            <a:round/>
          </a:ln>
          <a:effectLst/>
        </c:spPr>
        <c:txPr>
          <a:bodyPr rot="-6000000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crossAx val="159258247"/>
        <c:crosses val="autoZero"/>
        <c:crossBetween val="midCat"/>
        <c:majorUnit val="0.2"/>
      </c:valAx>
      <c:spPr>
        <a:noFill/>
        <a:ln>
          <a:noFill/>
        </a:ln>
        <a:effectLst/>
      </c:spPr>
    </c:plotArea>
    <c:legend>
      <c:legendPos val="t"/>
      <c:legendEntry>
        <c:idx val="0"/>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1"/>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2"/>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ayout>
        <c:manualLayout>
          <c:xMode val="edge"/>
          <c:yMode val="edge"/>
          <c:x val="0.576881396748946"/>
          <c:y val="0.0196727019498607"/>
          <c:w val="0.380854906682721"/>
          <c:h val="0.102715877437326"/>
        </c:manualLayout>
      </c:layout>
      <c:overlay val="0"/>
      <c:spPr>
        <a:noFill/>
        <a:ln>
          <a:noFill/>
        </a:ln>
        <a:effectLst/>
      </c:spPr>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
    <c:plotVisOnly val="1"/>
    <c:dispBlanksAs val="gap"/>
    <c:showDLblsOverMax val="0"/>
  </c:chart>
  <c:spPr>
    <a:noFill/>
    <a:ln w="9525" cap="flat" cmpd="sng" algn="ctr">
      <a:noFill/>
      <a:round/>
    </a:ln>
    <a:effectLst/>
  </c:spPr>
  <c:txPr>
    <a:bodyPr/>
    <a:lstStyle/>
    <a:p>
      <a:pPr>
        <a:defRPr lang="zh-CN" sz="600"/>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787382304447925"/>
          <c:y val="0.034601422805266"/>
          <c:w val="0.892329648950834"/>
          <c:h val="0.866419627043861"/>
        </c:manualLayout>
      </c:layout>
      <c:scatterChart>
        <c:scatterStyle val="lineMarker"/>
        <c:varyColors val="0"/>
        <c:ser>
          <c:idx val="4"/>
          <c:order val="4"/>
          <c:tx>
            <c:strRef>
              <c:f>"4"</c:f>
              <c:strCache>
                <c:ptCount val="1"/>
                <c:pt idx="0">
                  <c:v>4</c:v>
                </c:pt>
              </c:strCache>
            </c:strRef>
          </c:tx>
          <c:spPr>
            <a:ln w="3175" cap="rnd" cmpd="sng">
              <a:solidFill>
                <a:schemeClr val="accent5"/>
              </a:solidFill>
              <a:prstDash val="solid"/>
              <a:round/>
            </a:ln>
            <a:effectLst/>
          </c:spPr>
          <c:marker>
            <c:symbol val="circle"/>
            <c:size val="4"/>
            <c:spPr>
              <a:solidFill>
                <a:schemeClr val="accent5"/>
              </a:solidFill>
              <a:ln w="9525">
                <a:solidFill>
                  <a:schemeClr val="accent5"/>
                </a:solidFill>
              </a:ln>
              <a:effectLst/>
            </c:spPr>
          </c:marker>
          <c:dLbls>
            <c:dLbl>
              <c:idx val="0"/>
              <c:layout>
                <c:manualLayout>
                  <c:x val="0.0363260062803311"/>
                  <c:y val="0.0239007853773299"/>
                </c:manualLayout>
              </c:layout>
              <c:tx>
                <c:rich>
                  <a:bodyPr rot="0" spcFirstLastPara="0" vertOverflow="ellipsis" vert="horz" wrap="square" lIns="38100" tIns="19050" rIns="38100" bIns="19050" anchor="ctr" anchorCtr="1"/>
                  <a:lstStyle/>
                  <a:p>
                    <a:fld id="{05000ce0-46d5-44c1-bead-3aed99c8347d}"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1"/>
              <c:layout>
                <c:manualLayout>
                  <c:x val="0.0369683128746788"/>
                  <c:y val="0.0239120038259206"/>
                </c:manualLayout>
              </c:layout>
              <c:tx>
                <c:rich>
                  <a:bodyPr rot="0" spcFirstLastPara="0" vertOverflow="ellipsis" vert="horz" wrap="square" lIns="38100" tIns="19050" rIns="38100" bIns="19050" anchor="ctr" anchorCtr="1"/>
                  <a:lstStyle/>
                  <a:p>
                    <a:fld id="{6e335b6a-5a98-4034-80ca-38bf464875d8}"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2"/>
              <c:layout>
                <c:manualLayout>
                  <c:x val="0.0380468099152769"/>
                  <c:y val="0.0304795452196964"/>
                </c:manualLayout>
              </c:layout>
              <c:tx>
                <c:rich>
                  <a:bodyPr rot="0" spcFirstLastPara="0" vertOverflow="ellipsis" vert="horz" wrap="square" lIns="38100" tIns="19050" rIns="38100" bIns="19050" anchor="ctr" anchorCtr="1"/>
                  <a:lstStyle/>
                  <a:p>
                    <a:fld id="{542d3b44-37e0-471f-98e1-733f06962565}"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3"/>
              <c:layout>
                <c:manualLayout>
                  <c:x val="0.0631173070861942"/>
                  <c:y val="0.0697179305367712"/>
                </c:manualLayout>
              </c:layout>
              <c:tx>
                <c:rich>
                  <a:bodyPr rot="0" spcFirstLastPara="0" vertOverflow="ellipsis" vert="horz" wrap="square" lIns="38100" tIns="19050" rIns="38100" bIns="19050" anchor="ctr" anchorCtr="1"/>
                  <a:lstStyle/>
                  <a:p>
                    <a:fld id="{2a837521-fa76-4b3c-8c91-944e505b05c9}"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(6)'!$B$2:$B$5</c:f>
              <c:numCache>
                <c:formatCode>0.0000_ </c:formatCode>
                <c:ptCount val="4"/>
                <c:pt idx="0">
                  <c:v>0.256678078928376</c:v>
                </c:pt>
                <c:pt idx="1">
                  <c:v>0.276303750356874</c:v>
                </c:pt>
                <c:pt idx="2">
                  <c:v>0.291920741563283</c:v>
                </c:pt>
                <c:pt idx="3">
                  <c:v>0.299063989786935</c:v>
                </c:pt>
              </c:numCache>
            </c:numRef>
          </c:xVal>
          <c:yVal>
            <c:numRef>
              <c:f>'[0507TC-TD整理.xlsx]Sheet8 (6)'!$C$2:$C$5</c:f>
              <c:numCache>
                <c:formatCode>0.0000_ </c:formatCode>
                <c:ptCount val="4"/>
                <c:pt idx="0">
                  <c:v>0.129830610450317</c:v>
                </c:pt>
                <c:pt idx="1">
                  <c:v>0.0818471894396363</c:v>
                </c:pt>
                <c:pt idx="2">
                  <c:v>0.0709517604248623</c:v>
                </c:pt>
                <c:pt idx="3">
                  <c:v>0.0575072121688959</c:v>
                </c:pt>
              </c:numCache>
            </c:numRef>
          </c:yVal>
          <c:smooth val="0"/>
          <c:extLst>
            <c:ext xmlns:c15="http://schemas.microsoft.com/office/drawing/2012/chart" uri="{02D57815-91ED-43cb-92C2-25804820EDAC}">
              <c15:datalabelsRange>
                <c15:f>'Sheet8 (4)'!$A$11:$A$14</c15:f>
                <c15:dlblRangeCache>
                  <c:ptCount val="4"/>
                  <c:pt idx="0">
                    <c:v>住房问题</c:v>
                  </c:pt>
                  <c:pt idx="1">
                    <c:v>文化服务</c:v>
                  </c:pt>
                  <c:pt idx="2">
                    <c:v>研究方法</c:v>
                  </c:pt>
                  <c:pt idx="3">
                    <c:v>数字社会</c:v>
                  </c:pt>
                </c15:dlblRangeCache>
              </c15:datalabelsRange>
            </c:ext>
          </c:extLst>
        </c:ser>
        <c:ser>
          <c:idx val="5"/>
          <c:order val="5"/>
          <c:tx>
            <c:strRef>
              <c:f>"5"</c:f>
              <c:strCache>
                <c:ptCount val="1"/>
                <c:pt idx="0">
                  <c:v>5</c:v>
                </c:pt>
              </c:strCache>
            </c:strRef>
          </c:tx>
          <c:spPr>
            <a:ln w="3175" cap="rnd" cmpd="sng">
              <a:solidFill>
                <a:schemeClr val="accent6"/>
              </a:solidFill>
              <a:prstDash val="solid"/>
              <a:round/>
            </a:ln>
            <a:effectLst/>
          </c:spPr>
          <c:marker>
            <c:symbol val="circle"/>
            <c:size val="4"/>
            <c:spPr>
              <a:solidFill>
                <a:schemeClr val="accent6"/>
              </a:solidFill>
              <a:ln w="9525">
                <a:solidFill>
                  <a:schemeClr val="accent6"/>
                </a:solidFill>
              </a:ln>
              <a:effectLst/>
            </c:spPr>
          </c:marker>
          <c:dLbls>
            <c:dLbl>
              <c:idx val="0"/>
              <c:layout/>
              <c:tx>
                <c:rich>
                  <a:bodyPr rot="0" spcFirstLastPara="0" vertOverflow="ellipsis" vert="horz" wrap="square" lIns="38100" tIns="19050" rIns="38100" bIns="19050" anchor="ctr" anchorCtr="1"/>
                  <a:lstStyle/>
                  <a:p>
                    <a:fld id="{df1c72ad-a06d-4766-865c-ecd4610f25d5}"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dLbl>
              <c:idx val="1"/>
              <c:layout>
                <c:manualLayout>
                  <c:x val="0.00413930916357408"/>
                  <c:y val="0.00896700143472023"/>
                </c:manualLayout>
              </c:layout>
              <c:tx>
                <c:rich>
                  <a:bodyPr rot="0" spcFirstLastPara="0" vertOverflow="ellipsis" vert="horz" wrap="square" lIns="38100" tIns="19050" rIns="38100" bIns="19050" anchor="ctr" anchorCtr="1"/>
                  <a:lstStyle/>
                  <a:p>
                    <a:fld id="{46c9e8e1-7bed-4a44-a227-a4cc2949eef2}"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2"/>
              <c:layout>
                <c:manualLayout>
                  <c:x val="-0.0143333791497946"/>
                  <c:y val="0.106278290738666"/>
                </c:manualLayout>
              </c:layout>
              <c:tx>
                <c:rich>
                  <a:bodyPr rot="0" spcFirstLastPara="0" vertOverflow="ellipsis" vert="horz" wrap="square" lIns="38100" tIns="19050" rIns="38100" bIns="19050" anchor="ctr" anchorCtr="1"/>
                  <a:lstStyle/>
                  <a:p>
                    <a:fld id="{7ff17510-1817-4a26-87c7-8e89114eba86}"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(6)'!$B$6:$B$8</c:f>
              <c:numCache>
                <c:formatCode>0.0000_ </c:formatCode>
                <c:ptCount val="3"/>
                <c:pt idx="0">
                  <c:v>0.208204887234715</c:v>
                </c:pt>
                <c:pt idx="1">
                  <c:v>0.237832293221537</c:v>
                </c:pt>
                <c:pt idx="2">
                  <c:v>0.282359107646327</c:v>
                </c:pt>
              </c:numCache>
            </c:numRef>
          </c:xVal>
          <c:yVal>
            <c:numRef>
              <c:f>'[0507TC-TD整理.xlsx]Sheet8 (6)'!$C$6:$C$8</c:f>
              <c:numCache>
                <c:formatCode>0.0000_ </c:formatCode>
                <c:ptCount val="3"/>
                <c:pt idx="0">
                  <c:v>0.125893681797968</c:v>
                </c:pt>
                <c:pt idx="1">
                  <c:v>0.0782143570111676</c:v>
                </c:pt>
                <c:pt idx="2">
                  <c:v>0.0646422159010672</c:v>
                </c:pt>
              </c:numCache>
            </c:numRef>
          </c:yVal>
          <c:smooth val="0"/>
          <c:extLst>
            <c:ext xmlns:c15="http://schemas.microsoft.com/office/drawing/2012/chart" uri="{02D57815-91ED-43cb-92C2-25804820EDAC}">
              <c15:datalabelsRange>
                <c15:f>'Sheet8 (4)'!$A$15:$A$17</c15:f>
                <c15:dlblRangeCache>
                  <c:ptCount val="3"/>
                  <c:pt idx="0">
                    <c:v>城市社区</c:v>
                  </c:pt>
                  <c:pt idx="1">
                    <c:v>社区养老</c:v>
                  </c:pt>
                  <c:pt idx="2">
                    <c:v>指数模型</c:v>
                  </c:pt>
                </c15:dlblRangeCache>
              </c15:datalabelsRange>
            </c:ext>
          </c:extLst>
        </c:ser>
        <c:ser>
          <c:idx val="6"/>
          <c:order val="6"/>
          <c:tx>
            <c:strRef>
              <c:f>"6"</c:f>
              <c:strCache>
                <c:ptCount val="1"/>
                <c:pt idx="0">
                  <c:v>6</c:v>
                </c:pt>
              </c:strCache>
            </c:strRef>
          </c:tx>
          <c:spPr>
            <a:ln w="3175" cap="rnd" cmpd="sng">
              <a:solidFill>
                <a:schemeClr val="accent1">
                  <a:lumMod val="60000"/>
                </a:schemeClr>
              </a:solidFill>
              <a:prstDash val="solid"/>
              <a:round/>
            </a:ln>
            <a:effectLst/>
          </c:spPr>
          <c:marker>
            <c:symbol val="circle"/>
            <c:size val="4"/>
            <c:spPr>
              <a:solidFill>
                <a:schemeClr val="accent1">
                  <a:lumMod val="60000"/>
                </a:schemeClr>
              </a:solidFill>
              <a:ln w="9525">
                <a:solidFill>
                  <a:schemeClr val="accent1">
                    <a:lumMod val="60000"/>
                  </a:schemeClr>
                </a:solidFill>
              </a:ln>
              <a:effectLst/>
            </c:spPr>
          </c:marker>
          <c:dLbls>
            <c:dLbl>
              <c:idx val="0"/>
              <c:layout>
                <c:manualLayout>
                  <c:x val="0.0403418097331947"/>
                  <c:y val="0.00687720412296734"/>
                </c:manualLayout>
              </c:layout>
              <c:tx>
                <c:rich>
                  <a:bodyPr rot="0" spcFirstLastPara="0" vertOverflow="ellipsis" vert="horz" wrap="square" lIns="38100" tIns="19050" rIns="38100" bIns="19050" anchor="ctr" anchorCtr="1"/>
                  <a:lstStyle/>
                  <a:p>
                    <a:fld id="{e19a9387-5e37-4748-abdd-831a1d1bd43a}"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1"/>
              <c:layout>
                <c:manualLayout>
                  <c:x val="-0.0464955250154653"/>
                  <c:y val="0.0301302564060547"/>
                </c:manualLayout>
              </c:layout>
              <c:tx>
                <c:rich>
                  <a:bodyPr rot="0" spcFirstLastPara="0" vertOverflow="ellipsis" vert="horz" wrap="square" lIns="38100" tIns="19050" rIns="38100" bIns="19050" anchor="ctr" anchorCtr="1"/>
                  <a:lstStyle/>
                  <a:p>
                    <a:fld id="{ea0fb69d-359f-4ffb-956f-ce9d75fa583e}"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manualLayout>
                      <c:w val="0.162019875384494"/>
                      <c:h val="0.0872557618567577"/>
                    </c:manualLayout>
                  </c15:layout>
                  <c15:dlblFieldTable/>
                  <c15:showDataLabelsRange val="1"/>
                </c:ext>
              </c:extLst>
            </c:dLbl>
            <c:dLbl>
              <c:idx val="2"/>
              <c:layout>
                <c:manualLayout>
                  <c:x val="-0.0302544876772196"/>
                  <c:y val="0.0940894661277883"/>
                </c:manualLayout>
              </c:layout>
              <c:tx>
                <c:rich>
                  <a:bodyPr rot="0" spcFirstLastPara="0" vertOverflow="ellipsis" vert="horz" wrap="square" lIns="38100" tIns="19050" rIns="38100" bIns="19050" anchor="ctr" anchorCtr="1"/>
                  <a:lstStyle/>
                  <a:p>
                    <a:fld id="{ca0b80fb-0db8-4857-86c0-165d7b76e230}"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manualLayout>
                      <c:w val="0.128588281557216"/>
                      <c:h val="0.0598620689655172"/>
                    </c:manualLayout>
                  </c15:layout>
                  <c15:dlblFieldTable/>
                  <c15:showDataLabelsRange val="1"/>
                </c:ext>
              </c:extLst>
            </c:dLbl>
            <c:dLbl>
              <c:idx val="3"/>
              <c:layout>
                <c:manualLayout>
                  <c:x val="0.0434335152042182"/>
                  <c:y val="0.0349493401799076"/>
                </c:manualLayout>
              </c:layout>
              <c:tx>
                <c:rich>
                  <a:bodyPr rot="0" spcFirstLastPara="0" vertOverflow="ellipsis" vert="horz" wrap="square" lIns="38100" tIns="19050" rIns="38100" bIns="19050" anchor="ctr" anchorCtr="1"/>
                  <a:lstStyle/>
                  <a:p>
                    <a:fld id="{292aa929-4888-4ccd-aa2f-30279458c3da}"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(6)'!$B$9:$B$12</c:f>
              <c:numCache>
                <c:formatCode>0.0000_ </c:formatCode>
                <c:ptCount val="4"/>
                <c:pt idx="0">
                  <c:v>0.0723547475490924</c:v>
                </c:pt>
                <c:pt idx="1">
                  <c:v>0.214118499526225</c:v>
                </c:pt>
                <c:pt idx="2">
                  <c:v>0.214432725096202</c:v>
                </c:pt>
                <c:pt idx="3">
                  <c:v>0.275328427706318</c:v>
                </c:pt>
              </c:numCache>
            </c:numRef>
          </c:xVal>
          <c:yVal>
            <c:numRef>
              <c:f>'[0507TC-TD整理.xlsx]Sheet8 (6)'!$C$9:$C$12</c:f>
              <c:numCache>
                <c:formatCode>0.0000_ </c:formatCode>
                <c:ptCount val="4"/>
                <c:pt idx="0">
                  <c:v>0.111150847578857</c:v>
                </c:pt>
                <c:pt idx="1">
                  <c:v>0.074463302236709</c:v>
                </c:pt>
                <c:pt idx="2">
                  <c:v>0.0680924111293899</c:v>
                </c:pt>
                <c:pt idx="3">
                  <c:v>0.0337212030863942</c:v>
                </c:pt>
              </c:numCache>
            </c:numRef>
          </c:yVal>
          <c:smooth val="0"/>
          <c:extLst>
            <c:ext xmlns:c15="http://schemas.microsoft.com/office/drawing/2012/chart" uri="{02D57815-91ED-43cb-92C2-25804820EDAC}">
              <c15:datalabelsRange>
                <c15:f>'Sheet8 (4)'!$A$18:$A$21</c15:f>
                <c15:dlblRangeCache>
                  <c:ptCount val="4"/>
                  <c:pt idx="0">
                    <c:v>政务服务</c:v>
                  </c:pt>
                  <c:pt idx="1">
                    <c:v>社区教育</c:v>
                  </c:pt>
                  <c:pt idx="2">
                    <c:v>信贷业务</c:v>
                  </c:pt>
                  <c:pt idx="3">
                    <c:v>公共服务</c:v>
                  </c:pt>
                </c15:dlblRangeCache>
              </c15:datalabelsRange>
            </c:ext>
          </c:extLst>
        </c:ser>
        <c:ser>
          <c:idx val="7"/>
          <c:order val="7"/>
          <c:tx>
            <c:strRef>
              <c:f>"7"</c:f>
              <c:strCache>
                <c:ptCount val="1"/>
                <c:pt idx="0">
                  <c:v>7</c:v>
                </c:pt>
              </c:strCache>
            </c:strRef>
          </c:tx>
          <c:spPr>
            <a:ln w="3175" cap="rnd" cmpd="sng">
              <a:solidFill>
                <a:schemeClr val="accent2">
                  <a:lumMod val="60000"/>
                </a:schemeClr>
              </a:solidFill>
              <a:prstDash val="solid"/>
              <a:round/>
            </a:ln>
            <a:effectLst/>
          </c:spPr>
          <c:marker>
            <c:symbol val="circle"/>
            <c:size val="4"/>
            <c:spPr>
              <a:solidFill>
                <a:schemeClr val="accent2">
                  <a:lumMod val="60000"/>
                </a:schemeClr>
              </a:solidFill>
              <a:ln w="9525">
                <a:solidFill>
                  <a:schemeClr val="accent2">
                    <a:lumMod val="60000"/>
                  </a:schemeClr>
                </a:solidFill>
              </a:ln>
              <a:effectLst/>
            </c:spPr>
          </c:marker>
          <c:dLbls>
            <c:dLbl>
              <c:idx val="0"/>
              <c:layout>
                <c:manualLayout>
                  <c:x val="-0.060810888148597"/>
                  <c:y val="0.0513063980683143"/>
                </c:manualLayout>
              </c:layout>
              <c:tx>
                <c:rich>
                  <a:bodyPr rot="0" spcFirstLastPara="0" vertOverflow="ellipsis" vert="horz" wrap="square" lIns="38100" tIns="19050" rIns="38100" bIns="19050" anchor="ctr" anchorCtr="1"/>
                  <a:lstStyle/>
                  <a:p>
                    <a:fld id="{49f91e43-0af9-45be-adc1-9e7aae927bbd}"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1"/>
              <c:layout>
                <c:manualLayout>
                  <c:x val="0.0113702353922034"/>
                  <c:y val="0.0119181873188968"/>
                </c:manualLayout>
              </c:layout>
              <c:tx>
                <c:rich>
                  <a:bodyPr rot="0" spcFirstLastPara="0" vertOverflow="ellipsis" vert="horz" wrap="square" lIns="38100" tIns="19050" rIns="38100" bIns="19050" anchor="ctr" anchorCtr="1"/>
                  <a:lstStyle/>
                  <a:p>
                    <a:fld id="{930fcf37-4316-4a1c-b990-d3bf1b653bfd}"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2"/>
              <c:layout>
                <c:manualLayout>
                  <c:x val="0.0228456971182466"/>
                  <c:y val="0.10481115280192"/>
                </c:manualLayout>
              </c:layout>
              <c:tx>
                <c:rich>
                  <a:bodyPr rot="0" spcFirstLastPara="0" vertOverflow="ellipsis" vert="horz" wrap="square" lIns="38100" tIns="19050" rIns="38100" bIns="19050" anchor="ctr" anchorCtr="1"/>
                  <a:lstStyle/>
                  <a:p>
                    <a:fld id="{1d0a7ddd-2171-4310-9f0b-485785425613}"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(6)'!$B$13:$B$15</c:f>
              <c:numCache>
                <c:formatCode>0.0000_ </c:formatCode>
                <c:ptCount val="3"/>
                <c:pt idx="0">
                  <c:v>0.0649898578705952</c:v>
                </c:pt>
                <c:pt idx="1">
                  <c:v>0.208759518987693</c:v>
                </c:pt>
                <c:pt idx="2">
                  <c:v>0.227114301324692</c:v>
                </c:pt>
              </c:numCache>
            </c:numRef>
          </c:xVal>
          <c:yVal>
            <c:numRef>
              <c:f>'[0507TC-TD整理.xlsx]Sheet8 (6)'!$C$13:$C$15</c:f>
              <c:numCache>
                <c:formatCode>0.0000_ </c:formatCode>
                <c:ptCount val="3"/>
                <c:pt idx="0">
                  <c:v>0.109294880490518</c:v>
                </c:pt>
                <c:pt idx="1">
                  <c:v>0.0357985837922895</c:v>
                </c:pt>
                <c:pt idx="2">
                  <c:v>0.027537372147915</c:v>
                </c:pt>
              </c:numCache>
            </c:numRef>
          </c:yVal>
          <c:smooth val="0"/>
          <c:extLst>
            <c:ext xmlns:c15="http://schemas.microsoft.com/office/drawing/2012/chart" uri="{02D57815-91ED-43cb-92C2-25804820EDAC}">
              <c15:datalabelsRange>
                <c15:f>'Sheet8 (4)'!$A$22:$A$24</c15:f>
                <c15:dlblRangeCache>
                  <c:ptCount val="3"/>
                  <c:pt idx="0">
                    <c:v>智慧社区</c:v>
                  </c:pt>
                  <c:pt idx="1">
                    <c:v>理论应用</c:v>
                  </c:pt>
                  <c:pt idx="2">
                    <c:v>发展路径</c:v>
                  </c:pt>
                </c15:dlblRangeCache>
              </c15:datalabelsRange>
            </c:ext>
          </c:extLst>
        </c:ser>
        <c:ser>
          <c:idx val="8"/>
          <c:order val="8"/>
          <c:tx>
            <c:strRef>
              <c:f>"8"</c:f>
              <c:strCache>
                <c:ptCount val="1"/>
                <c:pt idx="0">
                  <c:v>8</c:v>
                </c:pt>
              </c:strCache>
            </c:strRef>
          </c:tx>
          <c:spPr>
            <a:ln w="3175" cap="rnd" cmpd="sng">
              <a:solidFill>
                <a:schemeClr val="accent3">
                  <a:lumMod val="60000"/>
                </a:schemeClr>
              </a:solidFill>
              <a:prstDash val="solid"/>
              <a:round/>
            </a:ln>
            <a:effectLst/>
          </c:spPr>
          <c:marker>
            <c:symbol val="circle"/>
            <c:size val="4"/>
            <c:spPr>
              <a:solidFill>
                <a:schemeClr val="accent3">
                  <a:lumMod val="60000"/>
                </a:schemeClr>
              </a:solidFill>
              <a:ln w="9525">
                <a:solidFill>
                  <a:schemeClr val="accent3">
                    <a:lumMod val="60000"/>
                  </a:schemeClr>
                </a:solidFill>
              </a:ln>
              <a:effectLst/>
            </c:spPr>
          </c:marker>
          <c:dLbls>
            <c:dLbl>
              <c:idx val="0"/>
              <c:layout>
                <c:manualLayout>
                  <c:x val="-0.00299743077362261"/>
                  <c:y val="0.0108799617407939"/>
                </c:manualLayout>
              </c:layout>
              <c:tx>
                <c:rich>
                  <a:bodyPr rot="0" spcFirstLastPara="0" vertOverflow="ellipsis" vert="horz" wrap="square" lIns="38100" tIns="19050" rIns="38100" bIns="19050" anchor="ctr" anchorCtr="1"/>
                  <a:lstStyle/>
                  <a:p>
                    <a:fld id="{6cbf85b3-94fc-4889-97fb-1c6e7817c36a}"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1"/>
              <c:layout>
                <c:manualLayout>
                  <c:x val="0.0662117208922782"/>
                  <c:y val="0.0580460834064693"/>
                </c:manualLayout>
              </c:layout>
              <c:tx>
                <c:rich>
                  <a:bodyPr rot="0" spcFirstLastPara="0" vertOverflow="ellipsis" vert="horz" wrap="square" lIns="38100" tIns="19050" rIns="38100" bIns="19050" anchor="ctr" anchorCtr="1"/>
                  <a:lstStyle/>
                  <a:p>
                    <a:fld id="{f30dce85-1f0e-4026-bb91-5a604e095606}"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2"/>
              <c:layout>
                <c:manualLayout>
                  <c:x val="0.0166999714530403"/>
                  <c:y val="0.0130320420851267"/>
                </c:manualLayout>
              </c:layout>
              <c:tx>
                <c:rich>
                  <a:bodyPr rot="0" spcFirstLastPara="0" vertOverflow="ellipsis" vert="horz" wrap="square" lIns="38100" tIns="19050" rIns="38100" bIns="19050" anchor="ctr" anchorCtr="1"/>
                  <a:lstStyle/>
                  <a:p>
                    <a:fld id="{bd42d469-0f79-4e4d-aced-66d8a220e097}"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3"/>
              <c:layout>
                <c:manualLayout>
                  <c:x val="0.0356836996859835"/>
                  <c:y val="0.0248684839789574"/>
                </c:manualLayout>
              </c:layout>
              <c:tx>
                <c:rich>
                  <a:bodyPr rot="0" spcFirstLastPara="0" vertOverflow="ellipsis" vert="horz" wrap="square" lIns="38100" tIns="19050" rIns="38100" bIns="19050" anchor="ctr" anchorCtr="1"/>
                  <a:lstStyle/>
                  <a:p>
                    <a:fld id="{28cfde89-8c45-4106-9e10-eeb17493c93b}"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(6)'!$B$16:$B$19</c:f>
              <c:numCache>
                <c:formatCode>0.0000_ </c:formatCode>
                <c:ptCount val="4"/>
                <c:pt idx="0">
                  <c:v>0.0497086963986332</c:v>
                </c:pt>
                <c:pt idx="1">
                  <c:v>0.0888217633010062</c:v>
                </c:pt>
                <c:pt idx="2">
                  <c:v>0.13290656755922</c:v>
                </c:pt>
                <c:pt idx="3">
                  <c:v>0.159735813068086</c:v>
                </c:pt>
              </c:numCache>
            </c:numRef>
          </c:xVal>
          <c:yVal>
            <c:numRef>
              <c:f>'[0507TC-TD整理.xlsx]Sheet8 (6)'!$C$16:$C$19</c:f>
              <c:numCache>
                <c:formatCode>0.0000_ </c:formatCode>
                <c:ptCount val="4"/>
                <c:pt idx="0">
                  <c:v>0.0888792425187878</c:v>
                </c:pt>
                <c:pt idx="1">
                  <c:v>0.0604674796747967</c:v>
                </c:pt>
                <c:pt idx="2">
                  <c:v>0.0427639191002916</c:v>
                </c:pt>
                <c:pt idx="3">
                  <c:v>0.00619590873328088</c:v>
                </c:pt>
              </c:numCache>
            </c:numRef>
          </c:yVal>
          <c:smooth val="0"/>
          <c:extLst>
            <c:ext xmlns:c15="http://schemas.microsoft.com/office/drawing/2012/chart" uri="{02D57815-91ED-43cb-92C2-25804820EDAC}">
              <c15:datalabelsRange>
                <c15:f>'Sheet8 (4)'!$A$25:$A$28</c15:f>
                <c15:dlblRangeCache>
                  <c:ptCount val="4"/>
                  <c:pt idx="0">
                    <c:v>基层组织建设</c:v>
                  </c:pt>
                  <c:pt idx="1">
                    <c:v>信息服务</c:v>
                  </c:pt>
                  <c:pt idx="2">
                    <c:v>供给服务</c:v>
                  </c:pt>
                  <c:pt idx="3">
                    <c:v>土地管理</c:v>
                  </c:pt>
                </c15:dlblRangeCache>
              </c15:datalabelsRange>
            </c:ext>
          </c:extLst>
        </c:ser>
        <c:ser>
          <c:idx val="9"/>
          <c:order val="9"/>
          <c:tx>
            <c:strRef>
              <c:f>"9"</c:f>
              <c:strCache>
                <c:ptCount val="1"/>
                <c:pt idx="0">
                  <c:v>9</c:v>
                </c:pt>
              </c:strCache>
            </c:strRef>
          </c:tx>
          <c:spPr>
            <a:ln w="3175" cap="rnd" cmpd="sng">
              <a:solidFill>
                <a:schemeClr val="accent4">
                  <a:lumMod val="60000"/>
                </a:schemeClr>
              </a:solidFill>
              <a:prstDash val="solid"/>
              <a:round/>
            </a:ln>
            <a:effectLst/>
          </c:spPr>
          <c:marker>
            <c:symbol val="circle"/>
            <c:size val="4"/>
            <c:spPr>
              <a:solidFill>
                <a:schemeClr val="accent4">
                  <a:lumMod val="60000"/>
                </a:schemeClr>
              </a:solidFill>
              <a:ln w="9525">
                <a:solidFill>
                  <a:schemeClr val="accent4">
                    <a:lumMod val="60000"/>
                  </a:schemeClr>
                </a:solidFill>
              </a:ln>
              <a:effectLst/>
            </c:spPr>
          </c:marker>
          <c:dLbls>
            <c:dLbl>
              <c:idx val="0"/>
              <c:layout>
                <c:manualLayout>
                  <c:x val="-0.0124438860606817"/>
                  <c:y val="0.0235098737355479"/>
                </c:manualLayout>
              </c:layout>
              <c:tx>
                <c:rich>
                  <a:bodyPr rot="0" spcFirstLastPara="0" vertOverflow="ellipsis" vert="horz" wrap="square" lIns="38100" tIns="19050" rIns="38100" bIns="19050" anchor="ctr" anchorCtr="1"/>
                  <a:lstStyle/>
                  <a:p>
                    <a:fld id="{c8a277dd-f505-45dd-b984-e45e7a7111cc}"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1"/>
              <c:layout>
                <c:manualLayout>
                  <c:x val="0.0266604487831014"/>
                  <c:y val="0.0798275204106544"/>
                </c:manualLayout>
              </c:layout>
              <c:tx>
                <c:rich>
                  <a:bodyPr rot="0" spcFirstLastPara="0" vertOverflow="ellipsis" vert="horz" wrap="square" lIns="38100" tIns="19050" rIns="38100" bIns="19050" anchor="ctr" anchorCtr="1"/>
                  <a:lstStyle/>
                  <a:p>
                    <a:fld id="{a13054a4-1c95-485d-94f7-2edee13acdf2}"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2"/>
              <c:layout>
                <c:manualLayout>
                  <c:x val="0.0128839602453751"/>
                  <c:y val="0.0976824644597832"/>
                </c:manualLayout>
              </c:layout>
              <c:tx>
                <c:rich>
                  <a:bodyPr rot="0" spcFirstLastPara="0" vertOverflow="ellipsis" vert="horz" wrap="square" lIns="38100" tIns="19050" rIns="38100" bIns="19050" anchor="ctr" anchorCtr="1"/>
                  <a:lstStyle/>
                  <a:p>
                    <a:fld id="{0bd5bbb7-d155-4174-9ac6-4287dc44daa4}"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(6)'!$B$20:$B$22</c:f>
              <c:numCache>
                <c:formatCode>0.0000_ </c:formatCode>
                <c:ptCount val="3"/>
                <c:pt idx="0">
                  <c:v>0.0454806993110213</c:v>
                </c:pt>
                <c:pt idx="1">
                  <c:v>0.0726699861259136</c:v>
                </c:pt>
                <c:pt idx="2">
                  <c:v>0.115579824010632</c:v>
                </c:pt>
              </c:numCache>
            </c:numRef>
          </c:xVal>
          <c:yVal>
            <c:numRef>
              <c:f>'[0507TC-TD整理.xlsx]Sheet8 (6)'!$C$20:$C$22</c:f>
              <c:numCache>
                <c:formatCode>0.0000_ </c:formatCode>
                <c:ptCount val="3"/>
                <c:pt idx="0">
                  <c:v>0.0540156145978333</c:v>
                </c:pt>
                <c:pt idx="1">
                  <c:v>0.0515866771570941</c:v>
                </c:pt>
                <c:pt idx="2">
                  <c:v>0.0304162792361061</c:v>
                </c:pt>
              </c:numCache>
            </c:numRef>
          </c:yVal>
          <c:smooth val="0"/>
          <c:extLst>
            <c:ext xmlns:c15="http://schemas.microsoft.com/office/drawing/2012/chart" uri="{02D57815-91ED-43cb-92C2-25804820EDAC}">
              <c15:datalabelsRange>
                <c15:f>'Sheet8 (4)'!$A$29:$A$31</c15:f>
                <c15:dlblRangeCache>
                  <c:ptCount val="3"/>
                  <c:pt idx="0">
                    <c:v>改革治理</c:v>
                  </c:pt>
                  <c:pt idx="1">
                    <c:v>农业服务</c:v>
                  </c:pt>
                  <c:pt idx="2">
                    <c:v>案例研究</c:v>
                  </c:pt>
                </c15:dlblRangeCache>
              </c15:datalabelsRange>
            </c:ext>
          </c:extLst>
        </c:ser>
        <c:ser>
          <c:idx val="10"/>
          <c:order val="10"/>
          <c:tx>
            <c:strRef>
              <c:f>"10"</c:f>
              <c:strCache>
                <c:ptCount val="1"/>
                <c:pt idx="0">
                  <c:v>10</c:v>
                </c:pt>
              </c:strCache>
            </c:strRef>
          </c:tx>
          <c:spPr>
            <a:ln w="19050" cap="rnd">
              <a:solidFill>
                <a:schemeClr val="accent5">
                  <a:lumMod val="60000"/>
                </a:schemeClr>
              </a:solidFill>
              <a:round/>
            </a:ln>
            <a:effectLst/>
          </c:spPr>
          <c:marker>
            <c:symbol val="circle"/>
            <c:size val="4"/>
            <c:spPr>
              <a:solidFill>
                <a:schemeClr val="accent5">
                  <a:lumMod val="60000"/>
                </a:schemeClr>
              </a:solidFill>
              <a:ln w="9525">
                <a:solidFill>
                  <a:schemeClr val="accent5">
                    <a:lumMod val="60000"/>
                  </a:schemeClr>
                </a:solidFill>
              </a:ln>
              <a:effectLst/>
            </c:spPr>
          </c:marker>
          <c:dLbls>
            <c:dLbl>
              <c:idx val="0"/>
              <c:layout>
                <c:manualLayout>
                  <c:x val="-0.00921658986175115"/>
                  <c:y val="0.0312430261102432"/>
                </c:manualLayout>
              </c:layout>
              <c:tx>
                <c:rich>
                  <a:bodyPr rot="0" spcFirstLastPara="0" vertOverflow="ellipsis" vert="horz" wrap="square" lIns="38100" tIns="19050" rIns="38100" bIns="19050" anchor="ctr" anchorCtr="1"/>
                  <a:lstStyle/>
                  <a:p>
                    <a:fld id="{e901c41e-42e3-477e-9482-e1b81347db3d}"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lumMod val="75000"/>
                        <a:lumOff val="25000"/>
                      </a:schemeClr>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1"/>
                <c15:leaderLines>
                  <c:spPr>
                    <a:ln w="9525" cap="flat" cmpd="sng" algn="ctr">
                      <a:solidFill>
                        <a:schemeClr val="tx1">
                          <a:lumMod val="35000"/>
                          <a:lumOff val="65000"/>
                        </a:schemeClr>
                      </a:solidFill>
                      <a:round/>
                    </a:ln>
                    <a:effectLst/>
                  </c:spPr>
                </c15:leaderLines>
              </c:ext>
            </c:extLst>
          </c:dLbls>
          <c:xVal>
            <c:numRef>
              <c:f>'[0507TC-TD整理.xlsx]Sheet8 (6)'!$B$23</c:f>
              <c:numCache>
                <c:formatCode>0.0000_ </c:formatCode>
                <c:ptCount val="1"/>
                <c:pt idx="0">
                  <c:v>0.0766587842072633</c:v>
                </c:pt>
              </c:numCache>
            </c:numRef>
          </c:xVal>
          <c:yVal>
            <c:numRef>
              <c:f>'[0507TC-TD整理.xlsx]Sheet8 (6)'!$C$23</c:f>
              <c:numCache>
                <c:formatCode>0.0000_ </c:formatCode>
                <c:ptCount val="1"/>
                <c:pt idx="0">
                  <c:v>0.0601772573702967</c:v>
                </c:pt>
              </c:numCache>
            </c:numRef>
          </c:yVal>
          <c:smooth val="0"/>
          <c:extLst>
            <c:ext xmlns:c15="http://schemas.microsoft.com/office/drawing/2012/chart" uri="{02D57815-91ED-43cb-92C2-25804820EDAC}">
              <c15:datalabelsRange>
                <c15:f>'Sheet8 (6)'!$A$23</c15:f>
                <c15:dlblRangeCache>
                  <c:ptCount val="1"/>
                  <c:pt idx="0">
                    <c:v>就业创业</c:v>
                  </c:pt>
                </c15:dlblRangeCache>
              </c15:datalabelsRange>
            </c:ext>
          </c:extLst>
        </c:ser>
        <c:ser>
          <c:idx val="11"/>
          <c:order val="11"/>
          <c:tx>
            <c:strRef>
              <c:f>"11"</c:f>
              <c:strCache>
                <c:ptCount val="1"/>
                <c:pt idx="0">
                  <c:v>11</c:v>
                </c:pt>
              </c:strCache>
            </c:strRef>
          </c:tx>
          <c:spPr>
            <a:ln w="3175" cap="rnd" cmpd="sng">
              <a:solidFill>
                <a:schemeClr val="accent6">
                  <a:lumMod val="60000"/>
                </a:schemeClr>
              </a:solidFill>
              <a:prstDash val="solid"/>
              <a:round/>
            </a:ln>
            <a:effectLst/>
          </c:spPr>
          <c:marker>
            <c:symbol val="circle"/>
            <c:size val="4"/>
            <c:spPr>
              <a:solidFill>
                <a:schemeClr val="accent6">
                  <a:lumMod val="60000"/>
                </a:schemeClr>
              </a:solidFill>
              <a:ln w="9525">
                <a:solidFill>
                  <a:schemeClr val="accent6">
                    <a:lumMod val="60000"/>
                  </a:schemeClr>
                </a:solidFill>
              </a:ln>
              <a:effectLst/>
            </c:spPr>
          </c:marker>
          <c:dLbls>
            <c:dLbl>
              <c:idx val="0"/>
              <c:layout>
                <c:manualLayout>
                  <c:x val="0.0371123400426315"/>
                  <c:y val="0.0969200022515126"/>
                </c:manualLayout>
              </c:layout>
              <c:tx>
                <c:rich>
                  <a:bodyPr rot="0" spcFirstLastPara="0" vertOverflow="ellipsis" vert="horz" wrap="square" lIns="38100" tIns="19050" rIns="38100" bIns="19050" anchor="ctr" anchorCtr="1"/>
                  <a:lstStyle/>
                  <a:p>
                    <a:fld id="{77a9f01a-0605-4cb9-96a9-58ca0faabaa9}"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manualLayout>
                      <c:w val="0.131138907175774"/>
                      <c:h val="0.0781075652756081"/>
                    </c:manualLayout>
                  </c15:layout>
                  <c15:dlblFieldTable/>
                  <c15:showDataLabelsRange val="1"/>
                </c:ext>
              </c:extLst>
            </c:dLbl>
            <c:dLbl>
              <c:idx val="1"/>
              <c:layout>
                <c:manualLayout>
                  <c:x val="0.0165776273398312"/>
                  <c:y val="0.104532464027136"/>
                </c:manualLayout>
              </c:layout>
              <c:tx>
                <c:rich>
                  <a:bodyPr rot="0" spcFirstLastPara="0" vertOverflow="ellipsis" vert="horz" wrap="square" lIns="38100" tIns="19050" rIns="38100" bIns="19050" anchor="ctr" anchorCtr="1"/>
                  <a:lstStyle/>
                  <a:p>
                    <a:fld id="{69f28b91-207e-4070-bd12-f982394ea2ef}"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2"/>
              <c:layout>
                <c:manualLayout>
                  <c:x val="0.0407221900089446"/>
                  <c:y val="0.0462233477198549"/>
                </c:manualLayout>
              </c:layout>
              <c:tx>
                <c:rich>
                  <a:bodyPr rot="0" spcFirstLastPara="0" vertOverflow="ellipsis" vert="horz" wrap="square" lIns="38100" tIns="19050" rIns="38100" bIns="19050" anchor="ctr" anchorCtr="1"/>
                  <a:lstStyle/>
                  <a:p>
                    <a:fld id="{98ac29b0-2980-4a6d-bc78-4103141a84d4}"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manualLayout>
                      <c:w val="0.130612244897959"/>
                      <c:h val="0.0763222494978799"/>
                    </c:manualLayout>
                  </c15:layout>
                  <c15:dlblFieldTable/>
                  <c15:showDataLabelsRange val="1"/>
                </c:ext>
              </c:extLst>
            </c:dLbl>
            <c:dLbl>
              <c:idx val="3"/>
              <c:layout>
                <c:manualLayout>
                  <c:x val="0.0249785897801884"/>
                  <c:y val="0.0219661232746278"/>
                </c:manualLayout>
              </c:layout>
              <c:tx>
                <c:rich>
                  <a:bodyPr rot="0" spcFirstLastPara="0" vertOverflow="ellipsis" vert="horz" wrap="square" lIns="38100" tIns="19050" rIns="38100" bIns="19050" anchor="ctr" anchorCtr="1"/>
                  <a:lstStyle/>
                  <a:p>
                    <a:fld id="{d1bd1bfd-dea8-462b-a501-f6b21ed00163}"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manualLayout>
                      <c:w val="0.133214920071048"/>
                      <c:h val="0.0656205420827389"/>
                    </c:manualLayout>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(6)'!$B$24:$B$27</c:f>
              <c:numCache>
                <c:formatCode>0.0000_ </c:formatCode>
                <c:ptCount val="4"/>
                <c:pt idx="0">
                  <c:v>0.00380248787203607</c:v>
                </c:pt>
                <c:pt idx="1">
                  <c:v>0.0345266088470028</c:v>
                </c:pt>
                <c:pt idx="2">
                  <c:v>0.0537671347376153</c:v>
                </c:pt>
                <c:pt idx="3">
                  <c:v>0.100124982781833</c:v>
                </c:pt>
              </c:numCache>
            </c:numRef>
          </c:xVal>
          <c:yVal>
            <c:numRef>
              <c:f>'[0507TC-TD整理.xlsx]Sheet8 (6)'!$C$24:$C$27</c:f>
              <c:numCache>
                <c:formatCode>0.0000_ </c:formatCode>
                <c:ptCount val="4"/>
                <c:pt idx="0">
                  <c:v>0.0540156145978333</c:v>
                </c:pt>
                <c:pt idx="1">
                  <c:v>0.0462465867542926</c:v>
                </c:pt>
                <c:pt idx="2">
                  <c:v>0.019797137814447</c:v>
                </c:pt>
                <c:pt idx="3">
                  <c:v>0</c:v>
                </c:pt>
              </c:numCache>
            </c:numRef>
          </c:yVal>
          <c:smooth val="0"/>
          <c:extLst>
            <c:ext xmlns:c15="http://schemas.microsoft.com/office/drawing/2012/chart" uri="{02D57815-91ED-43cb-92C2-25804820EDAC}">
              <c15:datalabelsRange>
                <c15:f>'Sheet8 (4)'!$A$33:$A$36</c15:f>
                <c15:dlblRangeCache>
                  <c:ptCount val="4"/>
                  <c:pt idx="0">
                    <c:v>特殊群体</c:v>
                  </c:pt>
                  <c:pt idx="1">
                    <c:v>医疗卫生</c:v>
                  </c:pt>
                  <c:pt idx="2">
                    <c:v>经济发展</c:v>
                  </c:pt>
                  <c:pt idx="3">
                    <c:v>产业发展</c:v>
                  </c:pt>
                </c15:dlblRangeCache>
              </c15:datalabelsRange>
            </c:ext>
          </c:extLst>
        </c:ser>
        <c:ser>
          <c:idx val="12"/>
          <c:order val="12"/>
          <c:tx>
            <c:strRef>
              <c:f>"12"</c:f>
              <c:strCache>
                <c:ptCount val="1"/>
                <c:pt idx="0">
                  <c:v>12</c:v>
                </c:pt>
              </c:strCache>
            </c:strRef>
          </c:tx>
          <c:spPr>
            <a:ln w="3175" cap="rnd" cmpd="sng">
              <a:solidFill>
                <a:schemeClr val="accent1">
                  <a:lumMod val="80000"/>
                  <a:lumOff val="20000"/>
                </a:schemeClr>
              </a:solidFill>
              <a:prstDash val="solid"/>
              <a:round/>
            </a:ln>
            <a:effectLst/>
          </c:spPr>
          <c:marker>
            <c:symbol val="circle"/>
            <c:size val="4"/>
            <c:spPr>
              <a:solidFill>
                <a:schemeClr val="accent1">
                  <a:lumMod val="80000"/>
                  <a:lumOff val="20000"/>
                </a:schemeClr>
              </a:solidFill>
              <a:ln w="9525">
                <a:solidFill>
                  <a:schemeClr val="accent1">
                    <a:lumMod val="80000"/>
                    <a:lumOff val="20000"/>
                  </a:schemeClr>
                </a:solidFill>
              </a:ln>
              <a:effectLst/>
            </c:spPr>
          </c:marker>
          <c:dLbls>
            <c:dLbl>
              <c:idx val="0"/>
              <c:layout>
                <c:manualLayout>
                  <c:x val="0.0484698145650873"/>
                  <c:y val="0.0181947301400724"/>
                </c:manualLayout>
              </c:layout>
              <c:tx>
                <c:rich>
                  <a:bodyPr rot="0" spcFirstLastPara="0" vertOverflow="ellipsis" vert="horz" wrap="square" lIns="38100" tIns="19050" rIns="38100" bIns="19050" anchor="ctr" anchorCtr="1"/>
                  <a:lstStyle/>
                  <a:p>
                    <a:fld id="{e5321baf-0229-458a-92b4-ac2d1f8a7b61}"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1"/>
              <c:layout>
                <c:manualLayout>
                  <c:x val="0.0605357432697655"/>
                  <c:y val="0.0662334721031927"/>
                </c:manualLayout>
              </c:layout>
              <c:tx>
                <c:rich>
                  <a:bodyPr rot="0" spcFirstLastPara="0" vertOverflow="ellipsis" vert="horz" wrap="square" lIns="38100" tIns="19050" rIns="38100" bIns="19050" anchor="ctr" anchorCtr="1"/>
                  <a:lstStyle/>
                  <a:p>
                    <a:fld id="{4aa20ed3-58e6-44b4-8421-363d37b36722}"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(6)'!$B$28:$B$29</c:f>
              <c:numCache>
                <c:formatCode>0.0000_ </c:formatCode>
                <c:ptCount val="2"/>
                <c:pt idx="0">
                  <c:v>0</c:v>
                </c:pt>
                <c:pt idx="1">
                  <c:v>0.0151692728099411</c:v>
                </c:pt>
              </c:numCache>
            </c:numRef>
          </c:xVal>
          <c:yVal>
            <c:numRef>
              <c:f>'[0507TC-TD整理.xlsx]Sheet8 (6)'!$C$28:$C$29</c:f>
              <c:numCache>
                <c:formatCode>0.0000_ </c:formatCode>
                <c:ptCount val="2"/>
                <c:pt idx="0">
                  <c:v>0.0160634670862838</c:v>
                </c:pt>
                <c:pt idx="1">
                  <c:v>0.00847303758397386</c:v>
                </c:pt>
              </c:numCache>
            </c:numRef>
          </c:yVal>
          <c:smooth val="0"/>
          <c:extLst>
            <c:ext xmlns:c15="http://schemas.microsoft.com/office/drawing/2012/chart" uri="{02D57815-91ED-43cb-92C2-25804820EDAC}">
              <c15:datalabelsRange>
                <c15:f>'Sheet8 (4)'!$A$37:$A$38</c15:f>
                <c15:dlblRangeCache>
                  <c:ptCount val="2"/>
                  <c:pt idx="0">
                    <c:v>育儿服务</c:v>
                  </c:pt>
                  <c:pt idx="1">
                    <c:v>公益福利</c:v>
                  </c:pt>
                </c15:dlblRangeCache>
              </c15:datalabelsRange>
            </c:ext>
          </c:extLst>
        </c:ser>
        <c:dLbls>
          <c:showLegendKey val="0"/>
          <c:showVal val="1"/>
          <c:showCatName val="0"/>
          <c:showSerName val="0"/>
          <c:showPercent val="0"/>
          <c:showBubbleSize val="0"/>
        </c:dLbls>
        <c:axId val="159258247"/>
        <c:axId val="625952608"/>
        <c:extLst>
          <c:ext xmlns:c15="http://schemas.microsoft.com/office/drawing/2012/chart" uri="{02D57815-91ED-43cb-92C2-25804820EDAC}">
            <c15:filteredScatterSeries>
              <c15:ser>
                <c:idx val="0"/>
                <c:order val="0"/>
                <c:tx>
                  <c:strRef>
                    <c:extLst>
                      <c:ext uri="{02D57815-91ED-43cb-92C2-25804820EDAC}">
                        <c15:formulaRef>
                          <c15:sqref>"1"</c15:sqref>
                        </c15:formulaRef>
                      </c:ext>
                    </c:extLst>
                    <c:strCache>
                      <c:ptCount val="1"/>
                      <c:pt idx="0">
                        <c:v>1</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lumMod val="75000"/>
                              <a:lumOff val="25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numCache>
                      <c:formatCode>General</c:formatCode>
                      <c:ptCount val="36"/>
                      <c:pt idx="0">
                        <c:v>0.669018823271526</c:v>
                      </c:pt>
                      <c:pt idx="1">
                        <c:v>1</c:v>
                      </c:pt>
                      <c:pt idx="2">
                        <c:v>0.403188778906768</c:v>
                      </c:pt>
                      <c:pt idx="3">
                        <c:v>0.423013453974495</c:v>
                      </c:pt>
                      <c:pt idx="4">
                        <c:v>0.719501932069247</c:v>
                      </c:pt>
                      <c:pt idx="5">
                        <c:v>0.129658676082284</c:v>
                      </c:pt>
                      <c:pt idx="6">
                        <c:v>0.344921333932658</c:v>
                      </c:pt>
                      <c:pt idx="7">
                        <c:v>0.398241540325277</c:v>
                      </c:pt>
                      <c:pt idx="8">
                        <c:v>0.256678078928376</c:v>
                      </c:pt>
                      <c:pt idx="9">
                        <c:v>0.276303750356874</c:v>
                      </c:pt>
                      <c:pt idx="10">
                        <c:v>0.291920741563283</c:v>
                      </c:pt>
                      <c:pt idx="11">
                        <c:v>0.299063989786935</c:v>
                      </c:pt>
                      <c:pt idx="12">
                        <c:v>0.208204887234715</c:v>
                      </c:pt>
                      <c:pt idx="13">
                        <c:v>0.237832293221537</c:v>
                      </c:pt>
                      <c:pt idx="14">
                        <c:v>0.282359107646327</c:v>
                      </c:pt>
                      <c:pt idx="15">
                        <c:v>0.0723547475490924</c:v>
                      </c:pt>
                      <c:pt idx="16">
                        <c:v>0.214118499526225</c:v>
                      </c:pt>
                      <c:pt idx="17">
                        <c:v>0.214432725096202</c:v>
                      </c:pt>
                      <c:pt idx="18">
                        <c:v>0.275328427706318</c:v>
                      </c:pt>
                      <c:pt idx="19">
                        <c:v>0.0649898578705952</c:v>
                      </c:pt>
                      <c:pt idx="20">
                        <c:v>0.208759518987693</c:v>
                      </c:pt>
                      <c:pt idx="21">
                        <c:v>0.227114301324692</c:v>
                      </c:pt>
                      <c:pt idx="22">
                        <c:v>0.0497086963986332</c:v>
                      </c:pt>
                      <c:pt idx="23">
                        <c:v>0.0888217633010062</c:v>
                      </c:pt>
                      <c:pt idx="24">
                        <c:v>0.13290656755922</c:v>
                      </c:pt>
                      <c:pt idx="25">
                        <c:v>0.159735813068086</c:v>
                      </c:pt>
                      <c:pt idx="26">
                        <c:v>0.0454806993110213</c:v>
                      </c:pt>
                      <c:pt idx="27">
                        <c:v>0.0726699861259136</c:v>
                      </c:pt>
                      <c:pt idx="28">
                        <c:v>0.115579824010632</c:v>
                      </c:pt>
                      <c:pt idx="29">
                        <c:v>0.0766587842072633</c:v>
                      </c:pt>
                      <c:pt idx="30">
                        <c:v>0.00380248787203607</c:v>
                      </c:pt>
                      <c:pt idx="31">
                        <c:v>0.0345266088470028</c:v>
                      </c:pt>
                      <c:pt idx="32">
                        <c:v>0.0537671347376153</c:v>
                      </c:pt>
                      <c:pt idx="33">
                        <c:v>0.100124982781833</c:v>
                      </c:pt>
                      <c:pt idx="34">
                        <c:v>0</c:v>
                      </c:pt>
                      <c:pt idx="35">
                        <c:v>0.0151692728099411</c:v>
                      </c:pt>
                    </c:numCache>
                  </c:numRef>
                </c:xVal>
                <c:yVal>
                  <c:numRef>
                    <c:numCache>
                      <c:formatCode>General</c:formatCode>
                      <c:ptCount val="36"/>
                      <c:pt idx="0">
                        <c:v>0.282717020718594</c:v>
                      </c:pt>
                      <c:pt idx="1">
                        <c:v>0.126642771804062</c:v>
                      </c:pt>
                      <c:pt idx="2">
                        <c:v>0.214051250814277</c:v>
                      </c:pt>
                      <c:pt idx="3">
                        <c:v>0.166673568263696</c:v>
                      </c:pt>
                      <c:pt idx="4">
                        <c:v>0.062804532968929</c:v>
                      </c:pt>
                      <c:pt idx="5">
                        <c:v>0.196837136113297</c:v>
                      </c:pt>
                      <c:pt idx="6">
                        <c:v>0.152094807238395</c:v>
                      </c:pt>
                      <c:pt idx="7">
                        <c:v>0.0679386309992132</c:v>
                      </c:pt>
                      <c:pt idx="8">
                        <c:v>0.129830610450317</c:v>
                      </c:pt>
                      <c:pt idx="9">
                        <c:v>0.0818471894396363</c:v>
                      </c:pt>
                      <c:pt idx="10">
                        <c:v>0.0709517604248623</c:v>
                      </c:pt>
                      <c:pt idx="11">
                        <c:v>0.0575072121688959</c:v>
                      </c:pt>
                      <c:pt idx="12">
                        <c:v>0.125893681797968</c:v>
                      </c:pt>
                      <c:pt idx="13">
                        <c:v>0.0782143570111676</c:v>
                      </c:pt>
                      <c:pt idx="14">
                        <c:v>0.0646422159010672</c:v>
                      </c:pt>
                      <c:pt idx="15">
                        <c:v>0.111150847578857</c:v>
                      </c:pt>
                      <c:pt idx="16">
                        <c:v>0.074463302236709</c:v>
                      </c:pt>
                      <c:pt idx="17">
                        <c:v>0.0680924111293899</c:v>
                      </c:pt>
                      <c:pt idx="18">
                        <c:v>0.0337212030863942</c:v>
                      </c:pt>
                      <c:pt idx="19">
                        <c:v>0.109294880490518</c:v>
                      </c:pt>
                      <c:pt idx="20">
                        <c:v>0.0357985837922895</c:v>
                      </c:pt>
                      <c:pt idx="21">
                        <c:v>0.027537372147915</c:v>
                      </c:pt>
                      <c:pt idx="22">
                        <c:v>0.0888792425187878</c:v>
                      </c:pt>
                      <c:pt idx="23">
                        <c:v>0.0604674796747967</c:v>
                      </c:pt>
                      <c:pt idx="24">
                        <c:v>0.0427639191002916</c:v>
                      </c:pt>
                      <c:pt idx="25">
                        <c:v>0.00619590873328088</c:v>
                      </c:pt>
                      <c:pt idx="26">
                        <c:v>0.0540156145978333</c:v>
                      </c:pt>
                      <c:pt idx="27">
                        <c:v>0.0515866771570941</c:v>
                      </c:pt>
                      <c:pt idx="28">
                        <c:v>0.0304162792361061</c:v>
                      </c:pt>
                      <c:pt idx="29">
                        <c:v>0.0601772573702967</c:v>
                      </c:pt>
                      <c:pt idx="30">
                        <c:v>0.0540156145978333</c:v>
                      </c:pt>
                      <c:pt idx="31">
                        <c:v>0.0462465867542926</c:v>
                      </c:pt>
                      <c:pt idx="32">
                        <c:v>0.019797137814447</c:v>
                      </c:pt>
                      <c:pt idx="33">
                        <c:v>0</c:v>
                      </c:pt>
                      <c:pt idx="34">
                        <c:v>0.0160634670862838</c:v>
                      </c:pt>
                      <c:pt idx="35">
                        <c:v>0.00847303758397386</c:v>
                      </c:pt>
                    </c:numCache>
                  </c:numRef>
                </c:yVal>
                <c:smooth val="0"/>
              </c15:ser>
            </c15:filteredScatterSeries>
            <c15:filteredScatterSeries>
              <c15:ser>
                <c:idx val="1"/>
                <c:order val="1"/>
                <c:tx>
                  <c:strRef>
                    <c:extLst>
                      <c:ext uri="{02D57815-91ED-43cb-92C2-25804820EDAC}">
                        <c15:formulaRef>
                          <c15:sqref>"1"</c15:sqref>
                        </c15:formulaRef>
                      </c:ext>
                    </c:extLst>
                    <c:strCache>
                      <c:ptCount val="1"/>
                      <c:pt idx="0">
                        <c:v>1</c:v>
                      </c:pt>
                    </c:strCache>
                  </c:strRef>
                </c:tx>
                <c:spPr>
                  <a:ln w="3175" cap="rnd" cmpd="sng">
                    <a:solidFill>
                      <a:schemeClr val="accent2"/>
                    </a:solidFill>
                    <a:prstDash val="solid"/>
                    <a:round/>
                  </a:ln>
                  <a:effectLst/>
                </c:spPr>
                <c:marker>
                  <c:symbol val="circle"/>
                  <c:size val="6"/>
                  <c:spPr>
                    <a:solidFill>
                      <a:schemeClr val="accent2"/>
                    </a:solidFill>
                    <a:ln w="9525">
                      <a:solidFill>
                        <a:schemeClr val="accent2"/>
                      </a:solidFill>
                    </a:ln>
                    <a:effectLst/>
                  </c:spPr>
                </c:marker>
                <c:dLbls>
                  <c:dLbl>
                    <c:idx val="0"/>
                    <c:layout/>
                    <c:tx>
                      <c:rich>
                        <a:bodyPr rot="0" spcFirstLastPara="0" vertOverflow="ellipsis" vert="horz" wrap="square" lIns="38100" tIns="19050" rIns="38100" bIns="19050" anchor="ctr" anchorCtr="1"/>
                        <a:lstStyle/>
                        <a:p>
                          <a:fld id="{02c375f4-1591-47fa-b4ee-b3c665bb03cb}"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(4)'!$A$3:$A$38</c15:f>
                      <c15:dlblRangeCache>
                        <c:ptCount val="36"/>
                        <c:pt idx="0">
                          <c:v>乡村社区</c:v>
                        </c:pt>
                        <c:pt idx="1">
                          <c:v>社区治理</c:v>
                        </c:pt>
                        <c:pt idx="2">
                          <c:v>图书馆服务</c:v>
                        </c:pt>
                      </c15:dlblRangeCache>
                    </c15:datalabelsRange>
                  </c:ext>
                </c:extLst>
              </c15:ser>
            </c15:filteredScatterSeries>
            <c15:filteredScatterSeries>
              <c15:ser>
                <c:idx val="2"/>
                <c:order val="2"/>
                <c:tx>
                  <c:strRef>
                    <c:extLst>
                      <c:ext uri="{02D57815-91ED-43cb-92C2-25804820EDAC}">
                        <c15:formulaRef>
                          <c15:sqref>"2"</c15:sqref>
                        </c15:formulaRef>
                      </c:ext>
                    </c:extLst>
                    <c:strCache>
                      <c:ptCount val="1"/>
                      <c:pt idx="0">
                        <c:v>2</c:v>
                      </c:pt>
                    </c:strCache>
                  </c:strRef>
                </c:tx>
                <c:spPr>
                  <a:ln w="3175" cap="rnd" cmpd="sng">
                    <a:solidFill>
                      <a:schemeClr val="accent3"/>
                    </a:solidFill>
                    <a:prstDash val="solid"/>
                    <a:round/>
                  </a:ln>
                  <a:effectLst/>
                </c:spPr>
                <c:marker>
                  <c:symbol val="circle"/>
                  <c:size val="6"/>
                  <c:spPr>
                    <a:solidFill>
                      <a:schemeClr val="accent3"/>
                    </a:solidFill>
                    <a:ln w="9525">
                      <a:solidFill>
                        <a:schemeClr val="accent3"/>
                      </a:solidFill>
                    </a:ln>
                    <a:effectLst/>
                  </c:spPr>
                </c:marker>
                <c:dLbls>
                  <c:dLbl>
                    <c:idx val="0"/>
                    <c:layout/>
                    <c:tx>
                      <c:rich>
                        <a:bodyPr rot="0" spcFirstLastPara="0" vertOverflow="ellipsis" vert="horz" wrap="square" lIns="38100" tIns="19050" rIns="38100" bIns="19050" anchor="ctr" anchorCtr="1"/>
                        <a:lstStyle/>
                        <a:p>
                          <a:fld id="{b7a889ef-9639-4117-a405-0181eebb679e}"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(4)'!$A$5:$A$7</c15:f>
                      <c15:dlblRangeCache>
                        <c:ptCount val="3"/>
                        <c:pt idx="0">
                          <c:v>图书馆服务</c:v>
                        </c:pt>
                        <c:pt idx="1">
                          <c:v>金融投资</c:v>
                        </c:pt>
                        <c:pt idx="2">
                          <c:v>政策法规</c:v>
                        </c:pt>
                      </c15:dlblRangeCache>
                    </c15:datalabelsRange>
                  </c:ext>
                </c:extLst>
              </c15:ser>
            </c15:filteredScatterSeries>
            <c15:filteredScatterSeries>
              <c15:ser>
                <c:idx val="3"/>
                <c:order val="3"/>
                <c:tx>
                  <c:strRef>
                    <c:extLst>
                      <c:ext uri="{02D57815-91ED-43cb-92C2-25804820EDAC}">
                        <c15:formulaRef>
                          <c15:sqref>"3"</c15:sqref>
                        </c15:formulaRef>
                      </c:ext>
                    </c:extLst>
                    <c:strCache>
                      <c:ptCount val="1"/>
                      <c:pt idx="0">
                        <c:v>3</c:v>
                      </c:pt>
                    </c:strCache>
                  </c:strRef>
                </c:tx>
                <c:spPr>
                  <a:ln w="3175" cap="rnd" cmpd="sng">
                    <a:solidFill>
                      <a:schemeClr val="accent4"/>
                    </a:solidFill>
                    <a:prstDash val="solid"/>
                    <a:round/>
                  </a:ln>
                  <a:effectLst/>
                </c:spPr>
                <c:marker>
                  <c:symbol val="circle"/>
                  <c:size val="6"/>
                  <c:spPr>
                    <a:solidFill>
                      <a:schemeClr val="accent4"/>
                    </a:solidFill>
                    <a:ln w="9525">
                      <a:solidFill>
                        <a:schemeClr val="accent4"/>
                      </a:solidFill>
                    </a:ln>
                    <a:effectLst/>
                  </c:spPr>
                </c:marker>
                <c:dLbls>
                  <c:dLbl>
                    <c:idx val="0"/>
                    <c:layout/>
                    <c:tx>
                      <c:rich>
                        <a:bodyPr rot="0" spcFirstLastPara="0" vertOverflow="ellipsis" vert="horz" wrap="square" lIns="38100" tIns="19050" rIns="38100" bIns="19050" anchor="ctr" anchorCtr="1"/>
                        <a:lstStyle/>
                        <a:p>
                          <a:fld id="{03b8e672-4fd7-4f1b-86a2-7d6ad39f2377}"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(4)'!$A$8:$A$10</c15:f>
                      <c15:dlblRangeCache>
                        <c:ptCount val="3"/>
                        <c:pt idx="0">
                          <c:v>数字政府</c:v>
                        </c:pt>
                        <c:pt idx="1">
                          <c:v>党建工作</c:v>
                        </c:pt>
                        <c:pt idx="2">
                          <c:v>社区服务</c:v>
                        </c:pt>
                      </c15:dlblRangeCache>
                    </c15:datalabelsRange>
                  </c:ext>
                </c:extLst>
              </c15:ser>
            </c15:filteredScatterSeries>
          </c:ext>
        </c:extLst>
      </c:scatterChart>
      <c:valAx>
        <c:axId val="159258247"/>
        <c:scaling>
          <c:orientation val="minMax"/>
          <c:max val="0.35"/>
          <c:min val="0"/>
        </c:scaling>
        <c:delete val="0"/>
        <c:axPos val="b"/>
        <c:title>
          <c:tx>
            <c:rich>
              <a:bodyPr rot="0" spcFirstLastPara="0" vertOverflow="ellipsis" vert="horz" wrap="square" anchor="ctr" anchorCtr="1"/>
              <a:lstStyle/>
              <a:p>
                <a:pPr defTabSz="914400">
                  <a:defRPr lang="zh-CN" sz="600" b="0" i="0" u="none" strike="noStrike" kern="1200" baseline="0">
                    <a:solidFill>
                      <a:sysClr val="windowText" lastClr="000000"/>
                    </a:solidFill>
                    <a:latin typeface="+mn-lt"/>
                    <a:ea typeface="+mn-ea"/>
                    <a:cs typeface="+mn-cs"/>
                  </a:defRPr>
                </a:pPr>
                <a:r>
                  <a:rPr lang="zh-CN" altLang="en-US" sz="600">
                    <a:solidFill>
                      <a:sysClr val="windowText" lastClr="000000"/>
                    </a:solidFill>
                  </a:rPr>
                  <a:t>主题向心度</a:t>
                </a:r>
                <a:endParaRPr lang="zh-CN" altLang="en-US" sz="600">
                  <a:solidFill>
                    <a:sysClr val="windowText" lastClr="000000"/>
                  </a:solidFill>
                </a:endParaRPr>
              </a:p>
            </c:rich>
          </c:tx>
          <c:layout>
            <c:manualLayout>
              <c:xMode val="edge"/>
              <c:yMode val="edge"/>
              <c:x val="0.422091545208602"/>
              <c:y val="0.926607217482803"/>
            </c:manualLayout>
          </c:layout>
          <c:overlay val="0"/>
          <c:spPr>
            <a:noFill/>
            <a:ln>
              <a:noFill/>
            </a:ln>
            <a:effectLst/>
          </c:spPr>
        </c:title>
        <c:numFmt formatCode="General" sourceLinked="0"/>
        <c:majorTickMark val="in"/>
        <c:minorTickMark val="none"/>
        <c:tickLblPos val="nextTo"/>
        <c:spPr>
          <a:noFill/>
          <a:ln w="3175" cap="flat" cmpd="sng" algn="ctr">
            <a:solidFill>
              <a:schemeClr val="tx1"/>
            </a:solidFill>
            <a:round/>
          </a:ln>
          <a:effectLst/>
        </c:spPr>
        <c:txPr>
          <a:bodyPr rot="-6000000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crossAx val="625952608"/>
        <c:crosses val="autoZero"/>
        <c:crossBetween val="midCat"/>
        <c:majorUnit val="0.1"/>
      </c:valAx>
      <c:valAx>
        <c:axId val="625952608"/>
        <c:scaling>
          <c:orientation val="minMax"/>
        </c:scaling>
        <c:delete val="0"/>
        <c:axPos val="l"/>
        <c:title>
          <c:tx>
            <c:rich>
              <a:bodyPr rot="-5400000" spcFirstLastPara="0" vertOverflow="ellipsis" vert="horz" wrap="square" anchor="ctr" anchorCtr="1"/>
              <a:lstStyle/>
              <a:p>
                <a:pPr defTabSz="914400">
                  <a:defRPr lang="zh-CN" sz="600" b="0" i="0" u="none" strike="noStrike" kern="1200" baseline="0">
                    <a:solidFill>
                      <a:sysClr val="windowText" lastClr="000000"/>
                    </a:solidFill>
                    <a:latin typeface="+mn-lt"/>
                    <a:ea typeface="+mn-ea"/>
                    <a:cs typeface="+mn-cs"/>
                  </a:defRPr>
                </a:pPr>
                <a:r>
                  <a:rPr lang="zh-CN" altLang="en-US" sz="600">
                    <a:solidFill>
                      <a:sysClr val="windowText" lastClr="000000"/>
                    </a:solidFill>
                  </a:rPr>
                  <a:t>主题密度</a:t>
                </a:r>
                <a:endParaRPr lang="zh-CN" altLang="en-US" sz="600">
                  <a:solidFill>
                    <a:sysClr val="windowText" lastClr="000000"/>
                  </a:solidFill>
                </a:endParaRPr>
              </a:p>
            </c:rich>
          </c:tx>
          <c:layout>
            <c:manualLayout>
              <c:xMode val="edge"/>
              <c:yMode val="edge"/>
              <c:x val="0.00642936013430532"/>
              <c:y val="0.40357494941204"/>
            </c:manualLayout>
          </c:layout>
          <c:overlay val="0"/>
          <c:spPr>
            <a:noFill/>
            <a:ln>
              <a:noFill/>
            </a:ln>
            <a:effectLst/>
          </c:spPr>
        </c:title>
        <c:numFmt formatCode="0.00_);[Red]\(0.00\)" sourceLinked="0"/>
        <c:majorTickMark val="in"/>
        <c:minorTickMark val="none"/>
        <c:tickLblPos val="nextTo"/>
        <c:spPr>
          <a:noFill/>
          <a:ln w="3175" cap="flat" cmpd="sng" algn="ctr">
            <a:solidFill>
              <a:schemeClr val="tx1"/>
            </a:solidFill>
            <a:prstDash val="solid"/>
            <a:round/>
          </a:ln>
          <a:effectLst/>
        </c:spPr>
        <c:txPr>
          <a:bodyPr rot="-6000000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crossAx val="159258247"/>
        <c:crosses val="autoZero"/>
        <c:crossBetween val="midCat"/>
        <c:majorUnit val="0.05"/>
      </c:valAx>
      <c:spPr>
        <a:noFill/>
        <a:ln>
          <a:noFill/>
        </a:ln>
        <a:effectLst/>
      </c:spPr>
    </c:plotArea>
    <c:legend>
      <c:legendPos val="t"/>
      <c:legendEntry>
        <c:idx val="0"/>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1"/>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2"/>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3"/>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4"/>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5"/>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6"/>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7"/>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8"/>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ayout>
        <c:manualLayout>
          <c:xMode val="edge"/>
          <c:yMode val="edge"/>
          <c:x val="0.131983606065955"/>
          <c:y val="0.00832177531206657"/>
          <c:w val="0.432871237667041"/>
          <c:h val="0.114125753660637"/>
        </c:manualLayout>
      </c:layout>
      <c:overlay val="0"/>
      <c:spPr>
        <a:noFill/>
        <a:ln>
          <a:noFill/>
        </a:ln>
        <a:effectLst/>
      </c:spPr>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
    <c:plotVisOnly val="1"/>
    <c:dispBlanksAs val="gap"/>
    <c:showDLblsOverMax val="0"/>
  </c:chart>
  <c:spPr>
    <a:solidFill>
      <a:schemeClr val="bg1"/>
    </a:solidFill>
    <a:ln w="9525" cap="flat" cmpd="sng" algn="ctr">
      <a:noFill/>
      <a:round/>
    </a:ln>
    <a:effectLst/>
  </c:spPr>
  <c:txPr>
    <a:bodyPr/>
    <a:lstStyle/>
    <a:p>
      <a:pPr>
        <a:defRPr lang="zh-CN" sz="600"/>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4381145132999"/>
          <c:y val="0.0302151348933463"/>
          <c:w val="0.881201894200032"/>
          <c:h val="0.859404765323607"/>
        </c:manualLayout>
      </c:layout>
      <c:scatterChart>
        <c:scatterStyle val="lineMarker"/>
        <c:varyColors val="0"/>
        <c:ser>
          <c:idx val="1"/>
          <c:order val="1"/>
          <c:tx>
            <c:strRef>
              <c:f>"1"</c:f>
              <c:strCache>
                <c:ptCount val="1"/>
                <c:pt idx="0">
                  <c:v>1</c:v>
                </c:pt>
              </c:strCache>
            </c:strRef>
          </c:tx>
          <c:spPr>
            <a:ln w="3175" cap="rnd" cmpd="sng">
              <a:solidFill>
                <a:schemeClr val="accent2"/>
              </a:solidFill>
              <a:prstDash val="solid"/>
              <a:round/>
            </a:ln>
            <a:effectLst/>
          </c:spPr>
          <c:marker>
            <c:symbol val="circle"/>
            <c:size val="4"/>
            <c:spPr>
              <a:solidFill>
                <a:schemeClr val="accent2"/>
              </a:solidFill>
              <a:ln w="9525">
                <a:solidFill>
                  <a:schemeClr val="accent2"/>
                </a:solidFill>
              </a:ln>
              <a:effectLst/>
            </c:spPr>
          </c:marker>
          <c:dLbls>
            <c:dLbl>
              <c:idx val="0"/>
              <c:layout/>
              <c:tx>
                <c:rich>
                  <a:bodyPr rot="0" spcFirstLastPara="0" vertOverflow="ellipsis" vert="horz" wrap="square" lIns="38100" tIns="19050" rIns="38100" bIns="19050" anchor="ctr" anchorCtr="1"/>
                  <a:lstStyle/>
                  <a:p>
                    <a:fld id="{e3f5e755-bc0e-450d-bdce-c01e7946e9f6}"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dLbl>
              <c:idx val="1"/>
              <c:layout>
                <c:manualLayout>
                  <c:x val="-0.00663399607552289"/>
                  <c:y val="0.0497747825519784"/>
                </c:manualLayout>
              </c:layout>
              <c:tx>
                <c:rich>
                  <a:bodyPr rot="0" spcFirstLastPara="0" vertOverflow="ellipsis" vert="horz" wrap="square" lIns="38100" tIns="19050" rIns="38100" bIns="19050" anchor="ctr" anchorCtr="1"/>
                  <a:lstStyle/>
                  <a:p>
                    <a:fld id="{063705ac-72e2-4b45-9b78-ca202c1fd8cb}"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2"/>
              <c:layout/>
              <c:tx>
                <c:rich>
                  <a:bodyPr rot="0" spcFirstLastPara="0" vertOverflow="ellipsis" vert="horz" wrap="square" lIns="38100" tIns="19050" rIns="38100" bIns="19050" anchor="ctr" anchorCtr="1"/>
                  <a:lstStyle/>
                  <a:p>
                    <a:fld id="{7603491e-6d5d-4022-837b-8f375780db38}"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(7)'!$B$2:$B$4</c:f>
              <c:numCache>
                <c:formatCode>0.0000_ </c:formatCode>
                <c:ptCount val="3"/>
                <c:pt idx="0">
                  <c:v>0.350047289239185</c:v>
                </c:pt>
                <c:pt idx="1">
                  <c:v>0.669018823271526</c:v>
                </c:pt>
                <c:pt idx="2">
                  <c:v>1</c:v>
                </c:pt>
              </c:numCache>
            </c:numRef>
          </c:xVal>
          <c:yVal>
            <c:numRef>
              <c:f>'[0507TC-TD整理.xlsx]Sheet8 (7)'!$C$2:$C$4</c:f>
              <c:numCache>
                <c:formatCode>General</c:formatCode>
                <c:ptCount val="3"/>
                <c:pt idx="0">
                  <c:v>1</c:v>
                </c:pt>
                <c:pt idx="1" c:formatCode="0.0000_ ">
                  <c:v>0.282717020718594</c:v>
                </c:pt>
                <c:pt idx="2" c:formatCode="0.0000_ ">
                  <c:v>0.126642771804062</c:v>
                </c:pt>
              </c:numCache>
            </c:numRef>
          </c:yVal>
          <c:smooth val="0"/>
          <c:extLst>
            <c:ext xmlns:c15="http://schemas.microsoft.com/office/drawing/2012/chart" uri="{02D57815-91ED-43cb-92C2-25804820EDAC}">
              <c15:datalabelsRange>
                <c15:f>'Sheet8 (4)'!$A$3:$A$38</c15:f>
                <c15:dlblRangeCache>
                  <c:ptCount val="36"/>
                  <c:pt idx="0">
                    <c:v>乡村社区</c:v>
                  </c:pt>
                  <c:pt idx="1">
                    <c:v>社区治理</c:v>
                  </c:pt>
                  <c:pt idx="2">
                    <c:v>图书馆服务</c:v>
                  </c:pt>
                </c15:dlblRangeCache>
              </c15:datalabelsRange>
            </c:ext>
          </c:extLst>
        </c:ser>
        <c:ser>
          <c:idx val="2"/>
          <c:order val="2"/>
          <c:tx>
            <c:strRef>
              <c:f>"2"</c:f>
              <c:strCache>
                <c:ptCount val="1"/>
                <c:pt idx="0">
                  <c:v>2</c:v>
                </c:pt>
              </c:strCache>
            </c:strRef>
          </c:tx>
          <c:spPr>
            <a:ln w="3175" cap="rnd" cmpd="sng">
              <a:solidFill>
                <a:schemeClr val="accent3"/>
              </a:solidFill>
              <a:prstDash val="solid"/>
              <a:round/>
            </a:ln>
            <a:effectLst/>
          </c:spPr>
          <c:marker>
            <c:symbol val="circle"/>
            <c:size val="4"/>
            <c:spPr>
              <a:solidFill>
                <a:schemeClr val="accent3"/>
              </a:solidFill>
              <a:ln w="9525">
                <a:solidFill>
                  <a:schemeClr val="accent3"/>
                </a:solidFill>
              </a:ln>
              <a:effectLst/>
            </c:spPr>
          </c:marker>
          <c:dLbls>
            <c:dLbl>
              <c:idx val="0"/>
              <c:layout/>
              <c:tx>
                <c:rich>
                  <a:bodyPr rot="0" spcFirstLastPara="0" vertOverflow="ellipsis" vert="horz" wrap="square" lIns="38100" tIns="19050" rIns="38100" bIns="19050" anchor="ctr" anchorCtr="1"/>
                  <a:lstStyle/>
                  <a:p>
                    <a:fld id="{aec2d111-02f4-4a50-bc70-4b3bc24c7c9d}"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dLbl>
              <c:idx val="1"/>
              <c:layout>
                <c:manualLayout>
                  <c:x val="0.0597399700231143"/>
                  <c:y val="0.029822058786128"/>
                </c:manualLayout>
              </c:layout>
              <c:tx>
                <c:rich>
                  <a:bodyPr rot="0" spcFirstLastPara="0" vertOverflow="ellipsis" vert="horz" wrap="square" lIns="38100" tIns="19050" rIns="38100" bIns="19050" anchor="ctr" anchorCtr="1"/>
                  <a:lstStyle/>
                  <a:p>
                    <a:fld id="{774d0103-3a31-42c7-b9ab-1a30614b821c}"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2"/>
              <c:layout>
                <c:manualLayout>
                  <c:x val="0.0287780896217096"/>
                  <c:y val="0.017443272852968"/>
                </c:manualLayout>
              </c:layout>
              <c:tx>
                <c:rich>
                  <a:bodyPr rot="0" spcFirstLastPara="0" vertOverflow="ellipsis" vert="horz" wrap="square" lIns="38100" tIns="19050" rIns="38100" bIns="19050" anchor="ctr" anchorCtr="1"/>
                  <a:lstStyle/>
                  <a:p>
                    <a:fld id="{6d87c2d0-9de3-4e13-9011-5e37f0d0059b}"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(7)'!$B$5:$B$7</c:f>
              <c:numCache>
                <c:formatCode>0.0000_ </c:formatCode>
                <c:ptCount val="3"/>
                <c:pt idx="0">
                  <c:v>0.403188778906768</c:v>
                </c:pt>
                <c:pt idx="1">
                  <c:v>0.423013453974495</c:v>
                </c:pt>
                <c:pt idx="2">
                  <c:v>0.719501932069247</c:v>
                </c:pt>
              </c:numCache>
            </c:numRef>
          </c:xVal>
          <c:yVal>
            <c:numRef>
              <c:f>'[0507TC-TD整理.xlsx]Sheet8 (7)'!$C$5:$C$7</c:f>
              <c:numCache>
                <c:formatCode>0.0000_ </c:formatCode>
                <c:ptCount val="3"/>
                <c:pt idx="0">
                  <c:v>0.214051250814277</c:v>
                </c:pt>
                <c:pt idx="1">
                  <c:v>0.166673568263696</c:v>
                </c:pt>
                <c:pt idx="2">
                  <c:v>0.062804532968929</c:v>
                </c:pt>
              </c:numCache>
            </c:numRef>
          </c:yVal>
          <c:smooth val="0"/>
          <c:extLst>
            <c:ext xmlns:c15="http://schemas.microsoft.com/office/drawing/2012/chart" uri="{02D57815-91ED-43cb-92C2-25804820EDAC}">
              <c15:datalabelsRange>
                <c15:f>'Sheet8 (4)'!$A$5:$A$7</c15:f>
                <c15:dlblRangeCache>
                  <c:ptCount val="3"/>
                  <c:pt idx="0">
                    <c:v>图书馆服务</c:v>
                  </c:pt>
                  <c:pt idx="1">
                    <c:v>金融投资</c:v>
                  </c:pt>
                  <c:pt idx="2">
                    <c:v>政策法规</c:v>
                  </c:pt>
                </c15:dlblRangeCache>
              </c15:datalabelsRange>
            </c:ext>
          </c:extLst>
        </c:ser>
        <c:ser>
          <c:idx val="3"/>
          <c:order val="3"/>
          <c:tx>
            <c:strRef>
              <c:f>"3"</c:f>
              <c:strCache>
                <c:ptCount val="1"/>
                <c:pt idx="0">
                  <c:v>3</c:v>
                </c:pt>
              </c:strCache>
            </c:strRef>
          </c:tx>
          <c:spPr>
            <a:ln w="3175" cap="rnd" cmpd="sng">
              <a:solidFill>
                <a:schemeClr val="accent4"/>
              </a:solidFill>
              <a:prstDash val="solid"/>
              <a:round/>
            </a:ln>
            <a:effectLst/>
          </c:spPr>
          <c:marker>
            <c:symbol val="circle"/>
            <c:size val="4"/>
            <c:spPr>
              <a:solidFill>
                <a:schemeClr val="accent4"/>
              </a:solidFill>
              <a:ln w="9525">
                <a:solidFill>
                  <a:schemeClr val="accent4"/>
                </a:solidFill>
              </a:ln>
              <a:effectLst/>
            </c:spPr>
          </c:marker>
          <c:dLbls>
            <c:dLbl>
              <c:idx val="0"/>
              <c:layout/>
              <c:tx>
                <c:rich>
                  <a:bodyPr rot="0" spcFirstLastPara="0" vertOverflow="ellipsis" vert="horz" wrap="square" lIns="38100" tIns="19050" rIns="38100" bIns="19050" anchor="ctr" anchorCtr="1"/>
                  <a:lstStyle/>
                  <a:p>
                    <a:fld id="{a002ae32-0eb3-454d-b459-09bb63d19b13}"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dLbl>
              <c:idx val="1"/>
              <c:layout/>
              <c:tx>
                <c:rich>
                  <a:bodyPr rot="0" spcFirstLastPara="0" vertOverflow="ellipsis" vert="horz" wrap="square" lIns="38100" tIns="19050" rIns="38100" bIns="19050" anchor="ctr" anchorCtr="1"/>
                  <a:lstStyle/>
                  <a:p>
                    <a:fld id="{9cec52bf-5ad7-4d48-9f5e-5a136fcd4548}"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dLbl>
              <c:idx val="2"/>
              <c:layout>
                <c:manualLayout>
                  <c:x val="0.0381504545129196"/>
                  <c:y val="0.032364034554082"/>
                </c:manualLayout>
              </c:layout>
              <c:tx>
                <c:rich>
                  <a:bodyPr rot="0" spcFirstLastPara="0" vertOverflow="ellipsis" vert="horz" wrap="square" lIns="38100" tIns="19050" rIns="38100" bIns="19050" anchor="ctr" anchorCtr="1"/>
                  <a:lstStyle/>
                  <a:p>
                    <a:fld id="{f6d37e3c-1287-48db-936c-1e38b109609e}"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(7)'!$B$8:$B$10</c:f>
              <c:numCache>
                <c:formatCode>0.0000_ </c:formatCode>
                <c:ptCount val="3"/>
                <c:pt idx="0">
                  <c:v>0.129658676082284</c:v>
                </c:pt>
                <c:pt idx="1">
                  <c:v>0.344921333932658</c:v>
                </c:pt>
                <c:pt idx="2">
                  <c:v>0.398241540325277</c:v>
                </c:pt>
              </c:numCache>
            </c:numRef>
          </c:xVal>
          <c:yVal>
            <c:numRef>
              <c:f>'[0507TC-TD整理.xlsx]Sheet8 (7)'!$C$8:$C$10</c:f>
              <c:numCache>
                <c:formatCode>0.0000_ </c:formatCode>
                <c:ptCount val="3"/>
                <c:pt idx="0">
                  <c:v>0.196837136113297</c:v>
                </c:pt>
                <c:pt idx="1">
                  <c:v>0.152094807238395</c:v>
                </c:pt>
                <c:pt idx="2">
                  <c:v>0.0679386309992132</c:v>
                </c:pt>
              </c:numCache>
            </c:numRef>
          </c:yVal>
          <c:smooth val="0"/>
          <c:extLst>
            <c:ext xmlns:c15="http://schemas.microsoft.com/office/drawing/2012/chart" uri="{02D57815-91ED-43cb-92C2-25804820EDAC}">
              <c15:datalabelsRange>
                <c15:f>'Sheet8 (4)'!$A$8:$A$10</c15:f>
                <c15:dlblRangeCache>
                  <c:ptCount val="3"/>
                  <c:pt idx="0">
                    <c:v>数字政府</c:v>
                  </c:pt>
                  <c:pt idx="1">
                    <c:v>党建工作</c:v>
                  </c:pt>
                  <c:pt idx="2">
                    <c:v>社区服务</c:v>
                  </c:pt>
                </c15:dlblRangeCache>
              </c15:datalabelsRange>
            </c:ext>
          </c:extLst>
        </c:ser>
        <c:dLbls>
          <c:showLegendKey val="0"/>
          <c:showVal val="1"/>
          <c:showCatName val="0"/>
          <c:showSerName val="0"/>
          <c:showPercent val="0"/>
          <c:showBubbleSize val="0"/>
        </c:dLbls>
        <c:axId val="159258247"/>
        <c:axId val="625952608"/>
        <c:extLst>
          <c:ext xmlns:c15="http://schemas.microsoft.com/office/drawing/2012/chart" uri="{02D57815-91ED-43cb-92C2-25804820EDAC}">
            <c15:filteredScatterSeries>
              <c15:ser>
                <c:idx val="0"/>
                <c:order val="0"/>
                <c:tx>
                  <c:strRef>
                    <c:extLst>
                      <c:ext uri="{02D57815-91ED-43cb-92C2-25804820EDAC}">
                        <c15:formulaRef>
                          <c15:sqref>"1"</c15:sqref>
                        </c15:formulaRef>
                      </c:ext>
                    </c:extLst>
                    <c:strCache>
                      <c:ptCount val="1"/>
                      <c:pt idx="0">
                        <c:v>1</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lumMod val="75000"/>
                              <a:lumOff val="25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numCache>
                      <c:formatCode>General</c:formatCode>
                      <c:ptCount val="36"/>
                      <c:pt idx="0">
                        <c:v>0.669018823271526</c:v>
                      </c:pt>
                      <c:pt idx="1">
                        <c:v>1</c:v>
                      </c:pt>
                      <c:pt idx="2">
                        <c:v>0.403188778906768</c:v>
                      </c:pt>
                      <c:pt idx="3">
                        <c:v>0.423013453974495</c:v>
                      </c:pt>
                      <c:pt idx="4">
                        <c:v>0.719501932069247</c:v>
                      </c:pt>
                      <c:pt idx="5">
                        <c:v>0.129658676082284</c:v>
                      </c:pt>
                      <c:pt idx="6">
                        <c:v>0.344921333932658</c:v>
                      </c:pt>
                      <c:pt idx="7">
                        <c:v>0.398241540325277</c:v>
                      </c:pt>
                      <c:pt idx="8">
                        <c:v>0.256678078928376</c:v>
                      </c:pt>
                      <c:pt idx="9">
                        <c:v>0.276303750356874</c:v>
                      </c:pt>
                      <c:pt idx="10">
                        <c:v>0.291920741563283</c:v>
                      </c:pt>
                      <c:pt idx="11">
                        <c:v>0.299063989786935</c:v>
                      </c:pt>
                      <c:pt idx="12">
                        <c:v>0.208204887234715</c:v>
                      </c:pt>
                      <c:pt idx="13">
                        <c:v>0.237832293221537</c:v>
                      </c:pt>
                      <c:pt idx="14">
                        <c:v>0.282359107646327</c:v>
                      </c:pt>
                      <c:pt idx="15">
                        <c:v>0.0723547475490924</c:v>
                      </c:pt>
                      <c:pt idx="16">
                        <c:v>0.214118499526225</c:v>
                      </c:pt>
                      <c:pt idx="17">
                        <c:v>0.214432725096202</c:v>
                      </c:pt>
                      <c:pt idx="18">
                        <c:v>0.275328427706318</c:v>
                      </c:pt>
                      <c:pt idx="19">
                        <c:v>0.0649898578705952</c:v>
                      </c:pt>
                      <c:pt idx="20">
                        <c:v>0.208759518987693</c:v>
                      </c:pt>
                      <c:pt idx="21">
                        <c:v>0.227114301324692</c:v>
                      </c:pt>
                      <c:pt idx="22">
                        <c:v>0.0497086963986332</c:v>
                      </c:pt>
                      <c:pt idx="23">
                        <c:v>0.0888217633010062</c:v>
                      </c:pt>
                      <c:pt idx="24">
                        <c:v>0.13290656755922</c:v>
                      </c:pt>
                      <c:pt idx="25">
                        <c:v>0.159735813068086</c:v>
                      </c:pt>
                      <c:pt idx="26">
                        <c:v>0.0454806993110213</c:v>
                      </c:pt>
                      <c:pt idx="27">
                        <c:v>0.0726699861259136</c:v>
                      </c:pt>
                      <c:pt idx="28">
                        <c:v>0.115579824010632</c:v>
                      </c:pt>
                      <c:pt idx="29">
                        <c:v>0.0766587842072633</c:v>
                      </c:pt>
                      <c:pt idx="30">
                        <c:v>0.00380248787203607</c:v>
                      </c:pt>
                      <c:pt idx="31">
                        <c:v>0.0345266088470028</c:v>
                      </c:pt>
                      <c:pt idx="32">
                        <c:v>0.0537671347376153</c:v>
                      </c:pt>
                      <c:pt idx="33">
                        <c:v>0.100124982781833</c:v>
                      </c:pt>
                      <c:pt idx="34">
                        <c:v>0</c:v>
                      </c:pt>
                      <c:pt idx="35">
                        <c:v>0.0151692728099411</c:v>
                      </c:pt>
                    </c:numCache>
                  </c:numRef>
                </c:xVal>
                <c:yVal>
                  <c:numRef>
                    <c:numCache>
                      <c:formatCode>General</c:formatCode>
                      <c:ptCount val="36"/>
                      <c:pt idx="0">
                        <c:v>0.282717020718594</c:v>
                      </c:pt>
                      <c:pt idx="1">
                        <c:v>0.126642771804062</c:v>
                      </c:pt>
                      <c:pt idx="2">
                        <c:v>0.214051250814277</c:v>
                      </c:pt>
                      <c:pt idx="3">
                        <c:v>0.166673568263696</c:v>
                      </c:pt>
                      <c:pt idx="4">
                        <c:v>0.062804532968929</c:v>
                      </c:pt>
                      <c:pt idx="5">
                        <c:v>0.196837136113297</c:v>
                      </c:pt>
                      <c:pt idx="6">
                        <c:v>0.152094807238395</c:v>
                      </c:pt>
                      <c:pt idx="7">
                        <c:v>0.0679386309992132</c:v>
                      </c:pt>
                      <c:pt idx="8">
                        <c:v>0.129830610450317</c:v>
                      </c:pt>
                      <c:pt idx="9">
                        <c:v>0.0818471894396363</c:v>
                      </c:pt>
                      <c:pt idx="10">
                        <c:v>0.0709517604248623</c:v>
                      </c:pt>
                      <c:pt idx="11">
                        <c:v>0.0575072121688959</c:v>
                      </c:pt>
                      <c:pt idx="12">
                        <c:v>0.125893681797968</c:v>
                      </c:pt>
                      <c:pt idx="13">
                        <c:v>0.0782143570111676</c:v>
                      </c:pt>
                      <c:pt idx="14">
                        <c:v>0.0646422159010672</c:v>
                      </c:pt>
                      <c:pt idx="15">
                        <c:v>0.111150847578857</c:v>
                      </c:pt>
                      <c:pt idx="16">
                        <c:v>0.074463302236709</c:v>
                      </c:pt>
                      <c:pt idx="17">
                        <c:v>0.0680924111293899</c:v>
                      </c:pt>
                      <c:pt idx="18">
                        <c:v>0.0337212030863942</c:v>
                      </c:pt>
                      <c:pt idx="19">
                        <c:v>0.109294880490518</c:v>
                      </c:pt>
                      <c:pt idx="20">
                        <c:v>0.0357985837922895</c:v>
                      </c:pt>
                      <c:pt idx="21">
                        <c:v>0.027537372147915</c:v>
                      </c:pt>
                      <c:pt idx="22">
                        <c:v>0.0888792425187878</c:v>
                      </c:pt>
                      <c:pt idx="23">
                        <c:v>0.0604674796747967</c:v>
                      </c:pt>
                      <c:pt idx="24">
                        <c:v>0.0427639191002916</c:v>
                      </c:pt>
                      <c:pt idx="25">
                        <c:v>0.00619590873328088</c:v>
                      </c:pt>
                      <c:pt idx="26">
                        <c:v>0.0540156145978333</c:v>
                      </c:pt>
                      <c:pt idx="27">
                        <c:v>0.0515866771570941</c:v>
                      </c:pt>
                      <c:pt idx="28">
                        <c:v>0.0304162792361061</c:v>
                      </c:pt>
                      <c:pt idx="29">
                        <c:v>0.0601772573702967</c:v>
                      </c:pt>
                      <c:pt idx="30">
                        <c:v>0.0540156145978333</c:v>
                      </c:pt>
                      <c:pt idx="31">
                        <c:v>0.0462465867542926</c:v>
                      </c:pt>
                      <c:pt idx="32">
                        <c:v>0.019797137814447</c:v>
                      </c:pt>
                      <c:pt idx="33">
                        <c:v>0</c:v>
                      </c:pt>
                      <c:pt idx="34">
                        <c:v>0.0160634670862838</c:v>
                      </c:pt>
                      <c:pt idx="35">
                        <c:v>0.00847303758397386</c:v>
                      </c:pt>
                    </c:numCache>
                  </c:numRef>
                </c:yVal>
                <c:smooth val="0"/>
              </c15:ser>
            </c15:filteredScatterSeries>
            <c15:filteredScatterSeries>
              <c15:ser>
                <c:idx val="4"/>
                <c:order val="4"/>
                <c:tx>
                  <c:strRef>
                    <c:extLst>
                      <c:ext uri="{02D57815-91ED-43cb-92C2-25804820EDAC}">
                        <c15:formulaRef>
                          <c15:sqref>"4"</c15:sqref>
                        </c15:formulaRef>
                      </c:ext>
                    </c:extLst>
                    <c:strCache>
                      <c:ptCount val="1"/>
                      <c:pt idx="0">
                        <c:v>4</c:v>
                      </c:pt>
                    </c:strCache>
                  </c:strRef>
                </c:tx>
                <c:spPr>
                  <a:ln w="3175" cap="rnd" cmpd="sng">
                    <a:solidFill>
                      <a:schemeClr val="accent5"/>
                    </a:solidFill>
                    <a:prstDash val="solid"/>
                    <a:round/>
                  </a:ln>
                  <a:effectLst/>
                </c:spPr>
                <c:marker>
                  <c:symbol val="circle"/>
                  <c:size val="6"/>
                  <c:spPr>
                    <a:solidFill>
                      <a:schemeClr val="accent5"/>
                    </a:solidFill>
                    <a:ln w="9525">
                      <a:solidFill>
                        <a:schemeClr val="accent5"/>
                      </a:solidFill>
                    </a:ln>
                    <a:effectLst/>
                  </c:spPr>
                </c:marker>
                <c:dLbls>
                  <c:dLbl>
                    <c:idx val="0"/>
                    <c:layout>
                      <c:manualLayout>
                        <c:x val="0.0363260062803311"/>
                        <c:y val="0.0298900047824008"/>
                      </c:manualLayout>
                    </c:layout>
                    <c:tx>
                      <c:rich>
                        <a:bodyPr rot="0" spcFirstLastPara="0" vertOverflow="ellipsis" vert="horz" wrap="square" lIns="38100" tIns="19050" rIns="38100" bIns="19050" anchor="ctr" anchorCtr="1"/>
                        <a:lstStyle/>
                        <a:p>
                          <a:fld id="{cb0157e9-340a-4e1f-a63f-83e1e1773a18}"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(4)'!$A$11:$A$14</c15:f>
                      <c15:dlblRangeCache>
                        <c:ptCount val="4"/>
                        <c:pt idx="0">
                          <c:v>住房问题</c:v>
                        </c:pt>
                        <c:pt idx="1">
                          <c:v>文化服务</c:v>
                        </c:pt>
                        <c:pt idx="2">
                          <c:v>研究方法</c:v>
                        </c:pt>
                        <c:pt idx="3">
                          <c:v>数字社会</c:v>
                        </c:pt>
                      </c15:dlblRangeCache>
                    </c15:datalabelsRange>
                  </c:ext>
                </c:extLst>
              </c15:ser>
            </c15:filteredScatterSeries>
            <c15:filteredScatterSeries>
              <c15:ser>
                <c:idx val="5"/>
                <c:order val="5"/>
                <c:tx>
                  <c:strRef>
                    <c:extLst>
                      <c:ext uri="{02D57815-91ED-43cb-92C2-25804820EDAC}">
                        <c15:formulaRef>
                          <c15:sqref>"5"</c15:sqref>
                        </c15:formulaRef>
                      </c:ext>
                    </c:extLst>
                    <c:strCache>
                      <c:ptCount val="1"/>
                      <c:pt idx="0">
                        <c:v>5</c:v>
                      </c:pt>
                    </c:strCache>
                  </c:strRef>
                </c:tx>
                <c:spPr>
                  <a:ln w="3175" cap="rnd" cmpd="sng">
                    <a:solidFill>
                      <a:schemeClr val="accent6"/>
                    </a:solidFill>
                    <a:prstDash val="solid"/>
                    <a:round/>
                  </a:ln>
                  <a:effectLst/>
                </c:spPr>
                <c:marker>
                  <c:symbol val="circle"/>
                  <c:size val="6"/>
                  <c:spPr>
                    <a:solidFill>
                      <a:schemeClr val="accent6"/>
                    </a:solidFill>
                    <a:ln w="9525">
                      <a:solidFill>
                        <a:schemeClr val="accent6"/>
                      </a:solidFill>
                    </a:ln>
                    <a:effectLst/>
                  </c:spPr>
                </c:marker>
                <c:dLbls>
                  <c:dLbl>
                    <c:idx val="0"/>
                    <c:layout/>
                    <c:tx>
                      <c:rich>
                        <a:bodyPr rot="0" spcFirstLastPara="0" vertOverflow="ellipsis" vert="horz" wrap="square" lIns="38100" tIns="19050" rIns="38100" bIns="19050" anchor="ctr" anchorCtr="1"/>
                        <a:lstStyle/>
                        <a:p>
                          <a:fld id="{3fb15ff2-213b-46e3-b578-ee08344c5970}"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(4)'!$A$15:$A$17</c15:f>
                      <c15:dlblRangeCache>
                        <c:ptCount val="3"/>
                        <c:pt idx="0">
                          <c:v>城市社区</c:v>
                        </c:pt>
                        <c:pt idx="1">
                          <c:v>社区养老</c:v>
                        </c:pt>
                        <c:pt idx="2">
                          <c:v>指数模型</c:v>
                        </c:pt>
                      </c15:dlblRangeCache>
                    </c15:datalabelsRange>
                  </c:ext>
                </c:extLst>
              </c15:ser>
            </c15:filteredScatterSeries>
            <c15:filteredScatterSeries>
              <c15:ser>
                <c:idx val="6"/>
                <c:order val="6"/>
                <c:tx>
                  <c:strRef>
                    <c:extLst>
                      <c:ext uri="{02D57815-91ED-43cb-92C2-25804820EDAC}">
                        <c15:formulaRef>
                          <c15:sqref>"6"</c15:sqref>
                        </c15:formulaRef>
                      </c:ext>
                    </c:extLst>
                    <c:strCache>
                      <c:ptCount val="1"/>
                      <c:pt idx="0">
                        <c:v>6</c:v>
                      </c:pt>
                    </c:strCache>
                  </c:strRef>
                </c:tx>
                <c:spPr>
                  <a:ln w="3175" cap="rnd" cmpd="sng">
                    <a:solidFill>
                      <a:schemeClr val="accent1">
                        <a:lumMod val="60000"/>
                      </a:schemeClr>
                    </a:solidFill>
                    <a:prstDash val="solid"/>
                    <a:round/>
                  </a:ln>
                  <a:effectLst/>
                </c:spPr>
                <c:marker>
                  <c:symbol val="circle"/>
                  <c:size val="6"/>
                  <c:spPr>
                    <a:solidFill>
                      <a:schemeClr val="accent1">
                        <a:lumMod val="60000"/>
                      </a:schemeClr>
                    </a:solidFill>
                    <a:ln w="9525">
                      <a:solidFill>
                        <a:schemeClr val="accent1">
                          <a:lumMod val="60000"/>
                        </a:schemeClr>
                      </a:solidFill>
                    </a:ln>
                    <a:effectLst/>
                  </c:spPr>
                </c:marker>
                <c:dLbls>
                  <c:dLbl>
                    <c:idx val="0"/>
                    <c:layout>
                      <c:manualLayout>
                        <c:x val="0.0300183907323284"/>
                        <c:y val="-0.00328107605657435"/>
                      </c:manualLayout>
                    </c:layout>
                    <c:tx>
                      <c:rich>
                        <a:bodyPr rot="0" spcFirstLastPara="0" vertOverflow="ellipsis" vert="horz" wrap="square" lIns="38100" tIns="19050" rIns="38100" bIns="19050" anchor="ctr" anchorCtr="1"/>
                        <a:lstStyle/>
                        <a:p>
                          <a:fld id="{8b8990f3-c987-467d-8b40-8b8e57f8b156}"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(4)'!$A$18:$A$21</c15:f>
                      <c15:dlblRangeCache>
                        <c:ptCount val="4"/>
                        <c:pt idx="0">
                          <c:v>政务服务</c:v>
                        </c:pt>
                        <c:pt idx="1">
                          <c:v>社区教育</c:v>
                        </c:pt>
                        <c:pt idx="2">
                          <c:v>信贷业务</c:v>
                        </c:pt>
                        <c:pt idx="3">
                          <c:v>公共服务</c:v>
                        </c:pt>
                      </c15:dlblRangeCache>
                    </c15:datalabelsRange>
                  </c:ext>
                </c:extLst>
              </c15:ser>
            </c15:filteredScatterSeries>
            <c15:filteredScatterSeries>
              <c15:ser>
                <c:idx val="7"/>
                <c:order val="7"/>
                <c:tx>
                  <c:strRef>
                    <c:extLst>
                      <c:ext uri="{02D57815-91ED-43cb-92C2-25804820EDAC}">
                        <c15:formulaRef>
                          <c15:sqref>"7"</c15:sqref>
                        </c15:formulaRef>
                      </c:ext>
                    </c:extLst>
                    <c:strCache>
                      <c:ptCount val="1"/>
                      <c:pt idx="0">
                        <c:v>7</c:v>
                      </c:pt>
                    </c:strCache>
                  </c:strRef>
                </c:tx>
                <c:spPr>
                  <a:ln w="3175" cap="rnd" cmpd="sng">
                    <a:solidFill>
                      <a:schemeClr val="accent2">
                        <a:lumMod val="60000"/>
                      </a:schemeClr>
                    </a:solidFill>
                    <a:prstDash val="solid"/>
                    <a:round/>
                  </a:ln>
                  <a:effectLst/>
                </c:spPr>
                <c:marker>
                  <c:symbol val="circle"/>
                  <c:size val="6"/>
                  <c:spPr>
                    <a:solidFill>
                      <a:schemeClr val="accent2">
                        <a:lumMod val="60000"/>
                      </a:schemeClr>
                    </a:solidFill>
                    <a:ln w="9525">
                      <a:solidFill>
                        <a:schemeClr val="accent2">
                          <a:lumMod val="60000"/>
                        </a:schemeClr>
                      </a:solidFill>
                    </a:ln>
                    <a:effectLst/>
                  </c:spPr>
                </c:marker>
                <c:dLbls>
                  <c:dLbl>
                    <c:idx val="0"/>
                    <c:layout>
                      <c:manualLayout>
                        <c:x val="-0.0270474283499829"/>
                        <c:y val="0.0280775448567299"/>
                      </c:manualLayout>
                    </c:layout>
                    <c:tx>
                      <c:rich>
                        <a:bodyPr rot="0" spcFirstLastPara="0" vertOverflow="ellipsis" vert="horz" wrap="square" lIns="38100" tIns="19050" rIns="38100" bIns="19050" anchor="ctr" anchorCtr="1"/>
                        <a:lstStyle/>
                        <a:p>
                          <a:fld id="{dbe3ed1c-5400-4a75-a32e-bbd820736388}"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(4)'!$A$22:$A$24</c15:f>
                      <c15:dlblRangeCache>
                        <c:ptCount val="3"/>
                        <c:pt idx="0">
                          <c:v>智慧社区</c:v>
                        </c:pt>
                        <c:pt idx="1">
                          <c:v>理论应用</c:v>
                        </c:pt>
                        <c:pt idx="2">
                          <c:v>发展路径</c:v>
                        </c:pt>
                      </c15:dlblRangeCache>
                    </c15:datalabelsRange>
                  </c:ext>
                </c:extLst>
              </c15:ser>
            </c15:filteredScatterSeries>
            <c15:filteredScatterSeries>
              <c15:ser>
                <c:idx val="8"/>
                <c:order val="8"/>
                <c:tx>
                  <c:strRef>
                    <c:extLst>
                      <c:ext uri="{02D57815-91ED-43cb-92C2-25804820EDAC}">
                        <c15:formulaRef>
                          <c15:sqref>"8"</c15:sqref>
                        </c15:formulaRef>
                      </c:ext>
                    </c:extLst>
                    <c:strCache>
                      <c:ptCount val="1"/>
                      <c:pt idx="0">
                        <c:v>8</c:v>
                      </c:pt>
                    </c:strCache>
                  </c:strRef>
                </c:tx>
                <c:spPr>
                  <a:ln w="3175" cap="rnd" cmpd="sng">
                    <a:solidFill>
                      <a:schemeClr val="accent3">
                        <a:lumMod val="60000"/>
                      </a:schemeClr>
                    </a:solidFill>
                    <a:prstDash val="solid"/>
                    <a:round/>
                  </a:ln>
                  <a:effectLst/>
                </c:spPr>
                <c:marker>
                  <c:symbol val="circle"/>
                  <c:size val="6"/>
                  <c:spPr>
                    <a:solidFill>
                      <a:schemeClr val="accent3">
                        <a:lumMod val="60000"/>
                      </a:schemeClr>
                    </a:solidFill>
                    <a:ln w="9525">
                      <a:solidFill>
                        <a:schemeClr val="accent3">
                          <a:lumMod val="60000"/>
                        </a:schemeClr>
                      </a:solidFill>
                    </a:ln>
                    <a:effectLst/>
                  </c:spPr>
                </c:marker>
                <c:dLbls>
                  <c:dLbl>
                    <c:idx val="0"/>
                    <c:layout>
                      <c:manualLayout>
                        <c:x val="-0.00299743077362261"/>
                        <c:y val="0.0108799617407939"/>
                      </c:manualLayout>
                    </c:layout>
                    <c:tx>
                      <c:rich>
                        <a:bodyPr rot="0" spcFirstLastPara="0" vertOverflow="ellipsis" vert="horz" wrap="square" lIns="38100" tIns="19050" rIns="38100" bIns="19050" anchor="ctr" anchorCtr="1"/>
                        <a:lstStyle/>
                        <a:p>
                          <a:fld id="{79493fa1-8b96-40ce-8334-ef0046b032f8}"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(4)'!$A$25:$A$28</c15:f>
                      <c15:dlblRangeCache>
                        <c:ptCount val="4"/>
                        <c:pt idx="0">
                          <c:v>基层组织建设</c:v>
                        </c:pt>
                        <c:pt idx="1">
                          <c:v>信息服务</c:v>
                        </c:pt>
                        <c:pt idx="2">
                          <c:v>供给服务</c:v>
                        </c:pt>
                        <c:pt idx="3">
                          <c:v>土地管理</c:v>
                        </c:pt>
                      </c15:dlblRangeCache>
                    </c15:datalabelsRange>
                  </c:ext>
                </c:extLst>
              </c15:ser>
            </c15:filteredScatterSeries>
            <c15:filteredScatterSeries>
              <c15:ser>
                <c:idx val="9"/>
                <c:order val="9"/>
                <c:tx>
                  <c:strRef>
                    <c:extLst>
                      <c:ext uri="{02D57815-91ED-43cb-92C2-25804820EDAC}">
                        <c15:formulaRef>
                          <c15:sqref>"9"</c15:sqref>
                        </c15:formulaRef>
                      </c:ext>
                    </c:extLst>
                    <c:strCache>
                      <c:ptCount val="1"/>
                      <c:pt idx="0">
                        <c:v>9</c:v>
                      </c:pt>
                    </c:strCache>
                  </c:strRef>
                </c:tx>
                <c:spPr>
                  <a:ln w="3175" cap="rnd" cmpd="sng">
                    <a:solidFill>
                      <a:schemeClr val="accent4">
                        <a:lumMod val="60000"/>
                      </a:schemeClr>
                    </a:solidFill>
                    <a:prstDash val="solid"/>
                    <a:round/>
                  </a:ln>
                  <a:effectLst/>
                </c:spPr>
                <c:marker>
                  <c:symbol val="circle"/>
                  <c:size val="6"/>
                  <c:spPr>
                    <a:solidFill>
                      <a:schemeClr val="accent4">
                        <a:lumMod val="60000"/>
                      </a:schemeClr>
                    </a:solidFill>
                    <a:ln w="9525">
                      <a:solidFill>
                        <a:schemeClr val="accent4">
                          <a:lumMod val="60000"/>
                        </a:schemeClr>
                      </a:solidFill>
                    </a:ln>
                    <a:effectLst/>
                  </c:spPr>
                </c:marker>
                <c:dLbls>
                  <c:dLbl>
                    <c:idx val="0"/>
                    <c:layout>
                      <c:manualLayout>
                        <c:x val="0.00188340897188285"/>
                        <c:y val="-0.000688479516480673"/>
                      </c:manualLayout>
                    </c:layout>
                    <c:tx>
                      <c:rich>
                        <a:bodyPr rot="0" spcFirstLastPara="0" vertOverflow="ellipsis" vert="horz" wrap="square" lIns="38100" tIns="19050" rIns="38100" bIns="19050" anchor="ctr" anchorCtr="1"/>
                        <a:lstStyle/>
                        <a:p>
                          <a:fld id="{9ced46e3-414e-4f58-9f62-129e3b3dacc2}"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(4)'!$A$29:$A$31</c15:f>
                      <c15:dlblRangeCache>
                        <c:ptCount val="3"/>
                        <c:pt idx="0">
                          <c:v>改革治理</c:v>
                        </c:pt>
                        <c:pt idx="1">
                          <c:v>农业服务</c:v>
                        </c:pt>
                        <c:pt idx="2">
                          <c:v>案例研究</c:v>
                        </c:pt>
                      </c15:dlblRangeCache>
                    </c15:datalabelsRange>
                  </c:ext>
                </c:extLst>
              </c15:ser>
            </c15:filteredScatterSeries>
            <c15:filteredScatterSeries>
              <c15:ser>
                <c:idx val="10"/>
                <c:order val="10"/>
                <c:tx>
                  <c:strRef>
                    <c:extLst>
                      <c:ext uri="{02D57815-91ED-43cb-92C2-25804820EDAC}">
                        <c15:formulaRef>
                          <c15:sqref>"10"</c15:sqref>
                        </c15:formulaRef>
                      </c:ext>
                    </c:extLst>
                    <c:strCache>
                      <c:ptCount val="1"/>
                      <c:pt idx="0">
                        <c:v>10</c:v>
                      </c:pt>
                    </c:strCache>
                  </c:strRef>
                </c:tx>
                <c:spPr>
                  <a:ln w="19050" cap="rnd">
                    <a:solidFill>
                      <a:schemeClr val="accent5">
                        <a:lumMod val="60000"/>
                      </a:schemeClr>
                    </a:solidFill>
                    <a:round/>
                  </a:ln>
                  <a:effectLst/>
                </c:spPr>
                <c:marker>
                  <c:symbol val="circle"/>
                  <c:size val="6"/>
                  <c:spPr>
                    <a:solidFill>
                      <a:schemeClr val="accent5">
                        <a:lumMod val="60000"/>
                      </a:schemeClr>
                    </a:solidFill>
                    <a:ln w="9525">
                      <a:solidFill>
                        <a:schemeClr val="accent5">
                          <a:lumMod val="60000"/>
                        </a:schemeClr>
                      </a:solidFill>
                    </a:ln>
                    <a:effectLst/>
                  </c:spPr>
                </c:marker>
                <c:dLbls>
                  <c:delete val="1"/>
                </c:dLbls>
                <c:xVal>
                  <c:numRef>
                    <c:numCache>
                      <c:formatCode>General</c:formatCode>
                      <c:ptCount val="0"/>
                    </c:numCache>
                  </c:numRef>
                </c:xVal>
                <c:yVal>
                  <c:numRef>
                    <c:numCache>
                      <c:formatCode>General</c:formatCode>
                      <c:ptCount val="1"/>
                      <c:pt idx="0">
                        <c:v>1</c:v>
                      </c:pt>
                    </c:numCache>
                  </c:numRef>
                </c:yVal>
                <c:smooth val="0"/>
              </c15:ser>
            </c15:filteredScatterSeries>
            <c15:filteredScatterSeries>
              <c15:ser>
                <c:idx val="11"/>
                <c:order val="11"/>
                <c:tx>
                  <c:strRef>
                    <c:extLst>
                      <c:ext uri="{02D57815-91ED-43cb-92C2-25804820EDAC}">
                        <c15:formulaRef>
                          <c15:sqref>"11"</c15:sqref>
                        </c15:formulaRef>
                      </c:ext>
                    </c:extLst>
                    <c:strCache>
                      <c:ptCount val="1"/>
                      <c:pt idx="0">
                        <c:v>11</c:v>
                      </c:pt>
                    </c:strCache>
                  </c:strRef>
                </c:tx>
                <c:spPr>
                  <a:ln w="3175" cap="rnd" cmpd="sng">
                    <a:solidFill>
                      <a:schemeClr val="accent6">
                        <a:lumMod val="60000"/>
                      </a:schemeClr>
                    </a:solidFill>
                    <a:prstDash val="solid"/>
                    <a:round/>
                  </a:ln>
                  <a:effectLst/>
                </c:spPr>
                <c:marker>
                  <c:symbol val="circle"/>
                  <c:size val="6"/>
                  <c:spPr>
                    <a:solidFill>
                      <a:schemeClr val="accent6">
                        <a:lumMod val="60000"/>
                      </a:schemeClr>
                    </a:solidFill>
                    <a:ln w="9525">
                      <a:solidFill>
                        <a:schemeClr val="accent6">
                          <a:lumMod val="60000"/>
                        </a:schemeClr>
                      </a:solidFill>
                    </a:ln>
                    <a:effectLst/>
                  </c:spPr>
                </c:marker>
                <c:dLbls>
                  <c:dLbl>
                    <c:idx val="0"/>
                    <c:layout>
                      <c:manualLayout>
                        <c:x val="-0.0225058423995035"/>
                        <c:y val="0.0228158747526358"/>
                      </c:manualLayout>
                    </c:layout>
                    <c:tx>
                      <c:rich>
                        <a:bodyPr rot="0" spcFirstLastPara="0" vertOverflow="ellipsis" vert="horz" wrap="square" lIns="38100" tIns="19050" rIns="38100" bIns="19050" anchor="ctr" anchorCtr="1"/>
                        <a:lstStyle/>
                        <a:p>
                          <a:fld id="{5eabca18-ca1d-4697-b26f-e51b2c168083}"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manualLayout>
                            <c:w val="0.0793930361739602"/>
                            <c:h val="0.0449559044955904"/>
                          </c:manualLayout>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(4)'!$A$33:$A$36</c15:f>
                      <c15:dlblRangeCache>
                        <c:ptCount val="4"/>
                        <c:pt idx="0">
                          <c:v>特殊群体</c:v>
                        </c:pt>
                        <c:pt idx="1">
                          <c:v>医疗卫生</c:v>
                        </c:pt>
                        <c:pt idx="2">
                          <c:v>经济发展</c:v>
                        </c:pt>
                        <c:pt idx="3">
                          <c:v>产业发展</c:v>
                        </c:pt>
                      </c15:dlblRangeCache>
                    </c15:datalabelsRange>
                  </c:ext>
                </c:extLst>
              </c15:ser>
            </c15:filteredScatterSeries>
            <c15:filteredScatterSeries>
              <c15:ser>
                <c:idx val="12"/>
                <c:order val="12"/>
                <c:tx>
                  <c:strRef>
                    <c:extLst>
                      <c:ext uri="{02D57815-91ED-43cb-92C2-25804820EDAC}">
                        <c15:formulaRef>
                          <c15:sqref>"12"</c15:sqref>
                        </c15:formulaRef>
                      </c:ext>
                    </c:extLst>
                    <c:strCache>
                      <c:ptCount val="1"/>
                      <c:pt idx="0">
                        <c:v>12</c:v>
                      </c:pt>
                    </c:strCache>
                  </c:strRef>
                </c:tx>
                <c:spPr>
                  <a:ln w="3175" cap="rnd" cmpd="sng">
                    <a:solidFill>
                      <a:schemeClr val="accent1">
                        <a:lumMod val="80000"/>
                        <a:lumOff val="20000"/>
                      </a:schemeClr>
                    </a:solidFill>
                    <a:prstDash val="solid"/>
                    <a:round/>
                  </a:ln>
                  <a:effectLst/>
                </c:spPr>
                <c:marker>
                  <c:symbol val="circle"/>
                  <c:size val="6"/>
                  <c:spPr>
                    <a:solidFill>
                      <a:schemeClr val="accent1">
                        <a:lumMod val="80000"/>
                        <a:lumOff val="20000"/>
                      </a:schemeClr>
                    </a:solidFill>
                    <a:ln w="9525">
                      <a:solidFill>
                        <a:schemeClr val="accent1">
                          <a:lumMod val="80000"/>
                          <a:lumOff val="20000"/>
                        </a:schemeClr>
                      </a:solidFill>
                    </a:ln>
                    <a:effectLst/>
                  </c:spPr>
                </c:marker>
                <c:dLbls>
                  <c:dLbl>
                    <c:idx val="0"/>
                    <c:layout>
                      <c:manualLayout>
                        <c:x val="-0.0309020839280617"/>
                        <c:y val="0.0199665231946437"/>
                      </c:manualLayout>
                    </c:layout>
                    <c:tx>
                      <c:rich>
                        <a:bodyPr rot="0" spcFirstLastPara="0" vertOverflow="ellipsis" vert="horz" wrap="square" lIns="38100" tIns="19050" rIns="38100" bIns="19050" anchor="ctr" anchorCtr="1"/>
                        <a:lstStyle/>
                        <a:p>
                          <a:fld id="{57953904-4d0d-444d-8c7d-017245a0e327}"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(4)'!$A$37:$A$38</c15:f>
                      <c15:dlblRangeCache>
                        <c:ptCount val="2"/>
                        <c:pt idx="0">
                          <c:v>育儿服务</c:v>
                        </c:pt>
                        <c:pt idx="1">
                          <c:v>公益福利</c:v>
                        </c:pt>
                      </c15:dlblRangeCache>
                    </c15:datalabelsRange>
                  </c:ext>
                </c:extLst>
              </c15:ser>
            </c15:filteredScatterSeries>
          </c:ext>
        </c:extLst>
      </c:scatterChart>
      <c:valAx>
        <c:axId val="159258247"/>
        <c:scaling>
          <c:orientation val="minMax"/>
          <c:max val="1"/>
        </c:scaling>
        <c:delete val="0"/>
        <c:axPos val="b"/>
        <c:title>
          <c:tx>
            <c:rich>
              <a:bodyPr rot="0" spcFirstLastPara="0" vertOverflow="ellipsis" vert="horz" wrap="square" anchor="ctr" anchorCtr="1"/>
              <a:lstStyle/>
              <a:p>
                <a:pPr defTabSz="914400">
                  <a:defRPr lang="zh-CN" sz="600" b="0" i="0" u="none" strike="noStrike" kern="1200" baseline="0">
                    <a:solidFill>
                      <a:sysClr val="windowText" lastClr="000000"/>
                    </a:solidFill>
                    <a:latin typeface="+mn-lt"/>
                    <a:ea typeface="+mn-ea"/>
                    <a:cs typeface="+mn-cs"/>
                  </a:defRPr>
                </a:pPr>
                <a:r>
                  <a:rPr lang="zh-CN" altLang="en-US" sz="600">
                    <a:solidFill>
                      <a:sysClr val="windowText" lastClr="000000"/>
                    </a:solidFill>
                  </a:rPr>
                  <a:t>主题向心度</a:t>
                </a:r>
                <a:endParaRPr lang="zh-CN" altLang="en-US" sz="600">
                  <a:solidFill>
                    <a:sysClr val="windowText" lastClr="000000"/>
                  </a:solidFill>
                </a:endParaRPr>
              </a:p>
            </c:rich>
          </c:tx>
          <c:layout>
            <c:manualLayout>
              <c:xMode val="edge"/>
              <c:yMode val="edge"/>
              <c:x val="0.461180053480231"/>
              <c:y val="0.93649130774911"/>
            </c:manualLayout>
          </c:layout>
          <c:overlay val="0"/>
          <c:spPr>
            <a:noFill/>
            <a:ln>
              <a:noFill/>
            </a:ln>
            <a:effectLst/>
          </c:spPr>
        </c:title>
        <c:numFmt formatCode="General" sourceLinked="0"/>
        <c:majorTickMark val="in"/>
        <c:minorTickMark val="none"/>
        <c:tickLblPos val="nextTo"/>
        <c:spPr>
          <a:noFill/>
          <a:ln w="3175" cap="flat" cmpd="sng" algn="ctr">
            <a:solidFill>
              <a:schemeClr val="tx1"/>
            </a:solidFill>
            <a:round/>
          </a:ln>
          <a:effectLst/>
        </c:spPr>
        <c:txPr>
          <a:bodyPr rot="-6000000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crossAx val="625952608"/>
        <c:crosses val="autoZero"/>
        <c:crossBetween val="midCat"/>
        <c:majorUnit val="0.2"/>
      </c:valAx>
      <c:valAx>
        <c:axId val="625952608"/>
        <c:scaling>
          <c:orientation val="minMax"/>
          <c:max val="1"/>
        </c:scaling>
        <c:delete val="0"/>
        <c:axPos val="l"/>
        <c:title>
          <c:tx>
            <c:rich>
              <a:bodyPr rot="-5400000" spcFirstLastPara="0" vertOverflow="ellipsis" vert="horz" wrap="square" anchor="ctr" anchorCtr="1"/>
              <a:lstStyle/>
              <a:p>
                <a:pPr defTabSz="914400">
                  <a:defRPr lang="zh-CN" sz="600" b="0" i="0" u="none" strike="noStrike" kern="1200" baseline="0">
                    <a:solidFill>
                      <a:sysClr val="windowText" lastClr="000000"/>
                    </a:solidFill>
                    <a:latin typeface="+mn-lt"/>
                    <a:ea typeface="+mn-ea"/>
                    <a:cs typeface="+mn-cs"/>
                  </a:defRPr>
                </a:pPr>
                <a:r>
                  <a:rPr lang="zh-CN" altLang="en-US" sz="600">
                    <a:solidFill>
                      <a:sysClr val="windowText" lastClr="000000"/>
                    </a:solidFill>
                  </a:rPr>
                  <a:t>主题密度</a:t>
                </a:r>
                <a:endParaRPr lang="zh-CN" altLang="en-US" sz="600">
                  <a:solidFill>
                    <a:sysClr val="windowText" lastClr="000000"/>
                  </a:solidFill>
                </a:endParaRPr>
              </a:p>
            </c:rich>
          </c:tx>
          <c:layout>
            <c:manualLayout>
              <c:xMode val="edge"/>
              <c:yMode val="edge"/>
              <c:x val="0.00695990596122679"/>
              <c:y val="0.36515592270495"/>
            </c:manualLayout>
          </c:layout>
          <c:overlay val="0"/>
          <c:spPr>
            <a:noFill/>
            <a:ln>
              <a:noFill/>
            </a:ln>
            <a:effectLst/>
          </c:spPr>
        </c:title>
        <c:numFmt formatCode="0.00_);[Red]\(0.00\)" sourceLinked="0"/>
        <c:majorTickMark val="in"/>
        <c:minorTickMark val="none"/>
        <c:tickLblPos val="nextTo"/>
        <c:spPr>
          <a:noFill/>
          <a:ln w="3175" cap="flat" cmpd="sng" algn="ctr">
            <a:solidFill>
              <a:schemeClr val="tx1"/>
            </a:solidFill>
            <a:prstDash val="solid"/>
            <a:round/>
          </a:ln>
          <a:effectLst/>
        </c:spPr>
        <c:txPr>
          <a:bodyPr rot="-6000000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crossAx val="159258247"/>
        <c:crosses val="autoZero"/>
        <c:crossBetween val="midCat"/>
        <c:majorUnit val="0.2"/>
      </c:valAx>
      <c:spPr>
        <a:noFill/>
        <a:ln>
          <a:noFill/>
        </a:ln>
        <a:effectLst/>
      </c:spPr>
    </c:plotArea>
    <c:legend>
      <c:legendPos val="t"/>
      <c:legendEntry>
        <c:idx val="0"/>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1"/>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2"/>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ayout>
        <c:manualLayout>
          <c:xMode val="edge"/>
          <c:yMode val="edge"/>
          <c:x val="0.576881396748946"/>
          <c:y val="0.0196727019498607"/>
          <c:w val="0.380854906682721"/>
          <c:h val="0.102715877437326"/>
        </c:manualLayout>
      </c:layout>
      <c:overlay val="0"/>
      <c:spPr>
        <a:noFill/>
        <a:ln>
          <a:noFill/>
        </a:ln>
        <a:effectLst/>
      </c:spPr>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
    <c:plotVisOnly val="1"/>
    <c:dispBlanksAs val="gap"/>
    <c:showDLblsOverMax val="0"/>
  </c:chart>
  <c:spPr>
    <a:noFill/>
    <a:ln w="9525" cap="flat" cmpd="sng" algn="ctr">
      <a:noFill/>
      <a:round/>
    </a:ln>
    <a:effectLst/>
  </c:spPr>
  <c:txPr>
    <a:bodyPr/>
    <a:lstStyle/>
    <a:p>
      <a:pPr>
        <a:defRPr lang="zh-CN" sz="600"/>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787382304447925"/>
          <c:y val="0.034601422805266"/>
          <c:w val="0.892329648950834"/>
          <c:h val="0.866419627043861"/>
        </c:manualLayout>
      </c:layout>
      <c:scatterChart>
        <c:scatterStyle val="lineMarker"/>
        <c:varyColors val="0"/>
        <c:ser>
          <c:idx val="4"/>
          <c:order val="4"/>
          <c:tx>
            <c:strRef>
              <c:f>"4"</c:f>
              <c:strCache>
                <c:ptCount val="1"/>
                <c:pt idx="0">
                  <c:v>4</c:v>
                </c:pt>
              </c:strCache>
            </c:strRef>
          </c:tx>
          <c:spPr>
            <a:ln w="3175" cap="rnd" cmpd="sng">
              <a:solidFill>
                <a:schemeClr val="accent5"/>
              </a:solidFill>
              <a:prstDash val="solid"/>
              <a:round/>
            </a:ln>
            <a:effectLst/>
          </c:spPr>
          <c:marker>
            <c:symbol val="circle"/>
            <c:size val="4"/>
            <c:spPr>
              <a:solidFill>
                <a:schemeClr val="accent5"/>
              </a:solidFill>
              <a:ln w="9525">
                <a:solidFill>
                  <a:schemeClr val="accent5"/>
                </a:solidFill>
              </a:ln>
              <a:effectLst/>
            </c:spPr>
          </c:marker>
          <c:dLbls>
            <c:dLbl>
              <c:idx val="0"/>
              <c:layout>
                <c:manualLayout>
                  <c:x val="0.0363260062803311"/>
                  <c:y val="0.0239007853773299"/>
                </c:manualLayout>
              </c:layout>
              <c:tx>
                <c:rich>
                  <a:bodyPr rot="0" spcFirstLastPara="0" vertOverflow="ellipsis" vert="horz" wrap="square" lIns="38100" tIns="19050" rIns="38100" bIns="19050" anchor="ctr" anchorCtr="1"/>
                  <a:lstStyle/>
                  <a:p>
                    <a:fld id="{ccd44fee-78c4-4830-ab6b-c043d0d755fa}"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1"/>
              <c:layout>
                <c:manualLayout>
                  <c:x val="0.0369683128746788"/>
                  <c:y val="0.0239120038259206"/>
                </c:manualLayout>
              </c:layout>
              <c:tx>
                <c:rich>
                  <a:bodyPr rot="0" spcFirstLastPara="0" vertOverflow="ellipsis" vert="horz" wrap="square" lIns="38100" tIns="19050" rIns="38100" bIns="19050" anchor="ctr" anchorCtr="1"/>
                  <a:lstStyle/>
                  <a:p>
                    <a:fld id="{7bc81a8c-3da4-45dc-80e2-6258d70be980}"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2"/>
              <c:layout>
                <c:manualLayout>
                  <c:x val="0.0380468099152769"/>
                  <c:y val="0.0304795452196964"/>
                </c:manualLayout>
              </c:layout>
              <c:tx>
                <c:rich>
                  <a:bodyPr rot="0" spcFirstLastPara="0" vertOverflow="ellipsis" vert="horz" wrap="square" lIns="38100" tIns="19050" rIns="38100" bIns="19050" anchor="ctr" anchorCtr="1"/>
                  <a:lstStyle/>
                  <a:p>
                    <a:fld id="{142fb1d5-5bbe-4df7-8f0f-f7277a80fd74}"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3"/>
              <c:layout>
                <c:manualLayout>
                  <c:x val="0.0631173070861942"/>
                  <c:y val="0.0697179305367712"/>
                </c:manualLayout>
              </c:layout>
              <c:tx>
                <c:rich>
                  <a:bodyPr rot="0" spcFirstLastPara="0" vertOverflow="ellipsis" vert="horz" wrap="square" lIns="38100" tIns="19050" rIns="38100" bIns="19050" anchor="ctr" anchorCtr="1"/>
                  <a:lstStyle/>
                  <a:p>
                    <a:fld id="{9fdb45ed-1196-474f-bc70-92935648eea9}"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(6)'!$B$2:$B$5</c:f>
              <c:numCache>
                <c:formatCode>0.0000_ </c:formatCode>
                <c:ptCount val="4"/>
                <c:pt idx="0">
                  <c:v>0.256678078928376</c:v>
                </c:pt>
                <c:pt idx="1">
                  <c:v>0.276303750356874</c:v>
                </c:pt>
                <c:pt idx="2">
                  <c:v>0.291920741563283</c:v>
                </c:pt>
                <c:pt idx="3">
                  <c:v>0.299063989786935</c:v>
                </c:pt>
              </c:numCache>
            </c:numRef>
          </c:xVal>
          <c:yVal>
            <c:numRef>
              <c:f>'[0507TC-TD整理.xlsx]Sheet8 (6)'!$C$2:$C$5</c:f>
              <c:numCache>
                <c:formatCode>0.0000_ </c:formatCode>
                <c:ptCount val="4"/>
                <c:pt idx="0">
                  <c:v>0.129830610450317</c:v>
                </c:pt>
                <c:pt idx="1">
                  <c:v>0.0818471894396363</c:v>
                </c:pt>
                <c:pt idx="2">
                  <c:v>0.0709517604248623</c:v>
                </c:pt>
                <c:pt idx="3">
                  <c:v>0.0575072121688959</c:v>
                </c:pt>
              </c:numCache>
            </c:numRef>
          </c:yVal>
          <c:smooth val="0"/>
          <c:extLst>
            <c:ext xmlns:c15="http://schemas.microsoft.com/office/drawing/2012/chart" uri="{02D57815-91ED-43cb-92C2-25804820EDAC}">
              <c15:datalabelsRange>
                <c15:f>'Sheet8 (4)'!$A$11:$A$14</c15:f>
                <c15:dlblRangeCache>
                  <c:ptCount val="4"/>
                  <c:pt idx="0">
                    <c:v>住房问题</c:v>
                  </c:pt>
                  <c:pt idx="1">
                    <c:v>文化服务</c:v>
                  </c:pt>
                  <c:pt idx="2">
                    <c:v>研究方法</c:v>
                  </c:pt>
                  <c:pt idx="3">
                    <c:v>数字社会</c:v>
                  </c:pt>
                </c15:dlblRangeCache>
              </c15:datalabelsRange>
            </c:ext>
          </c:extLst>
        </c:ser>
        <c:ser>
          <c:idx val="5"/>
          <c:order val="5"/>
          <c:tx>
            <c:strRef>
              <c:f>"5"</c:f>
              <c:strCache>
                <c:ptCount val="1"/>
                <c:pt idx="0">
                  <c:v>5</c:v>
                </c:pt>
              </c:strCache>
            </c:strRef>
          </c:tx>
          <c:spPr>
            <a:ln w="3175" cap="rnd" cmpd="sng">
              <a:solidFill>
                <a:schemeClr val="accent6"/>
              </a:solidFill>
              <a:prstDash val="solid"/>
              <a:round/>
            </a:ln>
            <a:effectLst/>
          </c:spPr>
          <c:marker>
            <c:symbol val="circle"/>
            <c:size val="4"/>
            <c:spPr>
              <a:solidFill>
                <a:schemeClr val="accent6"/>
              </a:solidFill>
              <a:ln w="9525">
                <a:solidFill>
                  <a:schemeClr val="accent6"/>
                </a:solidFill>
              </a:ln>
              <a:effectLst/>
            </c:spPr>
          </c:marker>
          <c:dLbls>
            <c:dLbl>
              <c:idx val="0"/>
              <c:layout/>
              <c:tx>
                <c:rich>
                  <a:bodyPr rot="0" spcFirstLastPara="0" vertOverflow="ellipsis" vert="horz" wrap="square" lIns="38100" tIns="19050" rIns="38100" bIns="19050" anchor="ctr" anchorCtr="1"/>
                  <a:lstStyle/>
                  <a:p>
                    <a:fld id="{0b299b3c-a649-46a2-8ec9-75704f25766a}"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dLbl>
              <c:idx val="1"/>
              <c:layout>
                <c:manualLayout>
                  <c:x val="0.00413930916357408"/>
                  <c:y val="0.00896700143472023"/>
                </c:manualLayout>
              </c:layout>
              <c:tx>
                <c:rich>
                  <a:bodyPr rot="0" spcFirstLastPara="0" vertOverflow="ellipsis" vert="horz" wrap="square" lIns="38100" tIns="19050" rIns="38100" bIns="19050" anchor="ctr" anchorCtr="1"/>
                  <a:lstStyle/>
                  <a:p>
                    <a:fld id="{374c7377-52f0-4b75-bec8-0ae1e7bbc8f4}"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2"/>
              <c:layout>
                <c:manualLayout>
                  <c:x val="-0.0143333791497946"/>
                  <c:y val="0.106278290738666"/>
                </c:manualLayout>
              </c:layout>
              <c:tx>
                <c:rich>
                  <a:bodyPr rot="0" spcFirstLastPara="0" vertOverflow="ellipsis" vert="horz" wrap="square" lIns="38100" tIns="19050" rIns="38100" bIns="19050" anchor="ctr" anchorCtr="1"/>
                  <a:lstStyle/>
                  <a:p>
                    <a:fld id="{04fc9402-468e-4a3b-9be4-21325bd9da06}"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(6)'!$B$6:$B$8</c:f>
              <c:numCache>
                <c:formatCode>0.0000_ </c:formatCode>
                <c:ptCount val="3"/>
                <c:pt idx="0">
                  <c:v>0.208204887234715</c:v>
                </c:pt>
                <c:pt idx="1">
                  <c:v>0.237832293221537</c:v>
                </c:pt>
                <c:pt idx="2">
                  <c:v>0.282359107646327</c:v>
                </c:pt>
              </c:numCache>
            </c:numRef>
          </c:xVal>
          <c:yVal>
            <c:numRef>
              <c:f>'[0507TC-TD整理.xlsx]Sheet8 (6)'!$C$6:$C$8</c:f>
              <c:numCache>
                <c:formatCode>0.0000_ </c:formatCode>
                <c:ptCount val="3"/>
                <c:pt idx="0">
                  <c:v>0.125893681797968</c:v>
                </c:pt>
                <c:pt idx="1">
                  <c:v>0.0782143570111676</c:v>
                </c:pt>
                <c:pt idx="2">
                  <c:v>0.0646422159010672</c:v>
                </c:pt>
              </c:numCache>
            </c:numRef>
          </c:yVal>
          <c:smooth val="0"/>
          <c:extLst>
            <c:ext xmlns:c15="http://schemas.microsoft.com/office/drawing/2012/chart" uri="{02D57815-91ED-43cb-92C2-25804820EDAC}">
              <c15:datalabelsRange>
                <c15:f>'Sheet8 (4)'!$A$15:$A$17</c15:f>
                <c15:dlblRangeCache>
                  <c:ptCount val="3"/>
                  <c:pt idx="0">
                    <c:v>城市社区</c:v>
                  </c:pt>
                  <c:pt idx="1">
                    <c:v>社区养老</c:v>
                  </c:pt>
                  <c:pt idx="2">
                    <c:v>指数模型</c:v>
                  </c:pt>
                </c15:dlblRangeCache>
              </c15:datalabelsRange>
            </c:ext>
          </c:extLst>
        </c:ser>
        <c:ser>
          <c:idx val="6"/>
          <c:order val="6"/>
          <c:tx>
            <c:strRef>
              <c:f>"6"</c:f>
              <c:strCache>
                <c:ptCount val="1"/>
                <c:pt idx="0">
                  <c:v>6</c:v>
                </c:pt>
              </c:strCache>
            </c:strRef>
          </c:tx>
          <c:spPr>
            <a:ln w="3175" cap="rnd" cmpd="sng">
              <a:solidFill>
                <a:schemeClr val="accent1">
                  <a:lumMod val="60000"/>
                </a:schemeClr>
              </a:solidFill>
              <a:prstDash val="solid"/>
              <a:round/>
            </a:ln>
            <a:effectLst/>
          </c:spPr>
          <c:marker>
            <c:symbol val="circle"/>
            <c:size val="4"/>
            <c:spPr>
              <a:solidFill>
                <a:schemeClr val="accent1">
                  <a:lumMod val="60000"/>
                </a:schemeClr>
              </a:solidFill>
              <a:ln w="9525">
                <a:solidFill>
                  <a:schemeClr val="accent1">
                    <a:lumMod val="60000"/>
                  </a:schemeClr>
                </a:solidFill>
              </a:ln>
              <a:effectLst/>
            </c:spPr>
          </c:marker>
          <c:dLbls>
            <c:dLbl>
              <c:idx val="0"/>
              <c:layout>
                <c:manualLayout>
                  <c:x val="0.0403418097331947"/>
                  <c:y val="0.00687720412296734"/>
                </c:manualLayout>
              </c:layout>
              <c:tx>
                <c:rich>
                  <a:bodyPr rot="0" spcFirstLastPara="0" vertOverflow="ellipsis" vert="horz" wrap="square" lIns="38100" tIns="19050" rIns="38100" bIns="19050" anchor="ctr" anchorCtr="1"/>
                  <a:lstStyle/>
                  <a:p>
                    <a:fld id="{41786736-d941-4b92-a576-7d910770bdf3}"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1"/>
              <c:layout>
                <c:manualLayout>
                  <c:x val="-0.0464955250154653"/>
                  <c:y val="0.0301302564060547"/>
                </c:manualLayout>
              </c:layout>
              <c:tx>
                <c:rich>
                  <a:bodyPr rot="0" spcFirstLastPara="0" vertOverflow="ellipsis" vert="horz" wrap="square" lIns="38100" tIns="19050" rIns="38100" bIns="19050" anchor="ctr" anchorCtr="1"/>
                  <a:lstStyle/>
                  <a:p>
                    <a:fld id="{9fdffadc-5ac2-4418-805e-1c997921973d}"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manualLayout>
                      <c:w val="0.162019875384494"/>
                      <c:h val="0.0872557618567577"/>
                    </c:manualLayout>
                  </c15:layout>
                  <c15:dlblFieldTable/>
                  <c15:showDataLabelsRange val="1"/>
                </c:ext>
              </c:extLst>
            </c:dLbl>
            <c:dLbl>
              <c:idx val="2"/>
              <c:layout>
                <c:manualLayout>
                  <c:x val="-0.0302544876772196"/>
                  <c:y val="0.0940894661277883"/>
                </c:manualLayout>
              </c:layout>
              <c:tx>
                <c:rich>
                  <a:bodyPr rot="0" spcFirstLastPara="0" vertOverflow="ellipsis" vert="horz" wrap="square" lIns="38100" tIns="19050" rIns="38100" bIns="19050" anchor="ctr" anchorCtr="1"/>
                  <a:lstStyle/>
                  <a:p>
                    <a:fld id="{f758bedf-ee4b-44b0-b702-14ec3ac3f456}"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manualLayout>
                      <c:w val="0.128588281557216"/>
                      <c:h val="0.0598620689655172"/>
                    </c:manualLayout>
                  </c15:layout>
                  <c15:dlblFieldTable/>
                  <c15:showDataLabelsRange val="1"/>
                </c:ext>
              </c:extLst>
            </c:dLbl>
            <c:dLbl>
              <c:idx val="3"/>
              <c:layout>
                <c:manualLayout>
                  <c:x val="0.0434335152042182"/>
                  <c:y val="0.0349493401799076"/>
                </c:manualLayout>
              </c:layout>
              <c:tx>
                <c:rich>
                  <a:bodyPr rot="0" spcFirstLastPara="0" vertOverflow="ellipsis" vert="horz" wrap="square" lIns="38100" tIns="19050" rIns="38100" bIns="19050" anchor="ctr" anchorCtr="1"/>
                  <a:lstStyle/>
                  <a:p>
                    <a:fld id="{34b04c48-416b-4872-9c6c-15b570e5ef48}"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(6)'!$B$9:$B$12</c:f>
              <c:numCache>
                <c:formatCode>0.0000_ </c:formatCode>
                <c:ptCount val="4"/>
                <c:pt idx="0">
                  <c:v>0.0723547475490924</c:v>
                </c:pt>
                <c:pt idx="1">
                  <c:v>0.214118499526225</c:v>
                </c:pt>
                <c:pt idx="2">
                  <c:v>0.214432725096202</c:v>
                </c:pt>
                <c:pt idx="3">
                  <c:v>0.275328427706318</c:v>
                </c:pt>
              </c:numCache>
            </c:numRef>
          </c:xVal>
          <c:yVal>
            <c:numRef>
              <c:f>'[0507TC-TD整理.xlsx]Sheet8 (6)'!$C$9:$C$12</c:f>
              <c:numCache>
                <c:formatCode>0.0000_ </c:formatCode>
                <c:ptCount val="4"/>
                <c:pt idx="0">
                  <c:v>0.111150847578857</c:v>
                </c:pt>
                <c:pt idx="1">
                  <c:v>0.074463302236709</c:v>
                </c:pt>
                <c:pt idx="2">
                  <c:v>0.0680924111293899</c:v>
                </c:pt>
                <c:pt idx="3">
                  <c:v>0.0337212030863942</c:v>
                </c:pt>
              </c:numCache>
            </c:numRef>
          </c:yVal>
          <c:smooth val="0"/>
          <c:extLst>
            <c:ext xmlns:c15="http://schemas.microsoft.com/office/drawing/2012/chart" uri="{02D57815-91ED-43cb-92C2-25804820EDAC}">
              <c15:datalabelsRange>
                <c15:f>'Sheet8 (4)'!$A$18:$A$21</c15:f>
                <c15:dlblRangeCache>
                  <c:ptCount val="4"/>
                  <c:pt idx="0">
                    <c:v>政务服务</c:v>
                  </c:pt>
                  <c:pt idx="1">
                    <c:v>社区教育</c:v>
                  </c:pt>
                  <c:pt idx="2">
                    <c:v>信贷业务</c:v>
                  </c:pt>
                  <c:pt idx="3">
                    <c:v>公共服务</c:v>
                  </c:pt>
                </c15:dlblRangeCache>
              </c15:datalabelsRange>
            </c:ext>
          </c:extLst>
        </c:ser>
        <c:ser>
          <c:idx val="7"/>
          <c:order val="7"/>
          <c:tx>
            <c:strRef>
              <c:f>"7"</c:f>
              <c:strCache>
                <c:ptCount val="1"/>
                <c:pt idx="0">
                  <c:v>7</c:v>
                </c:pt>
              </c:strCache>
            </c:strRef>
          </c:tx>
          <c:spPr>
            <a:ln w="3175" cap="rnd" cmpd="sng">
              <a:solidFill>
                <a:schemeClr val="accent2">
                  <a:lumMod val="60000"/>
                </a:schemeClr>
              </a:solidFill>
              <a:prstDash val="solid"/>
              <a:round/>
            </a:ln>
            <a:effectLst/>
          </c:spPr>
          <c:marker>
            <c:symbol val="circle"/>
            <c:size val="4"/>
            <c:spPr>
              <a:solidFill>
                <a:schemeClr val="accent2">
                  <a:lumMod val="60000"/>
                </a:schemeClr>
              </a:solidFill>
              <a:ln w="9525">
                <a:solidFill>
                  <a:schemeClr val="accent2">
                    <a:lumMod val="60000"/>
                  </a:schemeClr>
                </a:solidFill>
              </a:ln>
              <a:effectLst/>
            </c:spPr>
          </c:marker>
          <c:dLbls>
            <c:dLbl>
              <c:idx val="0"/>
              <c:layout>
                <c:manualLayout>
                  <c:x val="-0.060810888148597"/>
                  <c:y val="0.0513063980683143"/>
                </c:manualLayout>
              </c:layout>
              <c:tx>
                <c:rich>
                  <a:bodyPr rot="0" spcFirstLastPara="0" vertOverflow="ellipsis" vert="horz" wrap="square" lIns="38100" tIns="19050" rIns="38100" bIns="19050" anchor="ctr" anchorCtr="1"/>
                  <a:lstStyle/>
                  <a:p>
                    <a:fld id="{a72e5290-c3f3-452a-8814-34f58656e9ec}"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1"/>
              <c:layout>
                <c:manualLayout>
                  <c:x val="0.0113702353922034"/>
                  <c:y val="0.0119181873188968"/>
                </c:manualLayout>
              </c:layout>
              <c:tx>
                <c:rich>
                  <a:bodyPr rot="0" spcFirstLastPara="0" vertOverflow="ellipsis" vert="horz" wrap="square" lIns="38100" tIns="19050" rIns="38100" bIns="19050" anchor="ctr" anchorCtr="1"/>
                  <a:lstStyle/>
                  <a:p>
                    <a:fld id="{ba124cf7-88e7-428a-8480-7fe9ad9027c2}"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2"/>
              <c:layout>
                <c:manualLayout>
                  <c:x val="0.0228456971182466"/>
                  <c:y val="0.10481115280192"/>
                </c:manualLayout>
              </c:layout>
              <c:tx>
                <c:rich>
                  <a:bodyPr rot="0" spcFirstLastPara="0" vertOverflow="ellipsis" vert="horz" wrap="square" lIns="38100" tIns="19050" rIns="38100" bIns="19050" anchor="ctr" anchorCtr="1"/>
                  <a:lstStyle/>
                  <a:p>
                    <a:fld id="{d00d962c-6fdf-4c1d-ab03-4ba50bc2731f}"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(6)'!$B$13:$B$15</c:f>
              <c:numCache>
                <c:formatCode>0.0000_ </c:formatCode>
                <c:ptCount val="3"/>
                <c:pt idx="0">
                  <c:v>0.0649898578705952</c:v>
                </c:pt>
                <c:pt idx="1">
                  <c:v>0.208759518987693</c:v>
                </c:pt>
                <c:pt idx="2">
                  <c:v>0.227114301324692</c:v>
                </c:pt>
              </c:numCache>
            </c:numRef>
          </c:xVal>
          <c:yVal>
            <c:numRef>
              <c:f>'[0507TC-TD整理.xlsx]Sheet8 (6)'!$C$13:$C$15</c:f>
              <c:numCache>
                <c:formatCode>0.0000_ </c:formatCode>
                <c:ptCount val="3"/>
                <c:pt idx="0">
                  <c:v>0.109294880490518</c:v>
                </c:pt>
                <c:pt idx="1">
                  <c:v>0.0357985837922895</c:v>
                </c:pt>
                <c:pt idx="2">
                  <c:v>0.027537372147915</c:v>
                </c:pt>
              </c:numCache>
            </c:numRef>
          </c:yVal>
          <c:smooth val="0"/>
          <c:extLst>
            <c:ext xmlns:c15="http://schemas.microsoft.com/office/drawing/2012/chart" uri="{02D57815-91ED-43cb-92C2-25804820EDAC}">
              <c15:datalabelsRange>
                <c15:f>'Sheet8 (4)'!$A$22:$A$24</c15:f>
                <c15:dlblRangeCache>
                  <c:ptCount val="3"/>
                  <c:pt idx="0">
                    <c:v>智慧社区</c:v>
                  </c:pt>
                  <c:pt idx="1">
                    <c:v>理论应用</c:v>
                  </c:pt>
                  <c:pt idx="2">
                    <c:v>发展路径</c:v>
                  </c:pt>
                </c15:dlblRangeCache>
              </c15:datalabelsRange>
            </c:ext>
          </c:extLst>
        </c:ser>
        <c:ser>
          <c:idx val="8"/>
          <c:order val="8"/>
          <c:tx>
            <c:strRef>
              <c:f>"8"</c:f>
              <c:strCache>
                <c:ptCount val="1"/>
                <c:pt idx="0">
                  <c:v>8</c:v>
                </c:pt>
              </c:strCache>
            </c:strRef>
          </c:tx>
          <c:spPr>
            <a:ln w="3175" cap="rnd" cmpd="sng">
              <a:solidFill>
                <a:schemeClr val="accent3">
                  <a:lumMod val="60000"/>
                </a:schemeClr>
              </a:solidFill>
              <a:prstDash val="solid"/>
              <a:round/>
            </a:ln>
            <a:effectLst/>
          </c:spPr>
          <c:marker>
            <c:symbol val="circle"/>
            <c:size val="4"/>
            <c:spPr>
              <a:solidFill>
                <a:schemeClr val="accent3">
                  <a:lumMod val="60000"/>
                </a:schemeClr>
              </a:solidFill>
              <a:ln w="9525">
                <a:solidFill>
                  <a:schemeClr val="accent3">
                    <a:lumMod val="60000"/>
                  </a:schemeClr>
                </a:solidFill>
              </a:ln>
              <a:effectLst/>
            </c:spPr>
          </c:marker>
          <c:dLbls>
            <c:dLbl>
              <c:idx val="0"/>
              <c:layout>
                <c:manualLayout>
                  <c:x val="-0.00299743077362261"/>
                  <c:y val="0.0108799617407939"/>
                </c:manualLayout>
              </c:layout>
              <c:tx>
                <c:rich>
                  <a:bodyPr rot="0" spcFirstLastPara="0" vertOverflow="ellipsis" vert="horz" wrap="square" lIns="38100" tIns="19050" rIns="38100" bIns="19050" anchor="ctr" anchorCtr="1"/>
                  <a:lstStyle/>
                  <a:p>
                    <a:fld id="{731c0bbe-d3f7-4393-b2f9-6e6673265aca}"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1"/>
              <c:layout>
                <c:manualLayout>
                  <c:x val="0.0662117208922782"/>
                  <c:y val="0.0580460834064693"/>
                </c:manualLayout>
              </c:layout>
              <c:tx>
                <c:rich>
                  <a:bodyPr rot="0" spcFirstLastPara="0" vertOverflow="ellipsis" vert="horz" wrap="square" lIns="38100" tIns="19050" rIns="38100" bIns="19050" anchor="ctr" anchorCtr="1"/>
                  <a:lstStyle/>
                  <a:p>
                    <a:fld id="{468d189d-6faa-455f-899f-35e0e649cc88}"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2"/>
              <c:layout>
                <c:manualLayout>
                  <c:x val="0.0166999714530403"/>
                  <c:y val="0.0130320420851267"/>
                </c:manualLayout>
              </c:layout>
              <c:tx>
                <c:rich>
                  <a:bodyPr rot="0" spcFirstLastPara="0" vertOverflow="ellipsis" vert="horz" wrap="square" lIns="38100" tIns="19050" rIns="38100" bIns="19050" anchor="ctr" anchorCtr="1"/>
                  <a:lstStyle/>
                  <a:p>
                    <a:fld id="{98a1e74b-f54f-40fa-a0d9-f028a66fa2be}"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3"/>
              <c:layout>
                <c:manualLayout>
                  <c:x val="0.0356836996859835"/>
                  <c:y val="0.0248684839789574"/>
                </c:manualLayout>
              </c:layout>
              <c:tx>
                <c:rich>
                  <a:bodyPr rot="0" spcFirstLastPara="0" vertOverflow="ellipsis" vert="horz" wrap="square" lIns="38100" tIns="19050" rIns="38100" bIns="19050" anchor="ctr" anchorCtr="1"/>
                  <a:lstStyle/>
                  <a:p>
                    <a:fld id="{aaa595bb-9241-460a-8704-6d3429c580af}"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(6)'!$B$16:$B$19</c:f>
              <c:numCache>
                <c:formatCode>0.0000_ </c:formatCode>
                <c:ptCount val="4"/>
                <c:pt idx="0">
                  <c:v>0.0497086963986332</c:v>
                </c:pt>
                <c:pt idx="1">
                  <c:v>0.0888217633010062</c:v>
                </c:pt>
                <c:pt idx="2">
                  <c:v>0.13290656755922</c:v>
                </c:pt>
                <c:pt idx="3">
                  <c:v>0.159735813068086</c:v>
                </c:pt>
              </c:numCache>
            </c:numRef>
          </c:xVal>
          <c:yVal>
            <c:numRef>
              <c:f>'[0507TC-TD整理.xlsx]Sheet8 (6)'!$C$16:$C$19</c:f>
              <c:numCache>
                <c:formatCode>0.0000_ </c:formatCode>
                <c:ptCount val="4"/>
                <c:pt idx="0">
                  <c:v>0.0888792425187878</c:v>
                </c:pt>
                <c:pt idx="1">
                  <c:v>0.0604674796747967</c:v>
                </c:pt>
                <c:pt idx="2">
                  <c:v>0.0427639191002916</c:v>
                </c:pt>
                <c:pt idx="3">
                  <c:v>0.00619590873328088</c:v>
                </c:pt>
              </c:numCache>
            </c:numRef>
          </c:yVal>
          <c:smooth val="0"/>
          <c:extLst>
            <c:ext xmlns:c15="http://schemas.microsoft.com/office/drawing/2012/chart" uri="{02D57815-91ED-43cb-92C2-25804820EDAC}">
              <c15:datalabelsRange>
                <c15:f>'Sheet8 (4)'!$A$25:$A$28</c15:f>
                <c15:dlblRangeCache>
                  <c:ptCount val="4"/>
                  <c:pt idx="0">
                    <c:v>基层组织建设</c:v>
                  </c:pt>
                  <c:pt idx="1">
                    <c:v>信息服务</c:v>
                  </c:pt>
                  <c:pt idx="2">
                    <c:v>供给服务</c:v>
                  </c:pt>
                  <c:pt idx="3">
                    <c:v>土地管理</c:v>
                  </c:pt>
                </c15:dlblRangeCache>
              </c15:datalabelsRange>
            </c:ext>
          </c:extLst>
        </c:ser>
        <c:ser>
          <c:idx val="9"/>
          <c:order val="9"/>
          <c:tx>
            <c:strRef>
              <c:f>"9"</c:f>
              <c:strCache>
                <c:ptCount val="1"/>
                <c:pt idx="0">
                  <c:v>9</c:v>
                </c:pt>
              </c:strCache>
            </c:strRef>
          </c:tx>
          <c:spPr>
            <a:ln w="3175" cap="rnd" cmpd="sng">
              <a:solidFill>
                <a:schemeClr val="accent4">
                  <a:lumMod val="60000"/>
                </a:schemeClr>
              </a:solidFill>
              <a:prstDash val="solid"/>
              <a:round/>
            </a:ln>
            <a:effectLst/>
          </c:spPr>
          <c:marker>
            <c:symbol val="circle"/>
            <c:size val="4"/>
            <c:spPr>
              <a:solidFill>
                <a:schemeClr val="accent4">
                  <a:lumMod val="60000"/>
                </a:schemeClr>
              </a:solidFill>
              <a:ln w="9525">
                <a:solidFill>
                  <a:schemeClr val="accent4">
                    <a:lumMod val="60000"/>
                  </a:schemeClr>
                </a:solidFill>
              </a:ln>
              <a:effectLst/>
            </c:spPr>
          </c:marker>
          <c:dLbls>
            <c:dLbl>
              <c:idx val="0"/>
              <c:layout>
                <c:manualLayout>
                  <c:x val="-0.0124438860606817"/>
                  <c:y val="0.0235098737355479"/>
                </c:manualLayout>
              </c:layout>
              <c:tx>
                <c:rich>
                  <a:bodyPr rot="0" spcFirstLastPara="0" vertOverflow="ellipsis" vert="horz" wrap="square" lIns="38100" tIns="19050" rIns="38100" bIns="19050" anchor="ctr" anchorCtr="1"/>
                  <a:lstStyle/>
                  <a:p>
                    <a:fld id="{9d690563-efed-4bee-845d-3b814e9fea7f}"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1"/>
              <c:layout>
                <c:manualLayout>
                  <c:x val="0.0266604487831014"/>
                  <c:y val="0.0798275204106544"/>
                </c:manualLayout>
              </c:layout>
              <c:tx>
                <c:rich>
                  <a:bodyPr rot="0" spcFirstLastPara="0" vertOverflow="ellipsis" vert="horz" wrap="square" lIns="38100" tIns="19050" rIns="38100" bIns="19050" anchor="ctr" anchorCtr="1"/>
                  <a:lstStyle/>
                  <a:p>
                    <a:fld id="{7f463954-588f-4fee-8a39-11e27805dd3a}"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2"/>
              <c:layout>
                <c:manualLayout>
                  <c:x val="0.0128839602453751"/>
                  <c:y val="0.0976824644597832"/>
                </c:manualLayout>
              </c:layout>
              <c:tx>
                <c:rich>
                  <a:bodyPr rot="0" spcFirstLastPara="0" vertOverflow="ellipsis" vert="horz" wrap="square" lIns="38100" tIns="19050" rIns="38100" bIns="19050" anchor="ctr" anchorCtr="1"/>
                  <a:lstStyle/>
                  <a:p>
                    <a:fld id="{e991a24c-a438-4230-8478-b8a02c63dbb9}"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(6)'!$B$20:$B$22</c:f>
              <c:numCache>
                <c:formatCode>0.0000_ </c:formatCode>
                <c:ptCount val="3"/>
                <c:pt idx="0">
                  <c:v>0.0454806993110213</c:v>
                </c:pt>
                <c:pt idx="1">
                  <c:v>0.0726699861259136</c:v>
                </c:pt>
                <c:pt idx="2">
                  <c:v>0.115579824010632</c:v>
                </c:pt>
              </c:numCache>
            </c:numRef>
          </c:xVal>
          <c:yVal>
            <c:numRef>
              <c:f>'[0507TC-TD整理.xlsx]Sheet8 (6)'!$C$20:$C$22</c:f>
              <c:numCache>
                <c:formatCode>0.0000_ </c:formatCode>
                <c:ptCount val="3"/>
                <c:pt idx="0">
                  <c:v>0.0540156145978333</c:v>
                </c:pt>
                <c:pt idx="1">
                  <c:v>0.0515866771570941</c:v>
                </c:pt>
                <c:pt idx="2">
                  <c:v>0.0304162792361061</c:v>
                </c:pt>
              </c:numCache>
            </c:numRef>
          </c:yVal>
          <c:smooth val="0"/>
          <c:extLst>
            <c:ext xmlns:c15="http://schemas.microsoft.com/office/drawing/2012/chart" uri="{02D57815-91ED-43cb-92C2-25804820EDAC}">
              <c15:datalabelsRange>
                <c15:f>'Sheet8 (4)'!$A$29:$A$31</c15:f>
                <c15:dlblRangeCache>
                  <c:ptCount val="3"/>
                  <c:pt idx="0">
                    <c:v>改革治理</c:v>
                  </c:pt>
                  <c:pt idx="1">
                    <c:v>农业服务</c:v>
                  </c:pt>
                  <c:pt idx="2">
                    <c:v>案例研究</c:v>
                  </c:pt>
                </c15:dlblRangeCache>
              </c15:datalabelsRange>
            </c:ext>
          </c:extLst>
        </c:ser>
        <c:ser>
          <c:idx val="10"/>
          <c:order val="10"/>
          <c:tx>
            <c:strRef>
              <c:f>"10"</c:f>
              <c:strCache>
                <c:ptCount val="1"/>
                <c:pt idx="0">
                  <c:v>10</c:v>
                </c:pt>
              </c:strCache>
            </c:strRef>
          </c:tx>
          <c:spPr>
            <a:ln w="19050" cap="rnd">
              <a:solidFill>
                <a:schemeClr val="accent5">
                  <a:lumMod val="60000"/>
                </a:schemeClr>
              </a:solidFill>
              <a:round/>
            </a:ln>
            <a:effectLst/>
          </c:spPr>
          <c:marker>
            <c:symbol val="circle"/>
            <c:size val="4"/>
            <c:spPr>
              <a:solidFill>
                <a:schemeClr val="accent5">
                  <a:lumMod val="60000"/>
                </a:schemeClr>
              </a:solidFill>
              <a:ln w="9525">
                <a:solidFill>
                  <a:schemeClr val="accent5">
                    <a:lumMod val="60000"/>
                  </a:schemeClr>
                </a:solidFill>
              </a:ln>
              <a:effectLst/>
            </c:spPr>
          </c:marker>
          <c:dLbls>
            <c:dLbl>
              <c:idx val="0"/>
              <c:layout>
                <c:manualLayout>
                  <c:x val="-0.00921658986175115"/>
                  <c:y val="0.0312430261102432"/>
                </c:manualLayout>
              </c:layout>
              <c:tx>
                <c:rich>
                  <a:bodyPr rot="0" spcFirstLastPara="0" vertOverflow="ellipsis" vert="horz" wrap="square" lIns="38100" tIns="19050" rIns="38100" bIns="19050" anchor="ctr" anchorCtr="1"/>
                  <a:lstStyle/>
                  <a:p>
                    <a:fld id="{05323c24-2d0e-4fde-aeaa-b922190792bd}"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lumMod val="75000"/>
                        <a:lumOff val="25000"/>
                      </a:schemeClr>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1"/>
                <c15:leaderLines>
                  <c:spPr>
                    <a:ln w="9525" cap="flat" cmpd="sng" algn="ctr">
                      <a:solidFill>
                        <a:schemeClr val="tx1">
                          <a:lumMod val="35000"/>
                          <a:lumOff val="65000"/>
                        </a:schemeClr>
                      </a:solidFill>
                      <a:round/>
                    </a:ln>
                    <a:effectLst/>
                  </c:spPr>
                </c15:leaderLines>
              </c:ext>
            </c:extLst>
          </c:dLbls>
          <c:xVal>
            <c:numRef>
              <c:f>'[0507TC-TD整理.xlsx]Sheet8 (6)'!$B$23</c:f>
              <c:numCache>
                <c:formatCode>0.0000_ </c:formatCode>
                <c:ptCount val="1"/>
                <c:pt idx="0">
                  <c:v>0.0766587842072633</c:v>
                </c:pt>
              </c:numCache>
            </c:numRef>
          </c:xVal>
          <c:yVal>
            <c:numRef>
              <c:f>'[0507TC-TD整理.xlsx]Sheet8 (6)'!$C$23</c:f>
              <c:numCache>
                <c:formatCode>0.0000_ </c:formatCode>
                <c:ptCount val="1"/>
                <c:pt idx="0">
                  <c:v>0.0601772573702967</c:v>
                </c:pt>
              </c:numCache>
            </c:numRef>
          </c:yVal>
          <c:smooth val="0"/>
          <c:extLst>
            <c:ext xmlns:c15="http://schemas.microsoft.com/office/drawing/2012/chart" uri="{02D57815-91ED-43cb-92C2-25804820EDAC}">
              <c15:datalabelsRange>
                <c15:f>'Sheet8 (6)'!$A$23</c15:f>
                <c15:dlblRangeCache>
                  <c:ptCount val="1"/>
                  <c:pt idx="0">
                    <c:v>就业创业</c:v>
                  </c:pt>
                </c15:dlblRangeCache>
              </c15:datalabelsRange>
            </c:ext>
          </c:extLst>
        </c:ser>
        <c:ser>
          <c:idx val="11"/>
          <c:order val="11"/>
          <c:tx>
            <c:strRef>
              <c:f>"11"</c:f>
              <c:strCache>
                <c:ptCount val="1"/>
                <c:pt idx="0">
                  <c:v>11</c:v>
                </c:pt>
              </c:strCache>
            </c:strRef>
          </c:tx>
          <c:spPr>
            <a:ln w="3175" cap="rnd" cmpd="sng">
              <a:solidFill>
                <a:schemeClr val="accent6">
                  <a:lumMod val="60000"/>
                </a:schemeClr>
              </a:solidFill>
              <a:prstDash val="solid"/>
              <a:round/>
            </a:ln>
            <a:effectLst/>
          </c:spPr>
          <c:marker>
            <c:symbol val="circle"/>
            <c:size val="4"/>
            <c:spPr>
              <a:solidFill>
                <a:schemeClr val="accent6">
                  <a:lumMod val="60000"/>
                </a:schemeClr>
              </a:solidFill>
              <a:ln w="9525">
                <a:solidFill>
                  <a:schemeClr val="accent6">
                    <a:lumMod val="60000"/>
                  </a:schemeClr>
                </a:solidFill>
              </a:ln>
              <a:effectLst/>
            </c:spPr>
          </c:marker>
          <c:dLbls>
            <c:dLbl>
              <c:idx val="0"/>
              <c:layout>
                <c:manualLayout>
                  <c:x val="0.0371123400426315"/>
                  <c:y val="0.0969200022515126"/>
                </c:manualLayout>
              </c:layout>
              <c:tx>
                <c:rich>
                  <a:bodyPr rot="0" spcFirstLastPara="0" vertOverflow="ellipsis" vert="horz" wrap="square" lIns="38100" tIns="19050" rIns="38100" bIns="19050" anchor="ctr" anchorCtr="1"/>
                  <a:lstStyle/>
                  <a:p>
                    <a:fld id="{faedea4a-d770-4335-8cc3-b10f782a11bd}"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manualLayout>
                      <c:w val="0.131138907175774"/>
                      <c:h val="0.0781075652756081"/>
                    </c:manualLayout>
                  </c15:layout>
                  <c15:dlblFieldTable/>
                  <c15:showDataLabelsRange val="1"/>
                </c:ext>
              </c:extLst>
            </c:dLbl>
            <c:dLbl>
              <c:idx val="1"/>
              <c:layout>
                <c:manualLayout>
                  <c:x val="0.0165776273398312"/>
                  <c:y val="0.104532464027136"/>
                </c:manualLayout>
              </c:layout>
              <c:tx>
                <c:rich>
                  <a:bodyPr rot="0" spcFirstLastPara="0" vertOverflow="ellipsis" vert="horz" wrap="square" lIns="38100" tIns="19050" rIns="38100" bIns="19050" anchor="ctr" anchorCtr="1"/>
                  <a:lstStyle/>
                  <a:p>
                    <a:fld id="{af1ca0dc-d2de-4eed-8b25-27163e375a62}"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2"/>
              <c:layout>
                <c:manualLayout>
                  <c:x val="0.0407221900089446"/>
                  <c:y val="0.0462233477198549"/>
                </c:manualLayout>
              </c:layout>
              <c:tx>
                <c:rich>
                  <a:bodyPr rot="0" spcFirstLastPara="0" vertOverflow="ellipsis" vert="horz" wrap="square" lIns="38100" tIns="19050" rIns="38100" bIns="19050" anchor="ctr" anchorCtr="1"/>
                  <a:lstStyle/>
                  <a:p>
                    <a:fld id="{44a51c5e-3497-4811-85f1-f09ec7b86063}"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manualLayout>
                      <c:w val="0.130612244897959"/>
                      <c:h val="0.0763222494978799"/>
                    </c:manualLayout>
                  </c15:layout>
                  <c15:dlblFieldTable/>
                  <c15:showDataLabelsRange val="1"/>
                </c:ext>
              </c:extLst>
            </c:dLbl>
            <c:dLbl>
              <c:idx val="3"/>
              <c:layout>
                <c:manualLayout>
                  <c:x val="0.0249785897801884"/>
                  <c:y val="0.0219661232746278"/>
                </c:manualLayout>
              </c:layout>
              <c:tx>
                <c:rich>
                  <a:bodyPr rot="0" spcFirstLastPara="0" vertOverflow="ellipsis" vert="horz" wrap="square" lIns="38100" tIns="19050" rIns="38100" bIns="19050" anchor="ctr" anchorCtr="1"/>
                  <a:lstStyle/>
                  <a:p>
                    <a:fld id="{a6cd0d7e-106b-4e39-9c57-f95fd709ba95}"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manualLayout>
                      <c:w val="0.133214920071048"/>
                      <c:h val="0.0656205420827389"/>
                    </c:manualLayout>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(6)'!$B$24:$B$27</c:f>
              <c:numCache>
                <c:formatCode>0.0000_ </c:formatCode>
                <c:ptCount val="4"/>
                <c:pt idx="0">
                  <c:v>0.00380248787203607</c:v>
                </c:pt>
                <c:pt idx="1">
                  <c:v>0.0345266088470028</c:v>
                </c:pt>
                <c:pt idx="2">
                  <c:v>0.0537671347376153</c:v>
                </c:pt>
                <c:pt idx="3">
                  <c:v>0.100124982781833</c:v>
                </c:pt>
              </c:numCache>
            </c:numRef>
          </c:xVal>
          <c:yVal>
            <c:numRef>
              <c:f>'[0507TC-TD整理.xlsx]Sheet8 (6)'!$C$24:$C$27</c:f>
              <c:numCache>
                <c:formatCode>0.0000_ </c:formatCode>
                <c:ptCount val="4"/>
                <c:pt idx="0">
                  <c:v>0.0540156145978333</c:v>
                </c:pt>
                <c:pt idx="1">
                  <c:v>0.0462465867542926</c:v>
                </c:pt>
                <c:pt idx="2">
                  <c:v>0.019797137814447</c:v>
                </c:pt>
                <c:pt idx="3">
                  <c:v>0</c:v>
                </c:pt>
              </c:numCache>
            </c:numRef>
          </c:yVal>
          <c:smooth val="0"/>
          <c:extLst>
            <c:ext xmlns:c15="http://schemas.microsoft.com/office/drawing/2012/chart" uri="{02D57815-91ED-43cb-92C2-25804820EDAC}">
              <c15:datalabelsRange>
                <c15:f>'Sheet8 (4)'!$A$33:$A$36</c15:f>
                <c15:dlblRangeCache>
                  <c:ptCount val="4"/>
                  <c:pt idx="0">
                    <c:v>特殊群体</c:v>
                  </c:pt>
                  <c:pt idx="1">
                    <c:v>医疗卫生</c:v>
                  </c:pt>
                  <c:pt idx="2">
                    <c:v>经济发展</c:v>
                  </c:pt>
                  <c:pt idx="3">
                    <c:v>产业发展</c:v>
                  </c:pt>
                </c15:dlblRangeCache>
              </c15:datalabelsRange>
            </c:ext>
          </c:extLst>
        </c:ser>
        <c:ser>
          <c:idx val="12"/>
          <c:order val="12"/>
          <c:tx>
            <c:strRef>
              <c:f>"12"</c:f>
              <c:strCache>
                <c:ptCount val="1"/>
                <c:pt idx="0">
                  <c:v>12</c:v>
                </c:pt>
              </c:strCache>
            </c:strRef>
          </c:tx>
          <c:spPr>
            <a:ln w="3175" cap="rnd" cmpd="sng">
              <a:solidFill>
                <a:schemeClr val="accent1">
                  <a:lumMod val="80000"/>
                  <a:lumOff val="20000"/>
                </a:schemeClr>
              </a:solidFill>
              <a:prstDash val="solid"/>
              <a:round/>
            </a:ln>
            <a:effectLst/>
          </c:spPr>
          <c:marker>
            <c:symbol val="circle"/>
            <c:size val="4"/>
            <c:spPr>
              <a:solidFill>
                <a:schemeClr val="accent1">
                  <a:lumMod val="80000"/>
                  <a:lumOff val="20000"/>
                </a:schemeClr>
              </a:solidFill>
              <a:ln w="9525">
                <a:solidFill>
                  <a:schemeClr val="accent1">
                    <a:lumMod val="80000"/>
                    <a:lumOff val="20000"/>
                  </a:schemeClr>
                </a:solidFill>
              </a:ln>
              <a:effectLst/>
            </c:spPr>
          </c:marker>
          <c:dLbls>
            <c:dLbl>
              <c:idx val="0"/>
              <c:layout>
                <c:manualLayout>
                  <c:x val="0.0484698145650873"/>
                  <c:y val="0.0181947301400724"/>
                </c:manualLayout>
              </c:layout>
              <c:tx>
                <c:rich>
                  <a:bodyPr rot="0" spcFirstLastPara="0" vertOverflow="ellipsis" vert="horz" wrap="square" lIns="38100" tIns="19050" rIns="38100" bIns="19050" anchor="ctr" anchorCtr="1"/>
                  <a:lstStyle/>
                  <a:p>
                    <a:fld id="{1d5a7a8d-4138-46bb-b4aa-823c9736a8c3}"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1"/>
              <c:layout>
                <c:manualLayout>
                  <c:x val="0.0605357432697655"/>
                  <c:y val="0.0662334721031927"/>
                </c:manualLayout>
              </c:layout>
              <c:tx>
                <c:rich>
                  <a:bodyPr rot="0" spcFirstLastPara="0" vertOverflow="ellipsis" vert="horz" wrap="square" lIns="38100" tIns="19050" rIns="38100" bIns="19050" anchor="ctr" anchorCtr="1"/>
                  <a:lstStyle/>
                  <a:p>
                    <a:fld id="{a3ebf252-8dfe-451e-9e26-1e2b44afb332}"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(6)'!$B$28:$B$29</c:f>
              <c:numCache>
                <c:formatCode>0.0000_ </c:formatCode>
                <c:ptCount val="2"/>
                <c:pt idx="0">
                  <c:v>0</c:v>
                </c:pt>
                <c:pt idx="1">
                  <c:v>0.0151692728099411</c:v>
                </c:pt>
              </c:numCache>
            </c:numRef>
          </c:xVal>
          <c:yVal>
            <c:numRef>
              <c:f>'[0507TC-TD整理.xlsx]Sheet8 (6)'!$C$28:$C$29</c:f>
              <c:numCache>
                <c:formatCode>0.0000_ </c:formatCode>
                <c:ptCount val="2"/>
                <c:pt idx="0">
                  <c:v>0.0160634670862838</c:v>
                </c:pt>
                <c:pt idx="1">
                  <c:v>0.00847303758397386</c:v>
                </c:pt>
              </c:numCache>
            </c:numRef>
          </c:yVal>
          <c:smooth val="0"/>
          <c:extLst>
            <c:ext xmlns:c15="http://schemas.microsoft.com/office/drawing/2012/chart" uri="{02D57815-91ED-43cb-92C2-25804820EDAC}">
              <c15:datalabelsRange>
                <c15:f>'Sheet8 (4)'!$A$37:$A$38</c15:f>
                <c15:dlblRangeCache>
                  <c:ptCount val="2"/>
                  <c:pt idx="0">
                    <c:v>育儿服务</c:v>
                  </c:pt>
                  <c:pt idx="1">
                    <c:v>公益福利</c:v>
                  </c:pt>
                </c15:dlblRangeCache>
              </c15:datalabelsRange>
            </c:ext>
          </c:extLst>
        </c:ser>
        <c:dLbls>
          <c:showLegendKey val="0"/>
          <c:showVal val="1"/>
          <c:showCatName val="0"/>
          <c:showSerName val="0"/>
          <c:showPercent val="0"/>
          <c:showBubbleSize val="0"/>
        </c:dLbls>
        <c:axId val="159258247"/>
        <c:axId val="625952608"/>
        <c:extLst>
          <c:ext xmlns:c15="http://schemas.microsoft.com/office/drawing/2012/chart" uri="{02D57815-91ED-43cb-92C2-25804820EDAC}">
            <c15:filteredScatterSeries>
              <c15:ser>
                <c:idx val="0"/>
                <c:order val="0"/>
                <c:tx>
                  <c:strRef>
                    <c:extLst>
                      <c:ext uri="{02D57815-91ED-43cb-92C2-25804820EDAC}">
                        <c15:formulaRef>
                          <c15:sqref>"1"</c15:sqref>
                        </c15:formulaRef>
                      </c:ext>
                    </c:extLst>
                    <c:strCache>
                      <c:ptCount val="1"/>
                      <c:pt idx="0">
                        <c:v>1</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lumMod val="75000"/>
                              <a:lumOff val="25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numCache>
                      <c:formatCode>General</c:formatCode>
                      <c:ptCount val="36"/>
                      <c:pt idx="0">
                        <c:v>0.669018823271526</c:v>
                      </c:pt>
                      <c:pt idx="1">
                        <c:v>1</c:v>
                      </c:pt>
                      <c:pt idx="2">
                        <c:v>0.403188778906768</c:v>
                      </c:pt>
                      <c:pt idx="3">
                        <c:v>0.423013453974495</c:v>
                      </c:pt>
                      <c:pt idx="4">
                        <c:v>0.719501932069247</c:v>
                      </c:pt>
                      <c:pt idx="5">
                        <c:v>0.129658676082284</c:v>
                      </c:pt>
                      <c:pt idx="6">
                        <c:v>0.344921333932658</c:v>
                      </c:pt>
                      <c:pt idx="7">
                        <c:v>0.398241540325277</c:v>
                      </c:pt>
                      <c:pt idx="8">
                        <c:v>0.256678078928376</c:v>
                      </c:pt>
                      <c:pt idx="9">
                        <c:v>0.276303750356874</c:v>
                      </c:pt>
                      <c:pt idx="10">
                        <c:v>0.291920741563283</c:v>
                      </c:pt>
                      <c:pt idx="11">
                        <c:v>0.299063989786935</c:v>
                      </c:pt>
                      <c:pt idx="12">
                        <c:v>0.208204887234715</c:v>
                      </c:pt>
                      <c:pt idx="13">
                        <c:v>0.237832293221537</c:v>
                      </c:pt>
                      <c:pt idx="14">
                        <c:v>0.282359107646327</c:v>
                      </c:pt>
                      <c:pt idx="15">
                        <c:v>0.0723547475490924</c:v>
                      </c:pt>
                      <c:pt idx="16">
                        <c:v>0.214118499526225</c:v>
                      </c:pt>
                      <c:pt idx="17">
                        <c:v>0.214432725096202</c:v>
                      </c:pt>
                      <c:pt idx="18">
                        <c:v>0.275328427706318</c:v>
                      </c:pt>
                      <c:pt idx="19">
                        <c:v>0.0649898578705952</c:v>
                      </c:pt>
                      <c:pt idx="20">
                        <c:v>0.208759518987693</c:v>
                      </c:pt>
                      <c:pt idx="21">
                        <c:v>0.227114301324692</c:v>
                      </c:pt>
                      <c:pt idx="22">
                        <c:v>0.0497086963986332</c:v>
                      </c:pt>
                      <c:pt idx="23">
                        <c:v>0.0888217633010062</c:v>
                      </c:pt>
                      <c:pt idx="24">
                        <c:v>0.13290656755922</c:v>
                      </c:pt>
                      <c:pt idx="25">
                        <c:v>0.159735813068086</c:v>
                      </c:pt>
                      <c:pt idx="26">
                        <c:v>0.0454806993110213</c:v>
                      </c:pt>
                      <c:pt idx="27">
                        <c:v>0.0726699861259136</c:v>
                      </c:pt>
                      <c:pt idx="28">
                        <c:v>0.115579824010632</c:v>
                      </c:pt>
                      <c:pt idx="29">
                        <c:v>0.0766587842072633</c:v>
                      </c:pt>
                      <c:pt idx="30">
                        <c:v>0.00380248787203607</c:v>
                      </c:pt>
                      <c:pt idx="31">
                        <c:v>0.0345266088470028</c:v>
                      </c:pt>
                      <c:pt idx="32">
                        <c:v>0.0537671347376153</c:v>
                      </c:pt>
                      <c:pt idx="33">
                        <c:v>0.100124982781833</c:v>
                      </c:pt>
                      <c:pt idx="34">
                        <c:v>0</c:v>
                      </c:pt>
                      <c:pt idx="35">
                        <c:v>0.0151692728099411</c:v>
                      </c:pt>
                    </c:numCache>
                  </c:numRef>
                </c:xVal>
                <c:yVal>
                  <c:numRef>
                    <c:numCache>
                      <c:formatCode>General</c:formatCode>
                      <c:ptCount val="36"/>
                      <c:pt idx="0">
                        <c:v>0.282717020718594</c:v>
                      </c:pt>
                      <c:pt idx="1">
                        <c:v>0.126642771804062</c:v>
                      </c:pt>
                      <c:pt idx="2">
                        <c:v>0.214051250814277</c:v>
                      </c:pt>
                      <c:pt idx="3">
                        <c:v>0.166673568263696</c:v>
                      </c:pt>
                      <c:pt idx="4">
                        <c:v>0.062804532968929</c:v>
                      </c:pt>
                      <c:pt idx="5">
                        <c:v>0.196837136113297</c:v>
                      </c:pt>
                      <c:pt idx="6">
                        <c:v>0.152094807238395</c:v>
                      </c:pt>
                      <c:pt idx="7">
                        <c:v>0.0679386309992132</c:v>
                      </c:pt>
                      <c:pt idx="8">
                        <c:v>0.129830610450317</c:v>
                      </c:pt>
                      <c:pt idx="9">
                        <c:v>0.0818471894396363</c:v>
                      </c:pt>
                      <c:pt idx="10">
                        <c:v>0.0709517604248623</c:v>
                      </c:pt>
                      <c:pt idx="11">
                        <c:v>0.0575072121688959</c:v>
                      </c:pt>
                      <c:pt idx="12">
                        <c:v>0.125893681797968</c:v>
                      </c:pt>
                      <c:pt idx="13">
                        <c:v>0.0782143570111676</c:v>
                      </c:pt>
                      <c:pt idx="14">
                        <c:v>0.0646422159010672</c:v>
                      </c:pt>
                      <c:pt idx="15">
                        <c:v>0.111150847578857</c:v>
                      </c:pt>
                      <c:pt idx="16">
                        <c:v>0.074463302236709</c:v>
                      </c:pt>
                      <c:pt idx="17">
                        <c:v>0.0680924111293899</c:v>
                      </c:pt>
                      <c:pt idx="18">
                        <c:v>0.0337212030863942</c:v>
                      </c:pt>
                      <c:pt idx="19">
                        <c:v>0.109294880490518</c:v>
                      </c:pt>
                      <c:pt idx="20">
                        <c:v>0.0357985837922895</c:v>
                      </c:pt>
                      <c:pt idx="21">
                        <c:v>0.027537372147915</c:v>
                      </c:pt>
                      <c:pt idx="22">
                        <c:v>0.0888792425187878</c:v>
                      </c:pt>
                      <c:pt idx="23">
                        <c:v>0.0604674796747967</c:v>
                      </c:pt>
                      <c:pt idx="24">
                        <c:v>0.0427639191002916</c:v>
                      </c:pt>
                      <c:pt idx="25">
                        <c:v>0.00619590873328088</c:v>
                      </c:pt>
                      <c:pt idx="26">
                        <c:v>0.0540156145978333</c:v>
                      </c:pt>
                      <c:pt idx="27">
                        <c:v>0.0515866771570941</c:v>
                      </c:pt>
                      <c:pt idx="28">
                        <c:v>0.0304162792361061</c:v>
                      </c:pt>
                      <c:pt idx="29">
                        <c:v>0.0601772573702967</c:v>
                      </c:pt>
                      <c:pt idx="30">
                        <c:v>0.0540156145978333</c:v>
                      </c:pt>
                      <c:pt idx="31">
                        <c:v>0.0462465867542926</c:v>
                      </c:pt>
                      <c:pt idx="32">
                        <c:v>0.019797137814447</c:v>
                      </c:pt>
                      <c:pt idx="33">
                        <c:v>0</c:v>
                      </c:pt>
                      <c:pt idx="34">
                        <c:v>0.0160634670862838</c:v>
                      </c:pt>
                      <c:pt idx="35">
                        <c:v>0.00847303758397386</c:v>
                      </c:pt>
                    </c:numCache>
                  </c:numRef>
                </c:yVal>
                <c:smooth val="0"/>
              </c15:ser>
            </c15:filteredScatterSeries>
            <c15:filteredScatterSeries>
              <c15:ser>
                <c:idx val="1"/>
                <c:order val="1"/>
                <c:tx>
                  <c:strRef>
                    <c:extLst>
                      <c:ext uri="{02D57815-91ED-43cb-92C2-25804820EDAC}">
                        <c15:formulaRef>
                          <c15:sqref>"1"</c15:sqref>
                        </c15:formulaRef>
                      </c:ext>
                    </c:extLst>
                    <c:strCache>
                      <c:ptCount val="1"/>
                      <c:pt idx="0">
                        <c:v>1</c:v>
                      </c:pt>
                    </c:strCache>
                  </c:strRef>
                </c:tx>
                <c:spPr>
                  <a:ln w="3175" cap="rnd" cmpd="sng">
                    <a:solidFill>
                      <a:schemeClr val="accent2"/>
                    </a:solidFill>
                    <a:prstDash val="solid"/>
                    <a:round/>
                  </a:ln>
                  <a:effectLst/>
                </c:spPr>
                <c:marker>
                  <c:symbol val="circle"/>
                  <c:size val="6"/>
                  <c:spPr>
                    <a:solidFill>
                      <a:schemeClr val="accent2"/>
                    </a:solidFill>
                    <a:ln w="9525">
                      <a:solidFill>
                        <a:schemeClr val="accent2"/>
                      </a:solidFill>
                    </a:ln>
                    <a:effectLst/>
                  </c:spPr>
                </c:marker>
                <c:dLbls>
                  <c:dLbl>
                    <c:idx val="0"/>
                    <c:layout/>
                    <c:tx>
                      <c:rich>
                        <a:bodyPr rot="0" spcFirstLastPara="0" vertOverflow="ellipsis" vert="horz" wrap="square" lIns="38100" tIns="19050" rIns="38100" bIns="19050" anchor="ctr" anchorCtr="1"/>
                        <a:lstStyle/>
                        <a:p>
                          <a:fld id="{5cab3ab0-42df-46b4-b916-7166fd8f56c2}"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(4)'!$A$3:$A$38</c15:f>
                      <c15:dlblRangeCache>
                        <c:ptCount val="36"/>
                        <c:pt idx="0">
                          <c:v>乡村社区</c:v>
                        </c:pt>
                        <c:pt idx="1">
                          <c:v>社区治理</c:v>
                        </c:pt>
                        <c:pt idx="2">
                          <c:v>图书馆服务</c:v>
                        </c:pt>
                      </c15:dlblRangeCache>
                    </c15:datalabelsRange>
                  </c:ext>
                </c:extLst>
              </c15:ser>
            </c15:filteredScatterSeries>
            <c15:filteredScatterSeries>
              <c15:ser>
                <c:idx val="2"/>
                <c:order val="2"/>
                <c:tx>
                  <c:strRef>
                    <c:extLst>
                      <c:ext uri="{02D57815-91ED-43cb-92C2-25804820EDAC}">
                        <c15:formulaRef>
                          <c15:sqref>"2"</c15:sqref>
                        </c15:formulaRef>
                      </c:ext>
                    </c:extLst>
                    <c:strCache>
                      <c:ptCount val="1"/>
                      <c:pt idx="0">
                        <c:v>2</c:v>
                      </c:pt>
                    </c:strCache>
                  </c:strRef>
                </c:tx>
                <c:spPr>
                  <a:ln w="3175" cap="rnd" cmpd="sng">
                    <a:solidFill>
                      <a:schemeClr val="accent3"/>
                    </a:solidFill>
                    <a:prstDash val="solid"/>
                    <a:round/>
                  </a:ln>
                  <a:effectLst/>
                </c:spPr>
                <c:marker>
                  <c:symbol val="circle"/>
                  <c:size val="6"/>
                  <c:spPr>
                    <a:solidFill>
                      <a:schemeClr val="accent3"/>
                    </a:solidFill>
                    <a:ln w="9525">
                      <a:solidFill>
                        <a:schemeClr val="accent3"/>
                      </a:solidFill>
                    </a:ln>
                    <a:effectLst/>
                  </c:spPr>
                </c:marker>
                <c:dLbls>
                  <c:dLbl>
                    <c:idx val="0"/>
                    <c:layout/>
                    <c:tx>
                      <c:rich>
                        <a:bodyPr rot="0" spcFirstLastPara="0" vertOverflow="ellipsis" vert="horz" wrap="square" lIns="38100" tIns="19050" rIns="38100" bIns="19050" anchor="ctr" anchorCtr="1"/>
                        <a:lstStyle/>
                        <a:p>
                          <a:fld id="{f88ce39d-cd10-4c67-8319-a1adee32adac}"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(4)'!$A$5:$A$7</c15:f>
                      <c15:dlblRangeCache>
                        <c:ptCount val="3"/>
                        <c:pt idx="0">
                          <c:v>图书馆服务</c:v>
                        </c:pt>
                        <c:pt idx="1">
                          <c:v>金融投资</c:v>
                        </c:pt>
                        <c:pt idx="2">
                          <c:v>政策法规</c:v>
                        </c:pt>
                      </c15:dlblRangeCache>
                    </c15:datalabelsRange>
                  </c:ext>
                </c:extLst>
              </c15:ser>
            </c15:filteredScatterSeries>
            <c15:filteredScatterSeries>
              <c15:ser>
                <c:idx val="3"/>
                <c:order val="3"/>
                <c:tx>
                  <c:strRef>
                    <c:extLst>
                      <c:ext uri="{02D57815-91ED-43cb-92C2-25804820EDAC}">
                        <c15:formulaRef>
                          <c15:sqref>"3"</c15:sqref>
                        </c15:formulaRef>
                      </c:ext>
                    </c:extLst>
                    <c:strCache>
                      <c:ptCount val="1"/>
                      <c:pt idx="0">
                        <c:v>3</c:v>
                      </c:pt>
                    </c:strCache>
                  </c:strRef>
                </c:tx>
                <c:spPr>
                  <a:ln w="3175" cap="rnd" cmpd="sng">
                    <a:solidFill>
                      <a:schemeClr val="accent4"/>
                    </a:solidFill>
                    <a:prstDash val="solid"/>
                    <a:round/>
                  </a:ln>
                  <a:effectLst/>
                </c:spPr>
                <c:marker>
                  <c:symbol val="circle"/>
                  <c:size val="6"/>
                  <c:spPr>
                    <a:solidFill>
                      <a:schemeClr val="accent4"/>
                    </a:solidFill>
                    <a:ln w="9525">
                      <a:solidFill>
                        <a:schemeClr val="accent4"/>
                      </a:solidFill>
                    </a:ln>
                    <a:effectLst/>
                  </c:spPr>
                </c:marker>
                <c:dLbls>
                  <c:dLbl>
                    <c:idx val="0"/>
                    <c:layout/>
                    <c:tx>
                      <c:rich>
                        <a:bodyPr rot="0" spcFirstLastPara="0" vertOverflow="ellipsis" vert="horz" wrap="square" lIns="38100" tIns="19050" rIns="38100" bIns="19050" anchor="ctr" anchorCtr="1"/>
                        <a:lstStyle/>
                        <a:p>
                          <a:fld id="{ef16d359-5053-4fb7-b256-20cb23742de1}"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(4)'!$A$8:$A$10</c15:f>
                      <c15:dlblRangeCache>
                        <c:ptCount val="3"/>
                        <c:pt idx="0">
                          <c:v>数字政府</c:v>
                        </c:pt>
                        <c:pt idx="1">
                          <c:v>党建工作</c:v>
                        </c:pt>
                        <c:pt idx="2">
                          <c:v>社区服务</c:v>
                        </c:pt>
                      </c15:dlblRangeCache>
                    </c15:datalabelsRange>
                  </c:ext>
                </c:extLst>
              </c15:ser>
            </c15:filteredScatterSeries>
          </c:ext>
        </c:extLst>
      </c:scatterChart>
      <c:valAx>
        <c:axId val="159258247"/>
        <c:scaling>
          <c:orientation val="minMax"/>
          <c:max val="0.35"/>
          <c:min val="0"/>
        </c:scaling>
        <c:delete val="0"/>
        <c:axPos val="b"/>
        <c:title>
          <c:tx>
            <c:rich>
              <a:bodyPr rot="0" spcFirstLastPara="0" vertOverflow="ellipsis" vert="horz" wrap="square" anchor="ctr" anchorCtr="1"/>
              <a:lstStyle/>
              <a:p>
                <a:pPr defTabSz="914400">
                  <a:defRPr lang="zh-CN" sz="600" b="0" i="0" u="none" strike="noStrike" kern="1200" baseline="0">
                    <a:solidFill>
                      <a:sysClr val="windowText" lastClr="000000"/>
                    </a:solidFill>
                    <a:latin typeface="+mn-lt"/>
                    <a:ea typeface="+mn-ea"/>
                    <a:cs typeface="+mn-cs"/>
                  </a:defRPr>
                </a:pPr>
                <a:r>
                  <a:rPr lang="zh-CN" altLang="en-US" sz="600">
                    <a:solidFill>
                      <a:sysClr val="windowText" lastClr="000000"/>
                    </a:solidFill>
                  </a:rPr>
                  <a:t>主题向心度</a:t>
                </a:r>
                <a:endParaRPr lang="zh-CN" altLang="en-US" sz="600">
                  <a:solidFill>
                    <a:sysClr val="windowText" lastClr="000000"/>
                  </a:solidFill>
                </a:endParaRPr>
              </a:p>
            </c:rich>
          </c:tx>
          <c:layout>
            <c:manualLayout>
              <c:xMode val="edge"/>
              <c:yMode val="edge"/>
              <c:x val="0.422091545208602"/>
              <c:y val="0.926607217482803"/>
            </c:manualLayout>
          </c:layout>
          <c:overlay val="0"/>
          <c:spPr>
            <a:noFill/>
            <a:ln>
              <a:noFill/>
            </a:ln>
            <a:effectLst/>
          </c:spPr>
        </c:title>
        <c:numFmt formatCode="General" sourceLinked="0"/>
        <c:majorTickMark val="in"/>
        <c:minorTickMark val="none"/>
        <c:tickLblPos val="nextTo"/>
        <c:spPr>
          <a:noFill/>
          <a:ln w="3175" cap="flat" cmpd="sng" algn="ctr">
            <a:solidFill>
              <a:schemeClr val="tx1"/>
            </a:solidFill>
            <a:round/>
          </a:ln>
          <a:effectLst/>
        </c:spPr>
        <c:txPr>
          <a:bodyPr rot="-6000000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crossAx val="625952608"/>
        <c:crosses val="autoZero"/>
        <c:crossBetween val="midCat"/>
        <c:majorUnit val="0.1"/>
      </c:valAx>
      <c:valAx>
        <c:axId val="625952608"/>
        <c:scaling>
          <c:orientation val="minMax"/>
        </c:scaling>
        <c:delete val="0"/>
        <c:axPos val="l"/>
        <c:title>
          <c:tx>
            <c:rich>
              <a:bodyPr rot="-5400000" spcFirstLastPara="0" vertOverflow="ellipsis" vert="horz" wrap="square" anchor="ctr" anchorCtr="1"/>
              <a:lstStyle/>
              <a:p>
                <a:pPr defTabSz="914400">
                  <a:defRPr lang="zh-CN" sz="600" b="0" i="0" u="none" strike="noStrike" kern="1200" baseline="0">
                    <a:solidFill>
                      <a:sysClr val="windowText" lastClr="000000"/>
                    </a:solidFill>
                    <a:latin typeface="+mn-lt"/>
                    <a:ea typeface="+mn-ea"/>
                    <a:cs typeface="+mn-cs"/>
                  </a:defRPr>
                </a:pPr>
                <a:r>
                  <a:rPr lang="zh-CN" altLang="en-US" sz="600">
                    <a:solidFill>
                      <a:sysClr val="windowText" lastClr="000000"/>
                    </a:solidFill>
                  </a:rPr>
                  <a:t>主题密度</a:t>
                </a:r>
                <a:endParaRPr lang="zh-CN" altLang="en-US" sz="600">
                  <a:solidFill>
                    <a:sysClr val="windowText" lastClr="000000"/>
                  </a:solidFill>
                </a:endParaRPr>
              </a:p>
            </c:rich>
          </c:tx>
          <c:layout>
            <c:manualLayout>
              <c:xMode val="edge"/>
              <c:yMode val="edge"/>
              <c:x val="0.00642936013430532"/>
              <c:y val="0.40357494941204"/>
            </c:manualLayout>
          </c:layout>
          <c:overlay val="0"/>
          <c:spPr>
            <a:noFill/>
            <a:ln>
              <a:noFill/>
            </a:ln>
            <a:effectLst/>
          </c:spPr>
        </c:title>
        <c:numFmt formatCode="0.00_);[Red]\(0.00\)" sourceLinked="0"/>
        <c:majorTickMark val="in"/>
        <c:minorTickMark val="none"/>
        <c:tickLblPos val="nextTo"/>
        <c:spPr>
          <a:noFill/>
          <a:ln w="3175" cap="flat" cmpd="sng" algn="ctr">
            <a:solidFill>
              <a:schemeClr val="tx1"/>
            </a:solidFill>
            <a:prstDash val="solid"/>
            <a:round/>
          </a:ln>
          <a:effectLst/>
        </c:spPr>
        <c:txPr>
          <a:bodyPr rot="-6000000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crossAx val="159258247"/>
        <c:crosses val="autoZero"/>
        <c:crossBetween val="midCat"/>
        <c:majorUnit val="0.05"/>
      </c:valAx>
      <c:spPr>
        <a:noFill/>
        <a:ln>
          <a:noFill/>
        </a:ln>
        <a:effectLst/>
      </c:spPr>
    </c:plotArea>
    <c:legend>
      <c:legendPos val="t"/>
      <c:legendEntry>
        <c:idx val="0"/>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1"/>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2"/>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3"/>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4"/>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5"/>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6"/>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7"/>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8"/>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ayout>
        <c:manualLayout>
          <c:xMode val="edge"/>
          <c:yMode val="edge"/>
          <c:x val="0.131983606065955"/>
          <c:y val="0.00832177531206657"/>
          <c:w val="0.432871237667041"/>
          <c:h val="0.114125753660637"/>
        </c:manualLayout>
      </c:layout>
      <c:overlay val="0"/>
      <c:spPr>
        <a:noFill/>
        <a:ln>
          <a:noFill/>
        </a:ln>
        <a:effectLst/>
      </c:spPr>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
    <c:plotVisOnly val="1"/>
    <c:dispBlanksAs val="gap"/>
    <c:showDLblsOverMax val="0"/>
  </c:chart>
  <c:spPr>
    <a:solidFill>
      <a:schemeClr val="bg1"/>
    </a:solidFill>
    <a:ln w="9525" cap="flat" cmpd="sng" algn="ctr">
      <a:noFill/>
      <a:round/>
    </a:ln>
    <a:effectLst/>
  </c:spPr>
  <c:txPr>
    <a:bodyPr/>
    <a:lstStyle/>
    <a:p>
      <a:pPr>
        <a:defRPr lang="zh-CN" sz="600"/>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4381145132999"/>
          <c:y val="0.0302151348933463"/>
          <c:w val="0.881201894200032"/>
          <c:h val="0.859404765323607"/>
        </c:manualLayout>
      </c:layout>
      <c:scatterChart>
        <c:scatterStyle val="lineMarker"/>
        <c:varyColors val="0"/>
        <c:ser>
          <c:idx val="1"/>
          <c:order val="1"/>
          <c:tx>
            <c:strRef>
              <c:f>"1"</c:f>
              <c:strCache>
                <c:ptCount val="1"/>
                <c:pt idx="0">
                  <c:v>1</c:v>
                </c:pt>
              </c:strCache>
            </c:strRef>
          </c:tx>
          <c:spPr>
            <a:ln w="3175" cap="rnd" cmpd="sng">
              <a:solidFill>
                <a:schemeClr val="accent2"/>
              </a:solidFill>
              <a:prstDash val="solid"/>
              <a:round/>
            </a:ln>
            <a:effectLst/>
          </c:spPr>
          <c:marker>
            <c:symbol val="circle"/>
            <c:size val="4"/>
            <c:spPr>
              <a:solidFill>
                <a:schemeClr val="accent2"/>
              </a:solidFill>
              <a:ln w="9525">
                <a:solidFill>
                  <a:schemeClr val="accent2"/>
                </a:solidFill>
              </a:ln>
              <a:effectLst/>
            </c:spPr>
          </c:marker>
          <c:dLbls>
            <c:dLbl>
              <c:idx val="0"/>
              <c:layout/>
              <c:tx>
                <c:rich>
                  <a:bodyPr rot="0" spcFirstLastPara="0" vertOverflow="ellipsis" vert="horz" wrap="square" lIns="38100" tIns="19050" rIns="38100" bIns="19050" anchor="ctr" anchorCtr="1"/>
                  <a:lstStyle/>
                  <a:p>
                    <a:fld id="{54a62282-83a2-48ca-b352-3fa5de55bcf6}"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dLbl>
              <c:idx val="1"/>
              <c:layout>
                <c:manualLayout>
                  <c:x val="-0.00663399607552289"/>
                  <c:y val="0.0497747825519784"/>
                </c:manualLayout>
              </c:layout>
              <c:tx>
                <c:rich>
                  <a:bodyPr rot="0" spcFirstLastPara="0" vertOverflow="ellipsis" vert="horz" wrap="square" lIns="38100" tIns="19050" rIns="38100" bIns="19050" anchor="ctr" anchorCtr="1"/>
                  <a:lstStyle/>
                  <a:p>
                    <a:fld id="{9fb9bde8-f2fc-4190-93f9-ec0f70e3862a}"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2"/>
              <c:layout/>
              <c:tx>
                <c:rich>
                  <a:bodyPr rot="0" spcFirstLastPara="0" vertOverflow="ellipsis" vert="horz" wrap="square" lIns="38100" tIns="19050" rIns="38100" bIns="19050" anchor="ctr" anchorCtr="1"/>
                  <a:lstStyle/>
                  <a:p>
                    <a:fld id="{8f68e1b4-1cb5-4fdc-a3de-9054cdc07637}"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(7)'!$B$2:$B$4</c:f>
              <c:numCache>
                <c:formatCode>0.0000_ </c:formatCode>
                <c:ptCount val="3"/>
                <c:pt idx="0">
                  <c:v>0.350047289239185</c:v>
                </c:pt>
                <c:pt idx="1">
                  <c:v>0.669018823271526</c:v>
                </c:pt>
                <c:pt idx="2">
                  <c:v>1</c:v>
                </c:pt>
              </c:numCache>
            </c:numRef>
          </c:xVal>
          <c:yVal>
            <c:numRef>
              <c:f>'[0507TC-TD整理.xlsx]Sheet8 (7)'!$C$2:$C$4</c:f>
              <c:numCache>
                <c:formatCode>General</c:formatCode>
                <c:ptCount val="3"/>
                <c:pt idx="0">
                  <c:v>1</c:v>
                </c:pt>
                <c:pt idx="1" c:formatCode="0.0000_ ">
                  <c:v>0.282717020718594</c:v>
                </c:pt>
                <c:pt idx="2" c:formatCode="0.0000_ ">
                  <c:v>0.126642771804062</c:v>
                </c:pt>
              </c:numCache>
            </c:numRef>
          </c:yVal>
          <c:smooth val="0"/>
          <c:extLst>
            <c:ext xmlns:c15="http://schemas.microsoft.com/office/drawing/2012/chart" uri="{02D57815-91ED-43cb-92C2-25804820EDAC}">
              <c15:datalabelsRange>
                <c15:f>'Sheet8 (4)'!$A$3:$A$38</c15:f>
                <c15:dlblRangeCache>
                  <c:ptCount val="36"/>
                  <c:pt idx="0">
                    <c:v>乡村社区</c:v>
                  </c:pt>
                  <c:pt idx="1">
                    <c:v>社区治理</c:v>
                  </c:pt>
                  <c:pt idx="2">
                    <c:v>图书馆服务</c:v>
                  </c:pt>
                </c15:dlblRangeCache>
              </c15:datalabelsRange>
            </c:ext>
          </c:extLst>
        </c:ser>
        <c:ser>
          <c:idx val="2"/>
          <c:order val="2"/>
          <c:tx>
            <c:strRef>
              <c:f>"2"</c:f>
              <c:strCache>
                <c:ptCount val="1"/>
                <c:pt idx="0">
                  <c:v>2</c:v>
                </c:pt>
              </c:strCache>
            </c:strRef>
          </c:tx>
          <c:spPr>
            <a:ln w="3175" cap="rnd" cmpd="sng">
              <a:solidFill>
                <a:schemeClr val="accent3"/>
              </a:solidFill>
              <a:prstDash val="solid"/>
              <a:round/>
            </a:ln>
            <a:effectLst/>
          </c:spPr>
          <c:marker>
            <c:symbol val="circle"/>
            <c:size val="4"/>
            <c:spPr>
              <a:solidFill>
                <a:schemeClr val="accent3"/>
              </a:solidFill>
              <a:ln w="9525">
                <a:solidFill>
                  <a:schemeClr val="accent3"/>
                </a:solidFill>
              </a:ln>
              <a:effectLst/>
            </c:spPr>
          </c:marker>
          <c:dLbls>
            <c:dLbl>
              <c:idx val="0"/>
              <c:layout/>
              <c:tx>
                <c:rich>
                  <a:bodyPr rot="0" spcFirstLastPara="0" vertOverflow="ellipsis" vert="horz" wrap="square" lIns="38100" tIns="19050" rIns="38100" bIns="19050" anchor="ctr" anchorCtr="1"/>
                  <a:lstStyle/>
                  <a:p>
                    <a:fld id="{96081c00-5ff9-490e-ba88-c3cc2da21172}"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dLbl>
              <c:idx val="1"/>
              <c:layout>
                <c:manualLayout>
                  <c:x val="0.0597399700231143"/>
                  <c:y val="0.029822058786128"/>
                </c:manualLayout>
              </c:layout>
              <c:tx>
                <c:rich>
                  <a:bodyPr rot="0" spcFirstLastPara="0" vertOverflow="ellipsis" vert="horz" wrap="square" lIns="38100" tIns="19050" rIns="38100" bIns="19050" anchor="ctr" anchorCtr="1"/>
                  <a:lstStyle/>
                  <a:p>
                    <a:fld id="{76b2be20-b08e-456b-bd3f-8682cffef61a}"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2"/>
              <c:layout>
                <c:manualLayout>
                  <c:x val="0.0287780896217096"/>
                  <c:y val="0.017443272852968"/>
                </c:manualLayout>
              </c:layout>
              <c:tx>
                <c:rich>
                  <a:bodyPr rot="0" spcFirstLastPara="0" vertOverflow="ellipsis" vert="horz" wrap="square" lIns="38100" tIns="19050" rIns="38100" bIns="19050" anchor="ctr" anchorCtr="1"/>
                  <a:lstStyle/>
                  <a:p>
                    <a:fld id="{879d0c3b-cab6-4898-8143-1e7cf7a821be}"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(7)'!$B$5:$B$7</c:f>
              <c:numCache>
                <c:formatCode>0.0000_ </c:formatCode>
                <c:ptCount val="3"/>
                <c:pt idx="0">
                  <c:v>0.403188778906768</c:v>
                </c:pt>
                <c:pt idx="1">
                  <c:v>0.423013453974495</c:v>
                </c:pt>
                <c:pt idx="2">
                  <c:v>0.719501932069247</c:v>
                </c:pt>
              </c:numCache>
            </c:numRef>
          </c:xVal>
          <c:yVal>
            <c:numRef>
              <c:f>'[0507TC-TD整理.xlsx]Sheet8 (7)'!$C$5:$C$7</c:f>
              <c:numCache>
                <c:formatCode>0.0000_ </c:formatCode>
                <c:ptCount val="3"/>
                <c:pt idx="0">
                  <c:v>0.214051250814277</c:v>
                </c:pt>
                <c:pt idx="1">
                  <c:v>0.166673568263696</c:v>
                </c:pt>
                <c:pt idx="2">
                  <c:v>0.062804532968929</c:v>
                </c:pt>
              </c:numCache>
            </c:numRef>
          </c:yVal>
          <c:smooth val="0"/>
          <c:extLst>
            <c:ext xmlns:c15="http://schemas.microsoft.com/office/drawing/2012/chart" uri="{02D57815-91ED-43cb-92C2-25804820EDAC}">
              <c15:datalabelsRange>
                <c15:f>'Sheet8 (4)'!$A$5:$A$7</c15:f>
                <c15:dlblRangeCache>
                  <c:ptCount val="3"/>
                  <c:pt idx="0">
                    <c:v>图书馆服务</c:v>
                  </c:pt>
                  <c:pt idx="1">
                    <c:v>金融投资</c:v>
                  </c:pt>
                  <c:pt idx="2">
                    <c:v>政策法规</c:v>
                  </c:pt>
                </c15:dlblRangeCache>
              </c15:datalabelsRange>
            </c:ext>
          </c:extLst>
        </c:ser>
        <c:ser>
          <c:idx val="3"/>
          <c:order val="3"/>
          <c:tx>
            <c:strRef>
              <c:f>"3"</c:f>
              <c:strCache>
                <c:ptCount val="1"/>
                <c:pt idx="0">
                  <c:v>3</c:v>
                </c:pt>
              </c:strCache>
            </c:strRef>
          </c:tx>
          <c:spPr>
            <a:ln w="3175" cap="rnd" cmpd="sng">
              <a:solidFill>
                <a:schemeClr val="accent4"/>
              </a:solidFill>
              <a:prstDash val="solid"/>
              <a:round/>
            </a:ln>
            <a:effectLst/>
          </c:spPr>
          <c:marker>
            <c:symbol val="circle"/>
            <c:size val="4"/>
            <c:spPr>
              <a:solidFill>
                <a:schemeClr val="accent4"/>
              </a:solidFill>
              <a:ln w="9525">
                <a:solidFill>
                  <a:schemeClr val="accent4"/>
                </a:solidFill>
              </a:ln>
              <a:effectLst/>
            </c:spPr>
          </c:marker>
          <c:dLbls>
            <c:dLbl>
              <c:idx val="0"/>
              <c:layout/>
              <c:tx>
                <c:rich>
                  <a:bodyPr rot="0" spcFirstLastPara="0" vertOverflow="ellipsis" vert="horz" wrap="square" lIns="38100" tIns="19050" rIns="38100" bIns="19050" anchor="ctr" anchorCtr="1"/>
                  <a:lstStyle/>
                  <a:p>
                    <a:fld id="{45505c30-1901-419b-9911-fa22936df487}"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dLbl>
              <c:idx val="1"/>
              <c:layout/>
              <c:tx>
                <c:rich>
                  <a:bodyPr rot="0" spcFirstLastPara="0" vertOverflow="ellipsis" vert="horz" wrap="square" lIns="38100" tIns="19050" rIns="38100" bIns="19050" anchor="ctr" anchorCtr="1"/>
                  <a:lstStyle/>
                  <a:p>
                    <a:fld id="{45ed78b2-75ee-46ad-96cc-64f6d7068cfc}"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dLbl>
              <c:idx val="2"/>
              <c:layout>
                <c:manualLayout>
                  <c:x val="0.0381504545129196"/>
                  <c:y val="0.032364034554082"/>
                </c:manualLayout>
              </c:layout>
              <c:tx>
                <c:rich>
                  <a:bodyPr rot="0" spcFirstLastPara="0" vertOverflow="ellipsis" vert="horz" wrap="square" lIns="38100" tIns="19050" rIns="38100" bIns="19050" anchor="ctr" anchorCtr="1"/>
                  <a:lstStyle/>
                  <a:p>
                    <a:fld id="{4741285f-bc7d-4fa0-81fc-84b63733adb0}"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(7)'!$B$8:$B$10</c:f>
              <c:numCache>
                <c:formatCode>0.0000_ </c:formatCode>
                <c:ptCount val="3"/>
                <c:pt idx="0">
                  <c:v>0.129658676082284</c:v>
                </c:pt>
                <c:pt idx="1">
                  <c:v>0.344921333932658</c:v>
                </c:pt>
                <c:pt idx="2">
                  <c:v>0.398241540325277</c:v>
                </c:pt>
              </c:numCache>
            </c:numRef>
          </c:xVal>
          <c:yVal>
            <c:numRef>
              <c:f>'[0507TC-TD整理.xlsx]Sheet8 (7)'!$C$8:$C$10</c:f>
              <c:numCache>
                <c:formatCode>0.0000_ </c:formatCode>
                <c:ptCount val="3"/>
                <c:pt idx="0">
                  <c:v>0.196837136113297</c:v>
                </c:pt>
                <c:pt idx="1">
                  <c:v>0.152094807238395</c:v>
                </c:pt>
                <c:pt idx="2">
                  <c:v>0.0679386309992132</c:v>
                </c:pt>
              </c:numCache>
            </c:numRef>
          </c:yVal>
          <c:smooth val="0"/>
          <c:extLst>
            <c:ext xmlns:c15="http://schemas.microsoft.com/office/drawing/2012/chart" uri="{02D57815-91ED-43cb-92C2-25804820EDAC}">
              <c15:datalabelsRange>
                <c15:f>'Sheet8 (4)'!$A$8:$A$10</c15:f>
                <c15:dlblRangeCache>
                  <c:ptCount val="3"/>
                  <c:pt idx="0">
                    <c:v>数字政府</c:v>
                  </c:pt>
                  <c:pt idx="1">
                    <c:v>党建工作</c:v>
                  </c:pt>
                  <c:pt idx="2">
                    <c:v>社区服务</c:v>
                  </c:pt>
                </c15:dlblRangeCache>
              </c15:datalabelsRange>
            </c:ext>
          </c:extLst>
        </c:ser>
        <c:dLbls>
          <c:showLegendKey val="0"/>
          <c:showVal val="1"/>
          <c:showCatName val="0"/>
          <c:showSerName val="0"/>
          <c:showPercent val="0"/>
          <c:showBubbleSize val="0"/>
        </c:dLbls>
        <c:axId val="159258247"/>
        <c:axId val="625952608"/>
        <c:extLst>
          <c:ext xmlns:c15="http://schemas.microsoft.com/office/drawing/2012/chart" uri="{02D57815-91ED-43cb-92C2-25804820EDAC}">
            <c15:filteredScatterSeries>
              <c15:ser>
                <c:idx val="0"/>
                <c:order val="0"/>
                <c:tx>
                  <c:strRef>
                    <c:extLst>
                      <c:ext uri="{02D57815-91ED-43cb-92C2-25804820EDAC}">
                        <c15:formulaRef>
                          <c15:sqref>"1"</c15:sqref>
                        </c15:formulaRef>
                      </c:ext>
                    </c:extLst>
                    <c:strCache>
                      <c:ptCount val="1"/>
                      <c:pt idx="0">
                        <c:v>1</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lumMod val="75000"/>
                              <a:lumOff val="25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numCache>
                      <c:formatCode>General</c:formatCode>
                      <c:ptCount val="36"/>
                      <c:pt idx="0">
                        <c:v>0.669018823271526</c:v>
                      </c:pt>
                      <c:pt idx="1">
                        <c:v>1</c:v>
                      </c:pt>
                      <c:pt idx="2">
                        <c:v>0.403188778906768</c:v>
                      </c:pt>
                      <c:pt idx="3">
                        <c:v>0.423013453974495</c:v>
                      </c:pt>
                      <c:pt idx="4">
                        <c:v>0.719501932069247</c:v>
                      </c:pt>
                      <c:pt idx="5">
                        <c:v>0.129658676082284</c:v>
                      </c:pt>
                      <c:pt idx="6">
                        <c:v>0.344921333932658</c:v>
                      </c:pt>
                      <c:pt idx="7">
                        <c:v>0.398241540325277</c:v>
                      </c:pt>
                      <c:pt idx="8">
                        <c:v>0.256678078928376</c:v>
                      </c:pt>
                      <c:pt idx="9">
                        <c:v>0.276303750356874</c:v>
                      </c:pt>
                      <c:pt idx="10">
                        <c:v>0.291920741563283</c:v>
                      </c:pt>
                      <c:pt idx="11">
                        <c:v>0.299063989786935</c:v>
                      </c:pt>
                      <c:pt idx="12">
                        <c:v>0.208204887234715</c:v>
                      </c:pt>
                      <c:pt idx="13">
                        <c:v>0.237832293221537</c:v>
                      </c:pt>
                      <c:pt idx="14">
                        <c:v>0.282359107646327</c:v>
                      </c:pt>
                      <c:pt idx="15">
                        <c:v>0.0723547475490924</c:v>
                      </c:pt>
                      <c:pt idx="16">
                        <c:v>0.214118499526225</c:v>
                      </c:pt>
                      <c:pt idx="17">
                        <c:v>0.214432725096202</c:v>
                      </c:pt>
                      <c:pt idx="18">
                        <c:v>0.275328427706318</c:v>
                      </c:pt>
                      <c:pt idx="19">
                        <c:v>0.0649898578705952</c:v>
                      </c:pt>
                      <c:pt idx="20">
                        <c:v>0.208759518987693</c:v>
                      </c:pt>
                      <c:pt idx="21">
                        <c:v>0.227114301324692</c:v>
                      </c:pt>
                      <c:pt idx="22">
                        <c:v>0.0497086963986332</c:v>
                      </c:pt>
                      <c:pt idx="23">
                        <c:v>0.0888217633010062</c:v>
                      </c:pt>
                      <c:pt idx="24">
                        <c:v>0.13290656755922</c:v>
                      </c:pt>
                      <c:pt idx="25">
                        <c:v>0.159735813068086</c:v>
                      </c:pt>
                      <c:pt idx="26">
                        <c:v>0.0454806993110213</c:v>
                      </c:pt>
                      <c:pt idx="27">
                        <c:v>0.0726699861259136</c:v>
                      </c:pt>
                      <c:pt idx="28">
                        <c:v>0.115579824010632</c:v>
                      </c:pt>
                      <c:pt idx="29">
                        <c:v>0.0766587842072633</c:v>
                      </c:pt>
                      <c:pt idx="30">
                        <c:v>0.00380248787203607</c:v>
                      </c:pt>
                      <c:pt idx="31">
                        <c:v>0.0345266088470028</c:v>
                      </c:pt>
                      <c:pt idx="32">
                        <c:v>0.0537671347376153</c:v>
                      </c:pt>
                      <c:pt idx="33">
                        <c:v>0.100124982781833</c:v>
                      </c:pt>
                      <c:pt idx="34">
                        <c:v>0</c:v>
                      </c:pt>
                      <c:pt idx="35">
                        <c:v>0.0151692728099411</c:v>
                      </c:pt>
                    </c:numCache>
                  </c:numRef>
                </c:xVal>
                <c:yVal>
                  <c:numRef>
                    <c:numCache>
                      <c:formatCode>General</c:formatCode>
                      <c:ptCount val="36"/>
                      <c:pt idx="0">
                        <c:v>0.282717020718594</c:v>
                      </c:pt>
                      <c:pt idx="1">
                        <c:v>0.126642771804062</c:v>
                      </c:pt>
                      <c:pt idx="2">
                        <c:v>0.214051250814277</c:v>
                      </c:pt>
                      <c:pt idx="3">
                        <c:v>0.166673568263696</c:v>
                      </c:pt>
                      <c:pt idx="4">
                        <c:v>0.062804532968929</c:v>
                      </c:pt>
                      <c:pt idx="5">
                        <c:v>0.196837136113297</c:v>
                      </c:pt>
                      <c:pt idx="6">
                        <c:v>0.152094807238395</c:v>
                      </c:pt>
                      <c:pt idx="7">
                        <c:v>0.0679386309992132</c:v>
                      </c:pt>
                      <c:pt idx="8">
                        <c:v>0.129830610450317</c:v>
                      </c:pt>
                      <c:pt idx="9">
                        <c:v>0.0818471894396363</c:v>
                      </c:pt>
                      <c:pt idx="10">
                        <c:v>0.0709517604248623</c:v>
                      </c:pt>
                      <c:pt idx="11">
                        <c:v>0.0575072121688959</c:v>
                      </c:pt>
                      <c:pt idx="12">
                        <c:v>0.125893681797968</c:v>
                      </c:pt>
                      <c:pt idx="13">
                        <c:v>0.0782143570111676</c:v>
                      </c:pt>
                      <c:pt idx="14">
                        <c:v>0.0646422159010672</c:v>
                      </c:pt>
                      <c:pt idx="15">
                        <c:v>0.111150847578857</c:v>
                      </c:pt>
                      <c:pt idx="16">
                        <c:v>0.074463302236709</c:v>
                      </c:pt>
                      <c:pt idx="17">
                        <c:v>0.0680924111293899</c:v>
                      </c:pt>
                      <c:pt idx="18">
                        <c:v>0.0337212030863942</c:v>
                      </c:pt>
                      <c:pt idx="19">
                        <c:v>0.109294880490518</c:v>
                      </c:pt>
                      <c:pt idx="20">
                        <c:v>0.0357985837922895</c:v>
                      </c:pt>
                      <c:pt idx="21">
                        <c:v>0.027537372147915</c:v>
                      </c:pt>
                      <c:pt idx="22">
                        <c:v>0.0888792425187878</c:v>
                      </c:pt>
                      <c:pt idx="23">
                        <c:v>0.0604674796747967</c:v>
                      </c:pt>
                      <c:pt idx="24">
                        <c:v>0.0427639191002916</c:v>
                      </c:pt>
                      <c:pt idx="25">
                        <c:v>0.00619590873328088</c:v>
                      </c:pt>
                      <c:pt idx="26">
                        <c:v>0.0540156145978333</c:v>
                      </c:pt>
                      <c:pt idx="27">
                        <c:v>0.0515866771570941</c:v>
                      </c:pt>
                      <c:pt idx="28">
                        <c:v>0.0304162792361061</c:v>
                      </c:pt>
                      <c:pt idx="29">
                        <c:v>0.0601772573702967</c:v>
                      </c:pt>
                      <c:pt idx="30">
                        <c:v>0.0540156145978333</c:v>
                      </c:pt>
                      <c:pt idx="31">
                        <c:v>0.0462465867542926</c:v>
                      </c:pt>
                      <c:pt idx="32">
                        <c:v>0.019797137814447</c:v>
                      </c:pt>
                      <c:pt idx="33">
                        <c:v>0</c:v>
                      </c:pt>
                      <c:pt idx="34">
                        <c:v>0.0160634670862838</c:v>
                      </c:pt>
                      <c:pt idx="35">
                        <c:v>0.00847303758397386</c:v>
                      </c:pt>
                    </c:numCache>
                  </c:numRef>
                </c:yVal>
                <c:smooth val="0"/>
              </c15:ser>
            </c15:filteredScatterSeries>
            <c15:filteredScatterSeries>
              <c15:ser>
                <c:idx val="4"/>
                <c:order val="4"/>
                <c:tx>
                  <c:strRef>
                    <c:extLst>
                      <c:ext uri="{02D57815-91ED-43cb-92C2-25804820EDAC}">
                        <c15:formulaRef>
                          <c15:sqref>"4"</c15:sqref>
                        </c15:formulaRef>
                      </c:ext>
                    </c:extLst>
                    <c:strCache>
                      <c:ptCount val="1"/>
                      <c:pt idx="0">
                        <c:v>4</c:v>
                      </c:pt>
                    </c:strCache>
                  </c:strRef>
                </c:tx>
                <c:spPr>
                  <a:ln w="3175" cap="rnd" cmpd="sng">
                    <a:solidFill>
                      <a:schemeClr val="accent5"/>
                    </a:solidFill>
                    <a:prstDash val="solid"/>
                    <a:round/>
                  </a:ln>
                  <a:effectLst/>
                </c:spPr>
                <c:marker>
                  <c:symbol val="circle"/>
                  <c:size val="6"/>
                  <c:spPr>
                    <a:solidFill>
                      <a:schemeClr val="accent5"/>
                    </a:solidFill>
                    <a:ln w="9525">
                      <a:solidFill>
                        <a:schemeClr val="accent5"/>
                      </a:solidFill>
                    </a:ln>
                    <a:effectLst/>
                  </c:spPr>
                </c:marker>
                <c:dLbls>
                  <c:dLbl>
                    <c:idx val="0"/>
                    <c:layout>
                      <c:manualLayout>
                        <c:x val="0.0363260062803311"/>
                        <c:y val="0.0298900047824008"/>
                      </c:manualLayout>
                    </c:layout>
                    <c:tx>
                      <c:rich>
                        <a:bodyPr rot="0" spcFirstLastPara="0" vertOverflow="ellipsis" vert="horz" wrap="square" lIns="38100" tIns="19050" rIns="38100" bIns="19050" anchor="ctr" anchorCtr="1"/>
                        <a:lstStyle/>
                        <a:p>
                          <a:fld id="{4eb2499f-0b2e-4f5d-89b6-1fbcb23acd49}"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(4)'!$A$11:$A$14</c15:f>
                      <c15:dlblRangeCache>
                        <c:ptCount val="4"/>
                        <c:pt idx="0">
                          <c:v>住房问题</c:v>
                        </c:pt>
                        <c:pt idx="1">
                          <c:v>文化服务</c:v>
                        </c:pt>
                        <c:pt idx="2">
                          <c:v>研究方法</c:v>
                        </c:pt>
                        <c:pt idx="3">
                          <c:v>数字社会</c:v>
                        </c:pt>
                      </c15:dlblRangeCache>
                    </c15:datalabelsRange>
                  </c:ext>
                </c:extLst>
              </c15:ser>
            </c15:filteredScatterSeries>
            <c15:filteredScatterSeries>
              <c15:ser>
                <c:idx val="5"/>
                <c:order val="5"/>
                <c:tx>
                  <c:strRef>
                    <c:extLst>
                      <c:ext uri="{02D57815-91ED-43cb-92C2-25804820EDAC}">
                        <c15:formulaRef>
                          <c15:sqref>"5"</c15:sqref>
                        </c15:formulaRef>
                      </c:ext>
                    </c:extLst>
                    <c:strCache>
                      <c:ptCount val="1"/>
                      <c:pt idx="0">
                        <c:v>5</c:v>
                      </c:pt>
                    </c:strCache>
                  </c:strRef>
                </c:tx>
                <c:spPr>
                  <a:ln w="3175" cap="rnd" cmpd="sng">
                    <a:solidFill>
                      <a:schemeClr val="accent6"/>
                    </a:solidFill>
                    <a:prstDash val="solid"/>
                    <a:round/>
                  </a:ln>
                  <a:effectLst/>
                </c:spPr>
                <c:marker>
                  <c:symbol val="circle"/>
                  <c:size val="6"/>
                  <c:spPr>
                    <a:solidFill>
                      <a:schemeClr val="accent6"/>
                    </a:solidFill>
                    <a:ln w="9525">
                      <a:solidFill>
                        <a:schemeClr val="accent6"/>
                      </a:solidFill>
                    </a:ln>
                    <a:effectLst/>
                  </c:spPr>
                </c:marker>
                <c:dLbls>
                  <c:dLbl>
                    <c:idx val="0"/>
                    <c:layout/>
                    <c:tx>
                      <c:rich>
                        <a:bodyPr rot="0" spcFirstLastPara="0" vertOverflow="ellipsis" vert="horz" wrap="square" lIns="38100" tIns="19050" rIns="38100" bIns="19050" anchor="ctr" anchorCtr="1"/>
                        <a:lstStyle/>
                        <a:p>
                          <a:fld id="{fe45c65e-fe9c-4fe3-90a9-8fc26035e1d7}"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(4)'!$A$15:$A$17</c15:f>
                      <c15:dlblRangeCache>
                        <c:ptCount val="3"/>
                        <c:pt idx="0">
                          <c:v>城市社区</c:v>
                        </c:pt>
                        <c:pt idx="1">
                          <c:v>社区养老</c:v>
                        </c:pt>
                        <c:pt idx="2">
                          <c:v>指数模型</c:v>
                        </c:pt>
                      </c15:dlblRangeCache>
                    </c15:datalabelsRange>
                  </c:ext>
                </c:extLst>
              </c15:ser>
            </c15:filteredScatterSeries>
            <c15:filteredScatterSeries>
              <c15:ser>
                <c:idx val="6"/>
                <c:order val="6"/>
                <c:tx>
                  <c:strRef>
                    <c:extLst>
                      <c:ext uri="{02D57815-91ED-43cb-92C2-25804820EDAC}">
                        <c15:formulaRef>
                          <c15:sqref>"6"</c15:sqref>
                        </c15:formulaRef>
                      </c:ext>
                    </c:extLst>
                    <c:strCache>
                      <c:ptCount val="1"/>
                      <c:pt idx="0">
                        <c:v>6</c:v>
                      </c:pt>
                    </c:strCache>
                  </c:strRef>
                </c:tx>
                <c:spPr>
                  <a:ln w="3175" cap="rnd" cmpd="sng">
                    <a:solidFill>
                      <a:schemeClr val="accent1">
                        <a:lumMod val="60000"/>
                      </a:schemeClr>
                    </a:solidFill>
                    <a:prstDash val="solid"/>
                    <a:round/>
                  </a:ln>
                  <a:effectLst/>
                </c:spPr>
                <c:marker>
                  <c:symbol val="circle"/>
                  <c:size val="6"/>
                  <c:spPr>
                    <a:solidFill>
                      <a:schemeClr val="accent1">
                        <a:lumMod val="60000"/>
                      </a:schemeClr>
                    </a:solidFill>
                    <a:ln w="9525">
                      <a:solidFill>
                        <a:schemeClr val="accent1">
                          <a:lumMod val="60000"/>
                        </a:schemeClr>
                      </a:solidFill>
                    </a:ln>
                    <a:effectLst/>
                  </c:spPr>
                </c:marker>
                <c:dLbls>
                  <c:dLbl>
                    <c:idx val="0"/>
                    <c:layout>
                      <c:manualLayout>
                        <c:x val="0.0300183907323284"/>
                        <c:y val="-0.00328107605657435"/>
                      </c:manualLayout>
                    </c:layout>
                    <c:tx>
                      <c:rich>
                        <a:bodyPr rot="0" spcFirstLastPara="0" vertOverflow="ellipsis" vert="horz" wrap="square" lIns="38100" tIns="19050" rIns="38100" bIns="19050" anchor="ctr" anchorCtr="1"/>
                        <a:lstStyle/>
                        <a:p>
                          <a:fld id="{72ca9491-d1a9-4476-b6a8-795730379a3e}"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(4)'!$A$18:$A$21</c15:f>
                      <c15:dlblRangeCache>
                        <c:ptCount val="4"/>
                        <c:pt idx="0">
                          <c:v>政务服务</c:v>
                        </c:pt>
                        <c:pt idx="1">
                          <c:v>社区教育</c:v>
                        </c:pt>
                        <c:pt idx="2">
                          <c:v>信贷业务</c:v>
                        </c:pt>
                        <c:pt idx="3">
                          <c:v>公共服务</c:v>
                        </c:pt>
                      </c15:dlblRangeCache>
                    </c15:datalabelsRange>
                  </c:ext>
                </c:extLst>
              </c15:ser>
            </c15:filteredScatterSeries>
            <c15:filteredScatterSeries>
              <c15:ser>
                <c:idx val="7"/>
                <c:order val="7"/>
                <c:tx>
                  <c:strRef>
                    <c:extLst>
                      <c:ext uri="{02D57815-91ED-43cb-92C2-25804820EDAC}">
                        <c15:formulaRef>
                          <c15:sqref>"7"</c15:sqref>
                        </c15:formulaRef>
                      </c:ext>
                    </c:extLst>
                    <c:strCache>
                      <c:ptCount val="1"/>
                      <c:pt idx="0">
                        <c:v>7</c:v>
                      </c:pt>
                    </c:strCache>
                  </c:strRef>
                </c:tx>
                <c:spPr>
                  <a:ln w="3175" cap="rnd" cmpd="sng">
                    <a:solidFill>
                      <a:schemeClr val="accent2">
                        <a:lumMod val="60000"/>
                      </a:schemeClr>
                    </a:solidFill>
                    <a:prstDash val="solid"/>
                    <a:round/>
                  </a:ln>
                  <a:effectLst/>
                </c:spPr>
                <c:marker>
                  <c:symbol val="circle"/>
                  <c:size val="6"/>
                  <c:spPr>
                    <a:solidFill>
                      <a:schemeClr val="accent2">
                        <a:lumMod val="60000"/>
                      </a:schemeClr>
                    </a:solidFill>
                    <a:ln w="9525">
                      <a:solidFill>
                        <a:schemeClr val="accent2">
                          <a:lumMod val="60000"/>
                        </a:schemeClr>
                      </a:solidFill>
                    </a:ln>
                    <a:effectLst/>
                  </c:spPr>
                </c:marker>
                <c:dLbls>
                  <c:dLbl>
                    <c:idx val="0"/>
                    <c:layout>
                      <c:manualLayout>
                        <c:x val="-0.0270474283499829"/>
                        <c:y val="0.0280775448567299"/>
                      </c:manualLayout>
                    </c:layout>
                    <c:tx>
                      <c:rich>
                        <a:bodyPr rot="0" spcFirstLastPara="0" vertOverflow="ellipsis" vert="horz" wrap="square" lIns="38100" tIns="19050" rIns="38100" bIns="19050" anchor="ctr" anchorCtr="1"/>
                        <a:lstStyle/>
                        <a:p>
                          <a:fld id="{0470a1eb-521b-4f72-b1b5-ea4653aeb68f}"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(4)'!$A$22:$A$24</c15:f>
                      <c15:dlblRangeCache>
                        <c:ptCount val="3"/>
                        <c:pt idx="0">
                          <c:v>智慧社区</c:v>
                        </c:pt>
                        <c:pt idx="1">
                          <c:v>理论应用</c:v>
                        </c:pt>
                        <c:pt idx="2">
                          <c:v>发展路径</c:v>
                        </c:pt>
                      </c15:dlblRangeCache>
                    </c15:datalabelsRange>
                  </c:ext>
                </c:extLst>
              </c15:ser>
            </c15:filteredScatterSeries>
            <c15:filteredScatterSeries>
              <c15:ser>
                <c:idx val="8"/>
                <c:order val="8"/>
                <c:tx>
                  <c:strRef>
                    <c:extLst>
                      <c:ext uri="{02D57815-91ED-43cb-92C2-25804820EDAC}">
                        <c15:formulaRef>
                          <c15:sqref>"8"</c15:sqref>
                        </c15:formulaRef>
                      </c:ext>
                    </c:extLst>
                    <c:strCache>
                      <c:ptCount val="1"/>
                      <c:pt idx="0">
                        <c:v>8</c:v>
                      </c:pt>
                    </c:strCache>
                  </c:strRef>
                </c:tx>
                <c:spPr>
                  <a:ln w="3175" cap="rnd" cmpd="sng">
                    <a:solidFill>
                      <a:schemeClr val="accent3">
                        <a:lumMod val="60000"/>
                      </a:schemeClr>
                    </a:solidFill>
                    <a:prstDash val="solid"/>
                    <a:round/>
                  </a:ln>
                  <a:effectLst/>
                </c:spPr>
                <c:marker>
                  <c:symbol val="circle"/>
                  <c:size val="6"/>
                  <c:spPr>
                    <a:solidFill>
                      <a:schemeClr val="accent3">
                        <a:lumMod val="60000"/>
                      </a:schemeClr>
                    </a:solidFill>
                    <a:ln w="9525">
                      <a:solidFill>
                        <a:schemeClr val="accent3">
                          <a:lumMod val="60000"/>
                        </a:schemeClr>
                      </a:solidFill>
                    </a:ln>
                    <a:effectLst/>
                  </c:spPr>
                </c:marker>
                <c:dLbls>
                  <c:dLbl>
                    <c:idx val="0"/>
                    <c:layout>
                      <c:manualLayout>
                        <c:x val="-0.00299743077362261"/>
                        <c:y val="0.0108799617407939"/>
                      </c:manualLayout>
                    </c:layout>
                    <c:tx>
                      <c:rich>
                        <a:bodyPr rot="0" spcFirstLastPara="0" vertOverflow="ellipsis" vert="horz" wrap="square" lIns="38100" tIns="19050" rIns="38100" bIns="19050" anchor="ctr" anchorCtr="1"/>
                        <a:lstStyle/>
                        <a:p>
                          <a:fld id="{dcdca72c-fc9b-43f2-b35b-91277b7fc14e}"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(4)'!$A$25:$A$28</c15:f>
                      <c15:dlblRangeCache>
                        <c:ptCount val="4"/>
                        <c:pt idx="0">
                          <c:v>基层组织建设</c:v>
                        </c:pt>
                        <c:pt idx="1">
                          <c:v>信息服务</c:v>
                        </c:pt>
                        <c:pt idx="2">
                          <c:v>供给服务</c:v>
                        </c:pt>
                        <c:pt idx="3">
                          <c:v>土地管理</c:v>
                        </c:pt>
                      </c15:dlblRangeCache>
                    </c15:datalabelsRange>
                  </c:ext>
                </c:extLst>
              </c15:ser>
            </c15:filteredScatterSeries>
            <c15:filteredScatterSeries>
              <c15:ser>
                <c:idx val="9"/>
                <c:order val="9"/>
                <c:tx>
                  <c:strRef>
                    <c:extLst>
                      <c:ext uri="{02D57815-91ED-43cb-92C2-25804820EDAC}">
                        <c15:formulaRef>
                          <c15:sqref>"9"</c15:sqref>
                        </c15:formulaRef>
                      </c:ext>
                    </c:extLst>
                    <c:strCache>
                      <c:ptCount val="1"/>
                      <c:pt idx="0">
                        <c:v>9</c:v>
                      </c:pt>
                    </c:strCache>
                  </c:strRef>
                </c:tx>
                <c:spPr>
                  <a:ln w="3175" cap="rnd" cmpd="sng">
                    <a:solidFill>
                      <a:schemeClr val="accent4">
                        <a:lumMod val="60000"/>
                      </a:schemeClr>
                    </a:solidFill>
                    <a:prstDash val="solid"/>
                    <a:round/>
                  </a:ln>
                  <a:effectLst/>
                </c:spPr>
                <c:marker>
                  <c:symbol val="circle"/>
                  <c:size val="6"/>
                  <c:spPr>
                    <a:solidFill>
                      <a:schemeClr val="accent4">
                        <a:lumMod val="60000"/>
                      </a:schemeClr>
                    </a:solidFill>
                    <a:ln w="9525">
                      <a:solidFill>
                        <a:schemeClr val="accent4">
                          <a:lumMod val="60000"/>
                        </a:schemeClr>
                      </a:solidFill>
                    </a:ln>
                    <a:effectLst/>
                  </c:spPr>
                </c:marker>
                <c:dLbls>
                  <c:dLbl>
                    <c:idx val="0"/>
                    <c:layout>
                      <c:manualLayout>
                        <c:x val="0.00188340897188285"/>
                        <c:y val="-0.000688479516480673"/>
                      </c:manualLayout>
                    </c:layout>
                    <c:tx>
                      <c:rich>
                        <a:bodyPr rot="0" spcFirstLastPara="0" vertOverflow="ellipsis" vert="horz" wrap="square" lIns="38100" tIns="19050" rIns="38100" bIns="19050" anchor="ctr" anchorCtr="1"/>
                        <a:lstStyle/>
                        <a:p>
                          <a:fld id="{933a9f0c-9d7d-49de-adb1-3c971f4b60b8}"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(4)'!$A$29:$A$31</c15:f>
                      <c15:dlblRangeCache>
                        <c:ptCount val="3"/>
                        <c:pt idx="0">
                          <c:v>改革治理</c:v>
                        </c:pt>
                        <c:pt idx="1">
                          <c:v>农业服务</c:v>
                        </c:pt>
                        <c:pt idx="2">
                          <c:v>案例研究</c:v>
                        </c:pt>
                      </c15:dlblRangeCache>
                    </c15:datalabelsRange>
                  </c:ext>
                </c:extLst>
              </c15:ser>
            </c15:filteredScatterSeries>
            <c15:filteredScatterSeries>
              <c15:ser>
                <c:idx val="10"/>
                <c:order val="10"/>
                <c:tx>
                  <c:strRef>
                    <c:extLst>
                      <c:ext uri="{02D57815-91ED-43cb-92C2-25804820EDAC}">
                        <c15:formulaRef>
                          <c15:sqref>"10"</c15:sqref>
                        </c15:formulaRef>
                      </c:ext>
                    </c:extLst>
                    <c:strCache>
                      <c:ptCount val="1"/>
                      <c:pt idx="0">
                        <c:v>10</c:v>
                      </c:pt>
                    </c:strCache>
                  </c:strRef>
                </c:tx>
                <c:spPr>
                  <a:ln w="19050" cap="rnd">
                    <a:solidFill>
                      <a:schemeClr val="accent5">
                        <a:lumMod val="60000"/>
                      </a:schemeClr>
                    </a:solidFill>
                    <a:round/>
                  </a:ln>
                  <a:effectLst/>
                </c:spPr>
                <c:marker>
                  <c:symbol val="circle"/>
                  <c:size val="6"/>
                  <c:spPr>
                    <a:solidFill>
                      <a:schemeClr val="accent5">
                        <a:lumMod val="60000"/>
                      </a:schemeClr>
                    </a:solidFill>
                    <a:ln w="9525">
                      <a:solidFill>
                        <a:schemeClr val="accent5">
                          <a:lumMod val="60000"/>
                        </a:schemeClr>
                      </a:solidFill>
                    </a:ln>
                    <a:effectLst/>
                  </c:spPr>
                </c:marker>
                <c:dLbls>
                  <c:delete val="1"/>
                </c:dLbls>
                <c:xVal>
                  <c:numRef>
                    <c:numCache>
                      <c:formatCode>General</c:formatCode>
                      <c:ptCount val="0"/>
                    </c:numCache>
                  </c:numRef>
                </c:xVal>
                <c:yVal>
                  <c:numRef>
                    <c:numCache>
                      <c:formatCode>General</c:formatCode>
                      <c:ptCount val="1"/>
                      <c:pt idx="0">
                        <c:v>1</c:v>
                      </c:pt>
                    </c:numCache>
                  </c:numRef>
                </c:yVal>
                <c:smooth val="0"/>
              </c15:ser>
            </c15:filteredScatterSeries>
            <c15:filteredScatterSeries>
              <c15:ser>
                <c:idx val="11"/>
                <c:order val="11"/>
                <c:tx>
                  <c:strRef>
                    <c:extLst>
                      <c:ext uri="{02D57815-91ED-43cb-92C2-25804820EDAC}">
                        <c15:formulaRef>
                          <c15:sqref>"11"</c15:sqref>
                        </c15:formulaRef>
                      </c:ext>
                    </c:extLst>
                    <c:strCache>
                      <c:ptCount val="1"/>
                      <c:pt idx="0">
                        <c:v>11</c:v>
                      </c:pt>
                    </c:strCache>
                  </c:strRef>
                </c:tx>
                <c:spPr>
                  <a:ln w="3175" cap="rnd" cmpd="sng">
                    <a:solidFill>
                      <a:schemeClr val="accent6">
                        <a:lumMod val="60000"/>
                      </a:schemeClr>
                    </a:solidFill>
                    <a:prstDash val="solid"/>
                    <a:round/>
                  </a:ln>
                  <a:effectLst/>
                </c:spPr>
                <c:marker>
                  <c:symbol val="circle"/>
                  <c:size val="6"/>
                  <c:spPr>
                    <a:solidFill>
                      <a:schemeClr val="accent6">
                        <a:lumMod val="60000"/>
                      </a:schemeClr>
                    </a:solidFill>
                    <a:ln w="9525">
                      <a:solidFill>
                        <a:schemeClr val="accent6">
                          <a:lumMod val="60000"/>
                        </a:schemeClr>
                      </a:solidFill>
                    </a:ln>
                    <a:effectLst/>
                  </c:spPr>
                </c:marker>
                <c:dLbls>
                  <c:dLbl>
                    <c:idx val="0"/>
                    <c:layout>
                      <c:manualLayout>
                        <c:x val="-0.0225058423995035"/>
                        <c:y val="0.0228158747526358"/>
                      </c:manualLayout>
                    </c:layout>
                    <c:tx>
                      <c:rich>
                        <a:bodyPr rot="0" spcFirstLastPara="0" vertOverflow="ellipsis" vert="horz" wrap="square" lIns="38100" tIns="19050" rIns="38100" bIns="19050" anchor="ctr" anchorCtr="1"/>
                        <a:lstStyle/>
                        <a:p>
                          <a:fld id="{222f8c25-2804-4bb4-a61b-43bcc4d3e6f3}"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manualLayout>
                            <c:w val="0.0793930361739602"/>
                            <c:h val="0.0449559044955904"/>
                          </c:manualLayout>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(4)'!$A$33:$A$36</c15:f>
                      <c15:dlblRangeCache>
                        <c:ptCount val="4"/>
                        <c:pt idx="0">
                          <c:v>特殊群体</c:v>
                        </c:pt>
                        <c:pt idx="1">
                          <c:v>医疗卫生</c:v>
                        </c:pt>
                        <c:pt idx="2">
                          <c:v>经济发展</c:v>
                        </c:pt>
                        <c:pt idx="3">
                          <c:v>产业发展</c:v>
                        </c:pt>
                      </c15:dlblRangeCache>
                    </c15:datalabelsRange>
                  </c:ext>
                </c:extLst>
              </c15:ser>
            </c15:filteredScatterSeries>
            <c15:filteredScatterSeries>
              <c15:ser>
                <c:idx val="12"/>
                <c:order val="12"/>
                <c:tx>
                  <c:strRef>
                    <c:extLst>
                      <c:ext uri="{02D57815-91ED-43cb-92C2-25804820EDAC}">
                        <c15:formulaRef>
                          <c15:sqref>"12"</c15:sqref>
                        </c15:formulaRef>
                      </c:ext>
                    </c:extLst>
                    <c:strCache>
                      <c:ptCount val="1"/>
                      <c:pt idx="0">
                        <c:v>12</c:v>
                      </c:pt>
                    </c:strCache>
                  </c:strRef>
                </c:tx>
                <c:spPr>
                  <a:ln w="3175" cap="rnd" cmpd="sng">
                    <a:solidFill>
                      <a:schemeClr val="accent1">
                        <a:lumMod val="80000"/>
                        <a:lumOff val="20000"/>
                      </a:schemeClr>
                    </a:solidFill>
                    <a:prstDash val="solid"/>
                    <a:round/>
                  </a:ln>
                  <a:effectLst/>
                </c:spPr>
                <c:marker>
                  <c:symbol val="circle"/>
                  <c:size val="6"/>
                  <c:spPr>
                    <a:solidFill>
                      <a:schemeClr val="accent1">
                        <a:lumMod val="80000"/>
                        <a:lumOff val="20000"/>
                      </a:schemeClr>
                    </a:solidFill>
                    <a:ln w="9525">
                      <a:solidFill>
                        <a:schemeClr val="accent1">
                          <a:lumMod val="80000"/>
                          <a:lumOff val="20000"/>
                        </a:schemeClr>
                      </a:solidFill>
                    </a:ln>
                    <a:effectLst/>
                  </c:spPr>
                </c:marker>
                <c:dLbls>
                  <c:dLbl>
                    <c:idx val="0"/>
                    <c:layout>
                      <c:manualLayout>
                        <c:x val="-0.0309020839280617"/>
                        <c:y val="0.0199665231946437"/>
                      </c:manualLayout>
                    </c:layout>
                    <c:tx>
                      <c:rich>
                        <a:bodyPr rot="0" spcFirstLastPara="0" vertOverflow="ellipsis" vert="horz" wrap="square" lIns="38100" tIns="19050" rIns="38100" bIns="19050" anchor="ctr" anchorCtr="1"/>
                        <a:lstStyle/>
                        <a:p>
                          <a:fld id="{c60d7896-d3dc-4372-9dce-9045791f2382}"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(4)'!$A$37:$A$38</c15:f>
                      <c15:dlblRangeCache>
                        <c:ptCount val="2"/>
                        <c:pt idx="0">
                          <c:v>育儿服务</c:v>
                        </c:pt>
                        <c:pt idx="1">
                          <c:v>公益福利</c:v>
                        </c:pt>
                      </c15:dlblRangeCache>
                    </c15:datalabelsRange>
                  </c:ext>
                </c:extLst>
              </c15:ser>
            </c15:filteredScatterSeries>
          </c:ext>
        </c:extLst>
      </c:scatterChart>
      <c:valAx>
        <c:axId val="159258247"/>
        <c:scaling>
          <c:orientation val="minMax"/>
          <c:max val="1"/>
        </c:scaling>
        <c:delete val="0"/>
        <c:axPos val="b"/>
        <c:title>
          <c:tx>
            <c:rich>
              <a:bodyPr rot="0" spcFirstLastPara="0" vertOverflow="ellipsis" vert="horz" wrap="square" anchor="ctr" anchorCtr="1"/>
              <a:lstStyle/>
              <a:p>
                <a:pPr defTabSz="914400">
                  <a:defRPr lang="zh-CN" sz="600" b="0" i="0" u="none" strike="noStrike" kern="1200" baseline="0">
                    <a:solidFill>
                      <a:sysClr val="windowText" lastClr="000000"/>
                    </a:solidFill>
                    <a:latin typeface="+mn-lt"/>
                    <a:ea typeface="+mn-ea"/>
                    <a:cs typeface="+mn-cs"/>
                  </a:defRPr>
                </a:pPr>
                <a:r>
                  <a:rPr lang="zh-CN" altLang="en-US" sz="600">
                    <a:solidFill>
                      <a:sysClr val="windowText" lastClr="000000"/>
                    </a:solidFill>
                  </a:rPr>
                  <a:t>主题向心度</a:t>
                </a:r>
                <a:endParaRPr lang="zh-CN" altLang="en-US" sz="600">
                  <a:solidFill>
                    <a:sysClr val="windowText" lastClr="000000"/>
                  </a:solidFill>
                </a:endParaRPr>
              </a:p>
            </c:rich>
          </c:tx>
          <c:layout>
            <c:manualLayout>
              <c:xMode val="edge"/>
              <c:yMode val="edge"/>
              <c:x val="0.461180053480231"/>
              <c:y val="0.93649130774911"/>
            </c:manualLayout>
          </c:layout>
          <c:overlay val="0"/>
          <c:spPr>
            <a:noFill/>
            <a:ln>
              <a:noFill/>
            </a:ln>
            <a:effectLst/>
          </c:spPr>
        </c:title>
        <c:numFmt formatCode="General" sourceLinked="0"/>
        <c:majorTickMark val="in"/>
        <c:minorTickMark val="none"/>
        <c:tickLblPos val="nextTo"/>
        <c:spPr>
          <a:noFill/>
          <a:ln w="3175" cap="flat" cmpd="sng" algn="ctr">
            <a:solidFill>
              <a:schemeClr val="tx1"/>
            </a:solidFill>
            <a:round/>
          </a:ln>
          <a:effectLst/>
        </c:spPr>
        <c:txPr>
          <a:bodyPr rot="-6000000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crossAx val="625952608"/>
        <c:crosses val="autoZero"/>
        <c:crossBetween val="midCat"/>
        <c:majorUnit val="0.2"/>
      </c:valAx>
      <c:valAx>
        <c:axId val="625952608"/>
        <c:scaling>
          <c:orientation val="minMax"/>
          <c:max val="1"/>
        </c:scaling>
        <c:delete val="0"/>
        <c:axPos val="l"/>
        <c:title>
          <c:tx>
            <c:rich>
              <a:bodyPr rot="-5400000" spcFirstLastPara="0" vertOverflow="ellipsis" vert="horz" wrap="square" anchor="ctr" anchorCtr="1"/>
              <a:lstStyle/>
              <a:p>
                <a:pPr defTabSz="914400">
                  <a:defRPr lang="zh-CN" sz="600" b="0" i="0" u="none" strike="noStrike" kern="1200" baseline="0">
                    <a:solidFill>
                      <a:sysClr val="windowText" lastClr="000000"/>
                    </a:solidFill>
                    <a:latin typeface="+mn-lt"/>
                    <a:ea typeface="+mn-ea"/>
                    <a:cs typeface="+mn-cs"/>
                  </a:defRPr>
                </a:pPr>
                <a:r>
                  <a:rPr lang="zh-CN" altLang="en-US" sz="600">
                    <a:solidFill>
                      <a:sysClr val="windowText" lastClr="000000"/>
                    </a:solidFill>
                  </a:rPr>
                  <a:t>主题密度</a:t>
                </a:r>
                <a:endParaRPr lang="zh-CN" altLang="en-US" sz="600">
                  <a:solidFill>
                    <a:sysClr val="windowText" lastClr="000000"/>
                  </a:solidFill>
                </a:endParaRPr>
              </a:p>
            </c:rich>
          </c:tx>
          <c:layout>
            <c:manualLayout>
              <c:xMode val="edge"/>
              <c:yMode val="edge"/>
              <c:x val="0.00695990596122679"/>
              <c:y val="0.36515592270495"/>
            </c:manualLayout>
          </c:layout>
          <c:overlay val="0"/>
          <c:spPr>
            <a:noFill/>
            <a:ln>
              <a:noFill/>
            </a:ln>
            <a:effectLst/>
          </c:spPr>
        </c:title>
        <c:numFmt formatCode="0.00_);[Red]\(0.00\)" sourceLinked="0"/>
        <c:majorTickMark val="in"/>
        <c:minorTickMark val="none"/>
        <c:tickLblPos val="nextTo"/>
        <c:spPr>
          <a:noFill/>
          <a:ln w="3175" cap="flat" cmpd="sng" algn="ctr">
            <a:solidFill>
              <a:schemeClr val="tx1"/>
            </a:solidFill>
            <a:prstDash val="solid"/>
            <a:round/>
          </a:ln>
          <a:effectLst/>
        </c:spPr>
        <c:txPr>
          <a:bodyPr rot="-6000000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crossAx val="159258247"/>
        <c:crosses val="autoZero"/>
        <c:crossBetween val="midCat"/>
        <c:majorUnit val="0.2"/>
      </c:valAx>
      <c:spPr>
        <a:noFill/>
        <a:ln>
          <a:noFill/>
        </a:ln>
        <a:effectLst/>
      </c:spPr>
    </c:plotArea>
    <c:legend>
      <c:legendPos val="t"/>
      <c:legendEntry>
        <c:idx val="0"/>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1"/>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2"/>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ayout>
        <c:manualLayout>
          <c:xMode val="edge"/>
          <c:yMode val="edge"/>
          <c:x val="0.576881396748946"/>
          <c:y val="0.0196727019498607"/>
          <c:w val="0.380854906682721"/>
          <c:h val="0.102715877437326"/>
        </c:manualLayout>
      </c:layout>
      <c:overlay val="0"/>
      <c:spPr>
        <a:noFill/>
        <a:ln>
          <a:noFill/>
        </a:ln>
        <a:effectLst/>
      </c:spPr>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
    <c:plotVisOnly val="1"/>
    <c:dispBlanksAs val="gap"/>
    <c:showDLblsOverMax val="0"/>
  </c:chart>
  <c:spPr>
    <a:noFill/>
    <a:ln w="9525" cap="flat" cmpd="sng" algn="ctr">
      <a:noFill/>
      <a:round/>
    </a:ln>
    <a:effectLst/>
  </c:spPr>
  <c:txPr>
    <a:bodyPr/>
    <a:lstStyle/>
    <a:p>
      <a:pPr>
        <a:defRPr lang="zh-CN" sz="600"/>
      </a:pP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787382304447925"/>
          <c:y val="0.034601422805266"/>
          <c:w val="0.892329648950834"/>
          <c:h val="0.866419627043861"/>
        </c:manualLayout>
      </c:layout>
      <c:scatterChart>
        <c:scatterStyle val="lineMarker"/>
        <c:varyColors val="0"/>
        <c:ser>
          <c:idx val="4"/>
          <c:order val="4"/>
          <c:tx>
            <c:strRef>
              <c:f>"4"</c:f>
              <c:strCache>
                <c:ptCount val="1"/>
                <c:pt idx="0">
                  <c:v>4</c:v>
                </c:pt>
              </c:strCache>
            </c:strRef>
          </c:tx>
          <c:spPr>
            <a:ln w="3175" cap="rnd" cmpd="sng">
              <a:solidFill>
                <a:schemeClr val="accent5"/>
              </a:solidFill>
              <a:prstDash val="solid"/>
              <a:round/>
            </a:ln>
            <a:effectLst/>
          </c:spPr>
          <c:marker>
            <c:symbol val="circle"/>
            <c:size val="4"/>
            <c:spPr>
              <a:solidFill>
                <a:schemeClr val="accent5"/>
              </a:solidFill>
              <a:ln w="9525">
                <a:solidFill>
                  <a:schemeClr val="accent5"/>
                </a:solidFill>
              </a:ln>
              <a:effectLst/>
            </c:spPr>
          </c:marker>
          <c:dLbls>
            <c:dLbl>
              <c:idx val="0"/>
              <c:layout>
                <c:manualLayout>
                  <c:x val="0.0363260062803311"/>
                  <c:y val="0.0239007853773299"/>
                </c:manualLayout>
              </c:layout>
              <c:tx>
                <c:rich>
                  <a:bodyPr rot="0" spcFirstLastPara="0" vertOverflow="ellipsis" vert="horz" wrap="square" lIns="38100" tIns="19050" rIns="38100" bIns="19050" anchor="ctr" anchorCtr="1"/>
                  <a:lstStyle/>
                  <a:p>
                    <a:fld id="{53dfcab7-2ddf-40ef-ad98-6911ed5c3280}"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1"/>
              <c:layout>
                <c:manualLayout>
                  <c:x val="0.0369683128746788"/>
                  <c:y val="0.0239120038259206"/>
                </c:manualLayout>
              </c:layout>
              <c:tx>
                <c:rich>
                  <a:bodyPr rot="0" spcFirstLastPara="0" vertOverflow="ellipsis" vert="horz" wrap="square" lIns="38100" tIns="19050" rIns="38100" bIns="19050" anchor="ctr" anchorCtr="1"/>
                  <a:lstStyle/>
                  <a:p>
                    <a:fld id="{5dae917a-8774-471d-b1b7-35e83c7d4a65}"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2"/>
              <c:layout>
                <c:manualLayout>
                  <c:x val="0.0380468099152769"/>
                  <c:y val="0.0304795452196964"/>
                </c:manualLayout>
              </c:layout>
              <c:tx>
                <c:rich>
                  <a:bodyPr rot="0" spcFirstLastPara="0" vertOverflow="ellipsis" vert="horz" wrap="square" lIns="38100" tIns="19050" rIns="38100" bIns="19050" anchor="ctr" anchorCtr="1"/>
                  <a:lstStyle/>
                  <a:p>
                    <a:fld id="{2f18a8fe-1ecf-431e-8a4a-1c6c21428769}"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3"/>
              <c:layout>
                <c:manualLayout>
                  <c:x val="0.0631173070861942"/>
                  <c:y val="0.0697179305367712"/>
                </c:manualLayout>
              </c:layout>
              <c:tx>
                <c:rich>
                  <a:bodyPr rot="0" spcFirstLastPara="0" vertOverflow="ellipsis" vert="horz" wrap="square" lIns="38100" tIns="19050" rIns="38100" bIns="19050" anchor="ctr" anchorCtr="1"/>
                  <a:lstStyle/>
                  <a:p>
                    <a:fld id="{22b89655-5394-4fb0-bb6a-c9cc093a8b5c}"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(6)'!$B$2:$B$5</c:f>
              <c:numCache>
                <c:formatCode>0.0000_ </c:formatCode>
                <c:ptCount val="4"/>
                <c:pt idx="0">
                  <c:v>0.256678078928376</c:v>
                </c:pt>
                <c:pt idx="1">
                  <c:v>0.276303750356874</c:v>
                </c:pt>
                <c:pt idx="2">
                  <c:v>0.291920741563283</c:v>
                </c:pt>
                <c:pt idx="3">
                  <c:v>0.299063989786935</c:v>
                </c:pt>
              </c:numCache>
            </c:numRef>
          </c:xVal>
          <c:yVal>
            <c:numRef>
              <c:f>'[0507TC-TD整理.xlsx]Sheet8 (6)'!$C$2:$C$5</c:f>
              <c:numCache>
                <c:formatCode>0.0000_ </c:formatCode>
                <c:ptCount val="4"/>
                <c:pt idx="0">
                  <c:v>0.129830610450317</c:v>
                </c:pt>
                <c:pt idx="1">
                  <c:v>0.0818471894396363</c:v>
                </c:pt>
                <c:pt idx="2">
                  <c:v>0.0709517604248623</c:v>
                </c:pt>
                <c:pt idx="3">
                  <c:v>0.0575072121688959</c:v>
                </c:pt>
              </c:numCache>
            </c:numRef>
          </c:yVal>
          <c:smooth val="0"/>
          <c:extLst>
            <c:ext xmlns:c15="http://schemas.microsoft.com/office/drawing/2012/chart" uri="{02D57815-91ED-43cb-92C2-25804820EDAC}">
              <c15:datalabelsRange>
                <c15:f>'Sheet8 (4)'!$A$11:$A$14</c15:f>
                <c15:dlblRangeCache>
                  <c:ptCount val="4"/>
                  <c:pt idx="0">
                    <c:v>住房问题</c:v>
                  </c:pt>
                  <c:pt idx="1">
                    <c:v>文化服务</c:v>
                  </c:pt>
                  <c:pt idx="2">
                    <c:v>研究方法</c:v>
                  </c:pt>
                  <c:pt idx="3">
                    <c:v>数字社会</c:v>
                  </c:pt>
                </c15:dlblRangeCache>
              </c15:datalabelsRange>
            </c:ext>
          </c:extLst>
        </c:ser>
        <c:ser>
          <c:idx val="5"/>
          <c:order val="5"/>
          <c:tx>
            <c:strRef>
              <c:f>"5"</c:f>
              <c:strCache>
                <c:ptCount val="1"/>
                <c:pt idx="0">
                  <c:v>5</c:v>
                </c:pt>
              </c:strCache>
            </c:strRef>
          </c:tx>
          <c:spPr>
            <a:ln w="3175" cap="rnd" cmpd="sng">
              <a:solidFill>
                <a:schemeClr val="accent6"/>
              </a:solidFill>
              <a:prstDash val="solid"/>
              <a:round/>
            </a:ln>
            <a:effectLst/>
          </c:spPr>
          <c:marker>
            <c:symbol val="circle"/>
            <c:size val="4"/>
            <c:spPr>
              <a:solidFill>
                <a:schemeClr val="accent6"/>
              </a:solidFill>
              <a:ln w="9525">
                <a:solidFill>
                  <a:schemeClr val="accent6"/>
                </a:solidFill>
              </a:ln>
              <a:effectLst/>
            </c:spPr>
          </c:marker>
          <c:dLbls>
            <c:dLbl>
              <c:idx val="0"/>
              <c:layout/>
              <c:tx>
                <c:rich>
                  <a:bodyPr rot="0" spcFirstLastPara="0" vertOverflow="ellipsis" vert="horz" wrap="square" lIns="38100" tIns="19050" rIns="38100" bIns="19050" anchor="ctr" anchorCtr="1"/>
                  <a:lstStyle/>
                  <a:p>
                    <a:fld id="{e9eff81b-6383-41b5-b8e5-3b65b28f8321}"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dLbl>
              <c:idx val="1"/>
              <c:layout>
                <c:manualLayout>
                  <c:x val="0.00413930916357408"/>
                  <c:y val="0.00896700143472023"/>
                </c:manualLayout>
              </c:layout>
              <c:tx>
                <c:rich>
                  <a:bodyPr rot="0" spcFirstLastPara="0" vertOverflow="ellipsis" vert="horz" wrap="square" lIns="38100" tIns="19050" rIns="38100" bIns="19050" anchor="ctr" anchorCtr="1"/>
                  <a:lstStyle/>
                  <a:p>
                    <a:fld id="{a7371cab-ea40-4e30-a007-2c482585da9a}"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2"/>
              <c:layout>
                <c:manualLayout>
                  <c:x val="-0.0143333791497946"/>
                  <c:y val="0.106278290738666"/>
                </c:manualLayout>
              </c:layout>
              <c:tx>
                <c:rich>
                  <a:bodyPr rot="0" spcFirstLastPara="0" vertOverflow="ellipsis" vert="horz" wrap="square" lIns="38100" tIns="19050" rIns="38100" bIns="19050" anchor="ctr" anchorCtr="1"/>
                  <a:lstStyle/>
                  <a:p>
                    <a:fld id="{7c461c52-c1c0-4361-9069-1d9415d030bd}"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(6)'!$B$6:$B$8</c:f>
              <c:numCache>
                <c:formatCode>0.0000_ </c:formatCode>
                <c:ptCount val="3"/>
                <c:pt idx="0">
                  <c:v>0.208204887234715</c:v>
                </c:pt>
                <c:pt idx="1">
                  <c:v>0.237832293221537</c:v>
                </c:pt>
                <c:pt idx="2">
                  <c:v>0.282359107646327</c:v>
                </c:pt>
              </c:numCache>
            </c:numRef>
          </c:xVal>
          <c:yVal>
            <c:numRef>
              <c:f>'[0507TC-TD整理.xlsx]Sheet8 (6)'!$C$6:$C$8</c:f>
              <c:numCache>
                <c:formatCode>0.0000_ </c:formatCode>
                <c:ptCount val="3"/>
                <c:pt idx="0">
                  <c:v>0.125893681797968</c:v>
                </c:pt>
                <c:pt idx="1">
                  <c:v>0.0782143570111676</c:v>
                </c:pt>
                <c:pt idx="2">
                  <c:v>0.0646422159010672</c:v>
                </c:pt>
              </c:numCache>
            </c:numRef>
          </c:yVal>
          <c:smooth val="0"/>
          <c:extLst>
            <c:ext xmlns:c15="http://schemas.microsoft.com/office/drawing/2012/chart" uri="{02D57815-91ED-43cb-92C2-25804820EDAC}">
              <c15:datalabelsRange>
                <c15:f>'Sheet8 (4)'!$A$15:$A$17</c15:f>
                <c15:dlblRangeCache>
                  <c:ptCount val="3"/>
                  <c:pt idx="0">
                    <c:v>城市社区</c:v>
                  </c:pt>
                  <c:pt idx="1">
                    <c:v>社区养老</c:v>
                  </c:pt>
                  <c:pt idx="2">
                    <c:v>指数模型</c:v>
                  </c:pt>
                </c15:dlblRangeCache>
              </c15:datalabelsRange>
            </c:ext>
          </c:extLst>
        </c:ser>
        <c:ser>
          <c:idx val="6"/>
          <c:order val="6"/>
          <c:tx>
            <c:strRef>
              <c:f>"6"</c:f>
              <c:strCache>
                <c:ptCount val="1"/>
                <c:pt idx="0">
                  <c:v>6</c:v>
                </c:pt>
              </c:strCache>
            </c:strRef>
          </c:tx>
          <c:spPr>
            <a:ln w="3175" cap="rnd" cmpd="sng">
              <a:solidFill>
                <a:schemeClr val="accent1">
                  <a:lumMod val="60000"/>
                </a:schemeClr>
              </a:solidFill>
              <a:prstDash val="solid"/>
              <a:round/>
            </a:ln>
            <a:effectLst/>
          </c:spPr>
          <c:marker>
            <c:symbol val="circle"/>
            <c:size val="4"/>
            <c:spPr>
              <a:solidFill>
                <a:schemeClr val="accent1">
                  <a:lumMod val="60000"/>
                </a:schemeClr>
              </a:solidFill>
              <a:ln w="9525">
                <a:solidFill>
                  <a:schemeClr val="accent1">
                    <a:lumMod val="60000"/>
                  </a:schemeClr>
                </a:solidFill>
              </a:ln>
              <a:effectLst/>
            </c:spPr>
          </c:marker>
          <c:dLbls>
            <c:dLbl>
              <c:idx val="0"/>
              <c:layout>
                <c:manualLayout>
                  <c:x val="0.0403418097331947"/>
                  <c:y val="0.00687720412296734"/>
                </c:manualLayout>
              </c:layout>
              <c:tx>
                <c:rich>
                  <a:bodyPr rot="0" spcFirstLastPara="0" vertOverflow="ellipsis" vert="horz" wrap="square" lIns="38100" tIns="19050" rIns="38100" bIns="19050" anchor="ctr" anchorCtr="1"/>
                  <a:lstStyle/>
                  <a:p>
                    <a:fld id="{340cc1e9-aa07-4a89-bdad-3b8cd45ff32f}"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1"/>
              <c:layout>
                <c:manualLayout>
                  <c:x val="-0.0464955250154653"/>
                  <c:y val="0.0301302564060547"/>
                </c:manualLayout>
              </c:layout>
              <c:tx>
                <c:rich>
                  <a:bodyPr rot="0" spcFirstLastPara="0" vertOverflow="ellipsis" vert="horz" wrap="square" lIns="38100" tIns="19050" rIns="38100" bIns="19050" anchor="ctr" anchorCtr="1"/>
                  <a:lstStyle/>
                  <a:p>
                    <a:fld id="{9fe2ba30-ad03-4e61-981d-e89679673634}"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manualLayout>
                      <c:w val="0.162019875384494"/>
                      <c:h val="0.0872557618567577"/>
                    </c:manualLayout>
                  </c15:layout>
                  <c15:dlblFieldTable/>
                  <c15:showDataLabelsRange val="1"/>
                </c:ext>
              </c:extLst>
            </c:dLbl>
            <c:dLbl>
              <c:idx val="2"/>
              <c:layout>
                <c:manualLayout>
                  <c:x val="-0.0302544876772196"/>
                  <c:y val="0.0940894661277883"/>
                </c:manualLayout>
              </c:layout>
              <c:tx>
                <c:rich>
                  <a:bodyPr rot="0" spcFirstLastPara="0" vertOverflow="ellipsis" vert="horz" wrap="square" lIns="38100" tIns="19050" rIns="38100" bIns="19050" anchor="ctr" anchorCtr="1"/>
                  <a:lstStyle/>
                  <a:p>
                    <a:fld id="{f5e86e42-f1d6-43a9-bbc3-53b5def0ec02}"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manualLayout>
                      <c:w val="0.128588281557216"/>
                      <c:h val="0.0598620689655172"/>
                    </c:manualLayout>
                  </c15:layout>
                  <c15:dlblFieldTable/>
                  <c15:showDataLabelsRange val="1"/>
                </c:ext>
              </c:extLst>
            </c:dLbl>
            <c:dLbl>
              <c:idx val="3"/>
              <c:layout>
                <c:manualLayout>
                  <c:x val="0.0434335152042182"/>
                  <c:y val="0.0349493401799076"/>
                </c:manualLayout>
              </c:layout>
              <c:tx>
                <c:rich>
                  <a:bodyPr rot="0" spcFirstLastPara="0" vertOverflow="ellipsis" vert="horz" wrap="square" lIns="38100" tIns="19050" rIns="38100" bIns="19050" anchor="ctr" anchorCtr="1"/>
                  <a:lstStyle/>
                  <a:p>
                    <a:fld id="{168b9a80-8c9c-457c-9a19-8ee87a38222a}"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(6)'!$B$9:$B$12</c:f>
              <c:numCache>
                <c:formatCode>0.0000_ </c:formatCode>
                <c:ptCount val="4"/>
                <c:pt idx="0">
                  <c:v>0.0723547475490924</c:v>
                </c:pt>
                <c:pt idx="1">
                  <c:v>0.214118499526225</c:v>
                </c:pt>
                <c:pt idx="2">
                  <c:v>0.214432725096202</c:v>
                </c:pt>
                <c:pt idx="3">
                  <c:v>0.275328427706318</c:v>
                </c:pt>
              </c:numCache>
            </c:numRef>
          </c:xVal>
          <c:yVal>
            <c:numRef>
              <c:f>'[0507TC-TD整理.xlsx]Sheet8 (6)'!$C$9:$C$12</c:f>
              <c:numCache>
                <c:formatCode>0.0000_ </c:formatCode>
                <c:ptCount val="4"/>
                <c:pt idx="0">
                  <c:v>0.111150847578857</c:v>
                </c:pt>
                <c:pt idx="1">
                  <c:v>0.074463302236709</c:v>
                </c:pt>
                <c:pt idx="2">
                  <c:v>0.0680924111293899</c:v>
                </c:pt>
                <c:pt idx="3">
                  <c:v>0.0337212030863942</c:v>
                </c:pt>
              </c:numCache>
            </c:numRef>
          </c:yVal>
          <c:smooth val="0"/>
          <c:extLst>
            <c:ext xmlns:c15="http://schemas.microsoft.com/office/drawing/2012/chart" uri="{02D57815-91ED-43cb-92C2-25804820EDAC}">
              <c15:datalabelsRange>
                <c15:f>'Sheet8 (4)'!$A$18:$A$21</c15:f>
                <c15:dlblRangeCache>
                  <c:ptCount val="4"/>
                  <c:pt idx="0">
                    <c:v>政务服务</c:v>
                  </c:pt>
                  <c:pt idx="1">
                    <c:v>社区教育</c:v>
                  </c:pt>
                  <c:pt idx="2">
                    <c:v>信贷业务</c:v>
                  </c:pt>
                  <c:pt idx="3">
                    <c:v>公共服务</c:v>
                  </c:pt>
                </c15:dlblRangeCache>
              </c15:datalabelsRange>
            </c:ext>
          </c:extLst>
        </c:ser>
        <c:ser>
          <c:idx val="7"/>
          <c:order val="7"/>
          <c:tx>
            <c:strRef>
              <c:f>"7"</c:f>
              <c:strCache>
                <c:ptCount val="1"/>
                <c:pt idx="0">
                  <c:v>7</c:v>
                </c:pt>
              </c:strCache>
            </c:strRef>
          </c:tx>
          <c:spPr>
            <a:ln w="3175" cap="rnd" cmpd="sng">
              <a:solidFill>
                <a:schemeClr val="accent2">
                  <a:lumMod val="60000"/>
                </a:schemeClr>
              </a:solidFill>
              <a:prstDash val="solid"/>
              <a:round/>
            </a:ln>
            <a:effectLst/>
          </c:spPr>
          <c:marker>
            <c:symbol val="circle"/>
            <c:size val="4"/>
            <c:spPr>
              <a:solidFill>
                <a:schemeClr val="accent2">
                  <a:lumMod val="60000"/>
                </a:schemeClr>
              </a:solidFill>
              <a:ln w="9525">
                <a:solidFill>
                  <a:schemeClr val="accent2">
                    <a:lumMod val="60000"/>
                  </a:schemeClr>
                </a:solidFill>
              </a:ln>
              <a:effectLst/>
            </c:spPr>
          </c:marker>
          <c:dLbls>
            <c:dLbl>
              <c:idx val="0"/>
              <c:layout>
                <c:manualLayout>
                  <c:x val="-0.060810888148597"/>
                  <c:y val="0.0513063980683143"/>
                </c:manualLayout>
              </c:layout>
              <c:tx>
                <c:rich>
                  <a:bodyPr rot="0" spcFirstLastPara="0" vertOverflow="ellipsis" vert="horz" wrap="square" lIns="38100" tIns="19050" rIns="38100" bIns="19050" anchor="ctr" anchorCtr="1"/>
                  <a:lstStyle/>
                  <a:p>
                    <a:fld id="{892d5f0b-4a1f-4732-8453-12ddb1c0e30c}"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1"/>
              <c:layout>
                <c:manualLayout>
                  <c:x val="0.0113702353922034"/>
                  <c:y val="0.0119181873188968"/>
                </c:manualLayout>
              </c:layout>
              <c:tx>
                <c:rich>
                  <a:bodyPr rot="0" spcFirstLastPara="0" vertOverflow="ellipsis" vert="horz" wrap="square" lIns="38100" tIns="19050" rIns="38100" bIns="19050" anchor="ctr" anchorCtr="1"/>
                  <a:lstStyle/>
                  <a:p>
                    <a:fld id="{fb543fab-7ef0-49fc-8023-88caf6a91919}"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2"/>
              <c:layout>
                <c:manualLayout>
                  <c:x val="0.0228456971182466"/>
                  <c:y val="0.10481115280192"/>
                </c:manualLayout>
              </c:layout>
              <c:tx>
                <c:rich>
                  <a:bodyPr rot="0" spcFirstLastPara="0" vertOverflow="ellipsis" vert="horz" wrap="square" lIns="38100" tIns="19050" rIns="38100" bIns="19050" anchor="ctr" anchorCtr="1"/>
                  <a:lstStyle/>
                  <a:p>
                    <a:fld id="{2724027d-65dd-4259-b43e-b74a1d20606c}"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(6)'!$B$13:$B$15</c:f>
              <c:numCache>
                <c:formatCode>0.0000_ </c:formatCode>
                <c:ptCount val="3"/>
                <c:pt idx="0">
                  <c:v>0.0649898578705952</c:v>
                </c:pt>
                <c:pt idx="1">
                  <c:v>0.208759518987693</c:v>
                </c:pt>
                <c:pt idx="2">
                  <c:v>0.227114301324692</c:v>
                </c:pt>
              </c:numCache>
            </c:numRef>
          </c:xVal>
          <c:yVal>
            <c:numRef>
              <c:f>'[0507TC-TD整理.xlsx]Sheet8 (6)'!$C$13:$C$15</c:f>
              <c:numCache>
                <c:formatCode>0.0000_ </c:formatCode>
                <c:ptCount val="3"/>
                <c:pt idx="0">
                  <c:v>0.109294880490518</c:v>
                </c:pt>
                <c:pt idx="1">
                  <c:v>0.0357985837922895</c:v>
                </c:pt>
                <c:pt idx="2">
                  <c:v>0.027537372147915</c:v>
                </c:pt>
              </c:numCache>
            </c:numRef>
          </c:yVal>
          <c:smooth val="0"/>
          <c:extLst>
            <c:ext xmlns:c15="http://schemas.microsoft.com/office/drawing/2012/chart" uri="{02D57815-91ED-43cb-92C2-25804820EDAC}">
              <c15:datalabelsRange>
                <c15:f>'Sheet8 (4)'!$A$22:$A$24</c15:f>
                <c15:dlblRangeCache>
                  <c:ptCount val="3"/>
                  <c:pt idx="0">
                    <c:v>智慧社区</c:v>
                  </c:pt>
                  <c:pt idx="1">
                    <c:v>理论应用</c:v>
                  </c:pt>
                  <c:pt idx="2">
                    <c:v>发展路径</c:v>
                  </c:pt>
                </c15:dlblRangeCache>
              </c15:datalabelsRange>
            </c:ext>
          </c:extLst>
        </c:ser>
        <c:ser>
          <c:idx val="8"/>
          <c:order val="8"/>
          <c:tx>
            <c:strRef>
              <c:f>"8"</c:f>
              <c:strCache>
                <c:ptCount val="1"/>
                <c:pt idx="0">
                  <c:v>8</c:v>
                </c:pt>
              </c:strCache>
            </c:strRef>
          </c:tx>
          <c:spPr>
            <a:ln w="3175" cap="rnd" cmpd="sng">
              <a:solidFill>
                <a:schemeClr val="accent3">
                  <a:lumMod val="60000"/>
                </a:schemeClr>
              </a:solidFill>
              <a:prstDash val="solid"/>
              <a:round/>
            </a:ln>
            <a:effectLst/>
          </c:spPr>
          <c:marker>
            <c:symbol val="circle"/>
            <c:size val="4"/>
            <c:spPr>
              <a:solidFill>
                <a:schemeClr val="accent3">
                  <a:lumMod val="60000"/>
                </a:schemeClr>
              </a:solidFill>
              <a:ln w="9525">
                <a:solidFill>
                  <a:schemeClr val="accent3">
                    <a:lumMod val="60000"/>
                  </a:schemeClr>
                </a:solidFill>
              </a:ln>
              <a:effectLst/>
            </c:spPr>
          </c:marker>
          <c:dLbls>
            <c:dLbl>
              <c:idx val="0"/>
              <c:layout>
                <c:manualLayout>
                  <c:x val="-0.00299743077362261"/>
                  <c:y val="0.0108799617407939"/>
                </c:manualLayout>
              </c:layout>
              <c:tx>
                <c:rich>
                  <a:bodyPr rot="0" spcFirstLastPara="0" vertOverflow="ellipsis" vert="horz" wrap="square" lIns="38100" tIns="19050" rIns="38100" bIns="19050" anchor="ctr" anchorCtr="1"/>
                  <a:lstStyle/>
                  <a:p>
                    <a:fld id="{6ecf39c4-97a5-48d0-b2e3-ddbb97081e8f}"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1"/>
              <c:layout>
                <c:manualLayout>
                  <c:x val="0.0662117208922782"/>
                  <c:y val="0.0580460834064693"/>
                </c:manualLayout>
              </c:layout>
              <c:tx>
                <c:rich>
                  <a:bodyPr rot="0" spcFirstLastPara="0" vertOverflow="ellipsis" vert="horz" wrap="square" lIns="38100" tIns="19050" rIns="38100" bIns="19050" anchor="ctr" anchorCtr="1"/>
                  <a:lstStyle/>
                  <a:p>
                    <a:fld id="{7cad5c21-aa9e-4cbc-b187-b526f1ba8986}"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2"/>
              <c:layout>
                <c:manualLayout>
                  <c:x val="0.0166999714530403"/>
                  <c:y val="0.0130320420851267"/>
                </c:manualLayout>
              </c:layout>
              <c:tx>
                <c:rich>
                  <a:bodyPr rot="0" spcFirstLastPara="0" vertOverflow="ellipsis" vert="horz" wrap="square" lIns="38100" tIns="19050" rIns="38100" bIns="19050" anchor="ctr" anchorCtr="1"/>
                  <a:lstStyle/>
                  <a:p>
                    <a:fld id="{a63d2799-b2c6-4597-ad53-5504ec63c274}"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3"/>
              <c:layout>
                <c:manualLayout>
                  <c:x val="0.0356836996859835"/>
                  <c:y val="0.0248684839789574"/>
                </c:manualLayout>
              </c:layout>
              <c:tx>
                <c:rich>
                  <a:bodyPr rot="0" spcFirstLastPara="0" vertOverflow="ellipsis" vert="horz" wrap="square" lIns="38100" tIns="19050" rIns="38100" bIns="19050" anchor="ctr" anchorCtr="1"/>
                  <a:lstStyle/>
                  <a:p>
                    <a:fld id="{9bb3749f-3aab-473b-ae6b-e50704f8560b}"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(6)'!$B$16:$B$19</c:f>
              <c:numCache>
                <c:formatCode>0.0000_ </c:formatCode>
                <c:ptCount val="4"/>
                <c:pt idx="0">
                  <c:v>0.0497086963986332</c:v>
                </c:pt>
                <c:pt idx="1">
                  <c:v>0.0888217633010062</c:v>
                </c:pt>
                <c:pt idx="2">
                  <c:v>0.13290656755922</c:v>
                </c:pt>
                <c:pt idx="3">
                  <c:v>0.159735813068086</c:v>
                </c:pt>
              </c:numCache>
            </c:numRef>
          </c:xVal>
          <c:yVal>
            <c:numRef>
              <c:f>'[0507TC-TD整理.xlsx]Sheet8 (6)'!$C$16:$C$19</c:f>
              <c:numCache>
                <c:formatCode>0.0000_ </c:formatCode>
                <c:ptCount val="4"/>
                <c:pt idx="0">
                  <c:v>0.0888792425187878</c:v>
                </c:pt>
                <c:pt idx="1">
                  <c:v>0.0604674796747967</c:v>
                </c:pt>
                <c:pt idx="2">
                  <c:v>0.0427639191002916</c:v>
                </c:pt>
                <c:pt idx="3">
                  <c:v>0.00619590873328088</c:v>
                </c:pt>
              </c:numCache>
            </c:numRef>
          </c:yVal>
          <c:smooth val="0"/>
          <c:extLst>
            <c:ext xmlns:c15="http://schemas.microsoft.com/office/drawing/2012/chart" uri="{02D57815-91ED-43cb-92C2-25804820EDAC}">
              <c15:datalabelsRange>
                <c15:f>'Sheet8 (4)'!$A$25:$A$28</c15:f>
                <c15:dlblRangeCache>
                  <c:ptCount val="4"/>
                  <c:pt idx="0">
                    <c:v>基层组织建设</c:v>
                  </c:pt>
                  <c:pt idx="1">
                    <c:v>信息服务</c:v>
                  </c:pt>
                  <c:pt idx="2">
                    <c:v>供给服务</c:v>
                  </c:pt>
                  <c:pt idx="3">
                    <c:v>土地管理</c:v>
                  </c:pt>
                </c15:dlblRangeCache>
              </c15:datalabelsRange>
            </c:ext>
          </c:extLst>
        </c:ser>
        <c:ser>
          <c:idx val="9"/>
          <c:order val="9"/>
          <c:tx>
            <c:strRef>
              <c:f>"9"</c:f>
              <c:strCache>
                <c:ptCount val="1"/>
                <c:pt idx="0">
                  <c:v>9</c:v>
                </c:pt>
              </c:strCache>
            </c:strRef>
          </c:tx>
          <c:spPr>
            <a:ln w="3175" cap="rnd" cmpd="sng">
              <a:solidFill>
                <a:schemeClr val="accent4">
                  <a:lumMod val="60000"/>
                </a:schemeClr>
              </a:solidFill>
              <a:prstDash val="solid"/>
              <a:round/>
            </a:ln>
            <a:effectLst/>
          </c:spPr>
          <c:marker>
            <c:symbol val="circle"/>
            <c:size val="4"/>
            <c:spPr>
              <a:solidFill>
                <a:schemeClr val="accent4">
                  <a:lumMod val="60000"/>
                </a:schemeClr>
              </a:solidFill>
              <a:ln w="9525">
                <a:solidFill>
                  <a:schemeClr val="accent4">
                    <a:lumMod val="60000"/>
                  </a:schemeClr>
                </a:solidFill>
              </a:ln>
              <a:effectLst/>
            </c:spPr>
          </c:marker>
          <c:dLbls>
            <c:dLbl>
              <c:idx val="0"/>
              <c:layout>
                <c:manualLayout>
                  <c:x val="-0.0124438860606817"/>
                  <c:y val="0.0235098737355479"/>
                </c:manualLayout>
              </c:layout>
              <c:tx>
                <c:rich>
                  <a:bodyPr rot="0" spcFirstLastPara="0" vertOverflow="ellipsis" vert="horz" wrap="square" lIns="38100" tIns="19050" rIns="38100" bIns="19050" anchor="ctr" anchorCtr="1"/>
                  <a:lstStyle/>
                  <a:p>
                    <a:fld id="{972c6eff-8de0-4753-8e2a-129c10415789}"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1"/>
              <c:layout>
                <c:manualLayout>
                  <c:x val="0.0266604487831014"/>
                  <c:y val="0.0798275204106544"/>
                </c:manualLayout>
              </c:layout>
              <c:tx>
                <c:rich>
                  <a:bodyPr rot="0" spcFirstLastPara="0" vertOverflow="ellipsis" vert="horz" wrap="square" lIns="38100" tIns="19050" rIns="38100" bIns="19050" anchor="ctr" anchorCtr="1"/>
                  <a:lstStyle/>
                  <a:p>
                    <a:fld id="{c09778b4-66a7-4e70-a0cb-ad50346f50e8}"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2"/>
              <c:layout>
                <c:manualLayout>
                  <c:x val="0.0128839602453751"/>
                  <c:y val="0.0976824644597832"/>
                </c:manualLayout>
              </c:layout>
              <c:tx>
                <c:rich>
                  <a:bodyPr rot="0" spcFirstLastPara="0" vertOverflow="ellipsis" vert="horz" wrap="square" lIns="38100" tIns="19050" rIns="38100" bIns="19050" anchor="ctr" anchorCtr="1"/>
                  <a:lstStyle/>
                  <a:p>
                    <a:fld id="{73d6a2a5-40e5-4b4e-8301-a42d9c8c05a1}"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(6)'!$B$20:$B$22</c:f>
              <c:numCache>
                <c:formatCode>0.0000_ </c:formatCode>
                <c:ptCount val="3"/>
                <c:pt idx="0">
                  <c:v>0.0454806993110213</c:v>
                </c:pt>
                <c:pt idx="1">
                  <c:v>0.0726699861259136</c:v>
                </c:pt>
                <c:pt idx="2">
                  <c:v>0.115579824010632</c:v>
                </c:pt>
              </c:numCache>
            </c:numRef>
          </c:xVal>
          <c:yVal>
            <c:numRef>
              <c:f>'[0507TC-TD整理.xlsx]Sheet8 (6)'!$C$20:$C$22</c:f>
              <c:numCache>
                <c:formatCode>0.0000_ </c:formatCode>
                <c:ptCount val="3"/>
                <c:pt idx="0">
                  <c:v>0.0540156145978333</c:v>
                </c:pt>
                <c:pt idx="1">
                  <c:v>0.0515866771570941</c:v>
                </c:pt>
                <c:pt idx="2">
                  <c:v>0.0304162792361061</c:v>
                </c:pt>
              </c:numCache>
            </c:numRef>
          </c:yVal>
          <c:smooth val="0"/>
          <c:extLst>
            <c:ext xmlns:c15="http://schemas.microsoft.com/office/drawing/2012/chart" uri="{02D57815-91ED-43cb-92C2-25804820EDAC}">
              <c15:datalabelsRange>
                <c15:f>'Sheet8 (4)'!$A$29:$A$31</c15:f>
                <c15:dlblRangeCache>
                  <c:ptCount val="3"/>
                  <c:pt idx="0">
                    <c:v>改革治理</c:v>
                  </c:pt>
                  <c:pt idx="1">
                    <c:v>农业服务</c:v>
                  </c:pt>
                  <c:pt idx="2">
                    <c:v>案例研究</c:v>
                  </c:pt>
                </c15:dlblRangeCache>
              </c15:datalabelsRange>
            </c:ext>
          </c:extLst>
        </c:ser>
        <c:ser>
          <c:idx val="10"/>
          <c:order val="10"/>
          <c:tx>
            <c:strRef>
              <c:f>"10"</c:f>
              <c:strCache>
                <c:ptCount val="1"/>
                <c:pt idx="0">
                  <c:v>10</c:v>
                </c:pt>
              </c:strCache>
            </c:strRef>
          </c:tx>
          <c:spPr>
            <a:ln w="19050" cap="rnd">
              <a:solidFill>
                <a:schemeClr val="accent5">
                  <a:lumMod val="60000"/>
                </a:schemeClr>
              </a:solidFill>
              <a:round/>
            </a:ln>
            <a:effectLst/>
          </c:spPr>
          <c:marker>
            <c:symbol val="circle"/>
            <c:size val="4"/>
            <c:spPr>
              <a:solidFill>
                <a:schemeClr val="accent5">
                  <a:lumMod val="60000"/>
                </a:schemeClr>
              </a:solidFill>
              <a:ln w="9525">
                <a:solidFill>
                  <a:schemeClr val="accent5">
                    <a:lumMod val="60000"/>
                  </a:schemeClr>
                </a:solidFill>
              </a:ln>
              <a:effectLst/>
            </c:spPr>
          </c:marker>
          <c:dLbls>
            <c:dLbl>
              <c:idx val="0"/>
              <c:layout>
                <c:manualLayout>
                  <c:x val="-0.00921658986175115"/>
                  <c:y val="0.0312430261102432"/>
                </c:manualLayout>
              </c:layout>
              <c:tx>
                <c:rich>
                  <a:bodyPr rot="0" spcFirstLastPara="0" vertOverflow="ellipsis" vert="horz" wrap="square" lIns="38100" tIns="19050" rIns="38100" bIns="19050" anchor="ctr" anchorCtr="1"/>
                  <a:lstStyle/>
                  <a:p>
                    <a:fld id="{5f9b8726-633a-4551-8f7a-05a3153f010b}"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lumMod val="75000"/>
                        <a:lumOff val="25000"/>
                      </a:schemeClr>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1"/>
                <c15:leaderLines>
                  <c:spPr>
                    <a:ln w="9525" cap="flat" cmpd="sng" algn="ctr">
                      <a:solidFill>
                        <a:schemeClr val="tx1">
                          <a:lumMod val="35000"/>
                          <a:lumOff val="65000"/>
                        </a:schemeClr>
                      </a:solidFill>
                      <a:round/>
                    </a:ln>
                    <a:effectLst/>
                  </c:spPr>
                </c15:leaderLines>
              </c:ext>
            </c:extLst>
          </c:dLbls>
          <c:xVal>
            <c:numRef>
              <c:f>'[0507TC-TD整理.xlsx]Sheet8 (6)'!$B$23</c:f>
              <c:numCache>
                <c:formatCode>0.0000_ </c:formatCode>
                <c:ptCount val="1"/>
                <c:pt idx="0">
                  <c:v>0.0766587842072633</c:v>
                </c:pt>
              </c:numCache>
            </c:numRef>
          </c:xVal>
          <c:yVal>
            <c:numRef>
              <c:f>'[0507TC-TD整理.xlsx]Sheet8 (6)'!$C$23</c:f>
              <c:numCache>
                <c:formatCode>0.0000_ </c:formatCode>
                <c:ptCount val="1"/>
                <c:pt idx="0">
                  <c:v>0.0601772573702967</c:v>
                </c:pt>
              </c:numCache>
            </c:numRef>
          </c:yVal>
          <c:smooth val="0"/>
          <c:extLst>
            <c:ext xmlns:c15="http://schemas.microsoft.com/office/drawing/2012/chart" uri="{02D57815-91ED-43cb-92C2-25804820EDAC}">
              <c15:datalabelsRange>
                <c15:f>'Sheet8 (6)'!$A$23</c15:f>
                <c15:dlblRangeCache>
                  <c:ptCount val="1"/>
                  <c:pt idx="0">
                    <c:v>就业创业</c:v>
                  </c:pt>
                </c15:dlblRangeCache>
              </c15:datalabelsRange>
            </c:ext>
          </c:extLst>
        </c:ser>
        <c:ser>
          <c:idx val="11"/>
          <c:order val="11"/>
          <c:tx>
            <c:strRef>
              <c:f>"11"</c:f>
              <c:strCache>
                <c:ptCount val="1"/>
                <c:pt idx="0">
                  <c:v>11</c:v>
                </c:pt>
              </c:strCache>
            </c:strRef>
          </c:tx>
          <c:spPr>
            <a:ln w="3175" cap="rnd" cmpd="sng">
              <a:solidFill>
                <a:schemeClr val="accent6">
                  <a:lumMod val="60000"/>
                </a:schemeClr>
              </a:solidFill>
              <a:prstDash val="solid"/>
              <a:round/>
            </a:ln>
            <a:effectLst/>
          </c:spPr>
          <c:marker>
            <c:symbol val="circle"/>
            <c:size val="4"/>
            <c:spPr>
              <a:solidFill>
                <a:schemeClr val="accent6">
                  <a:lumMod val="60000"/>
                </a:schemeClr>
              </a:solidFill>
              <a:ln w="9525">
                <a:solidFill>
                  <a:schemeClr val="accent6">
                    <a:lumMod val="60000"/>
                  </a:schemeClr>
                </a:solidFill>
              </a:ln>
              <a:effectLst/>
            </c:spPr>
          </c:marker>
          <c:dLbls>
            <c:dLbl>
              <c:idx val="0"/>
              <c:layout>
                <c:manualLayout>
                  <c:x val="0.0371123400426315"/>
                  <c:y val="0.0969200022515126"/>
                </c:manualLayout>
              </c:layout>
              <c:tx>
                <c:rich>
                  <a:bodyPr rot="0" spcFirstLastPara="0" vertOverflow="ellipsis" vert="horz" wrap="square" lIns="38100" tIns="19050" rIns="38100" bIns="19050" anchor="ctr" anchorCtr="1"/>
                  <a:lstStyle/>
                  <a:p>
                    <a:fld id="{e67194da-3591-45d5-a627-a73f76a246f5}"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manualLayout>
                      <c:w val="0.131138907175774"/>
                      <c:h val="0.0781075652756081"/>
                    </c:manualLayout>
                  </c15:layout>
                  <c15:dlblFieldTable/>
                  <c15:showDataLabelsRange val="1"/>
                </c:ext>
              </c:extLst>
            </c:dLbl>
            <c:dLbl>
              <c:idx val="1"/>
              <c:layout>
                <c:manualLayout>
                  <c:x val="0.0165776273398312"/>
                  <c:y val="0.104532464027136"/>
                </c:manualLayout>
              </c:layout>
              <c:tx>
                <c:rich>
                  <a:bodyPr rot="0" spcFirstLastPara="0" vertOverflow="ellipsis" vert="horz" wrap="square" lIns="38100" tIns="19050" rIns="38100" bIns="19050" anchor="ctr" anchorCtr="1"/>
                  <a:lstStyle/>
                  <a:p>
                    <a:fld id="{63e87b03-c11d-4813-827d-822cd1b6b1b3}"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2"/>
              <c:layout>
                <c:manualLayout>
                  <c:x val="0.0407221900089446"/>
                  <c:y val="0.0462233477198549"/>
                </c:manualLayout>
              </c:layout>
              <c:tx>
                <c:rich>
                  <a:bodyPr rot="0" spcFirstLastPara="0" vertOverflow="ellipsis" vert="horz" wrap="square" lIns="38100" tIns="19050" rIns="38100" bIns="19050" anchor="ctr" anchorCtr="1"/>
                  <a:lstStyle/>
                  <a:p>
                    <a:fld id="{864491d3-d91b-4e42-9a70-50f9aa65a980}"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manualLayout>
                      <c:w val="0.130612244897959"/>
                      <c:h val="0.0763222494978799"/>
                    </c:manualLayout>
                  </c15:layout>
                  <c15:dlblFieldTable/>
                  <c15:showDataLabelsRange val="1"/>
                </c:ext>
              </c:extLst>
            </c:dLbl>
            <c:dLbl>
              <c:idx val="3"/>
              <c:layout>
                <c:manualLayout>
                  <c:x val="0.0249785897801884"/>
                  <c:y val="0.0219661232746278"/>
                </c:manualLayout>
              </c:layout>
              <c:tx>
                <c:rich>
                  <a:bodyPr rot="0" spcFirstLastPara="0" vertOverflow="ellipsis" vert="horz" wrap="square" lIns="38100" tIns="19050" rIns="38100" bIns="19050" anchor="ctr" anchorCtr="1"/>
                  <a:lstStyle/>
                  <a:p>
                    <a:fld id="{becb567f-7fb0-4598-bb11-0a95895ea042}"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manualLayout>
                      <c:w val="0.133214920071048"/>
                      <c:h val="0.0656205420827389"/>
                    </c:manualLayout>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(6)'!$B$24:$B$27</c:f>
              <c:numCache>
                <c:formatCode>0.0000_ </c:formatCode>
                <c:ptCount val="4"/>
                <c:pt idx="0">
                  <c:v>0.00380248787203607</c:v>
                </c:pt>
                <c:pt idx="1">
                  <c:v>0.0345266088470028</c:v>
                </c:pt>
                <c:pt idx="2">
                  <c:v>0.0537671347376153</c:v>
                </c:pt>
                <c:pt idx="3">
                  <c:v>0.100124982781833</c:v>
                </c:pt>
              </c:numCache>
            </c:numRef>
          </c:xVal>
          <c:yVal>
            <c:numRef>
              <c:f>'[0507TC-TD整理.xlsx]Sheet8 (6)'!$C$24:$C$27</c:f>
              <c:numCache>
                <c:formatCode>0.0000_ </c:formatCode>
                <c:ptCount val="4"/>
                <c:pt idx="0">
                  <c:v>0.0540156145978333</c:v>
                </c:pt>
                <c:pt idx="1">
                  <c:v>0.0462465867542926</c:v>
                </c:pt>
                <c:pt idx="2">
                  <c:v>0.019797137814447</c:v>
                </c:pt>
                <c:pt idx="3">
                  <c:v>0</c:v>
                </c:pt>
              </c:numCache>
            </c:numRef>
          </c:yVal>
          <c:smooth val="0"/>
          <c:extLst>
            <c:ext xmlns:c15="http://schemas.microsoft.com/office/drawing/2012/chart" uri="{02D57815-91ED-43cb-92C2-25804820EDAC}">
              <c15:datalabelsRange>
                <c15:f>'Sheet8 (4)'!$A$33:$A$36</c15:f>
                <c15:dlblRangeCache>
                  <c:ptCount val="4"/>
                  <c:pt idx="0">
                    <c:v>特殊群体</c:v>
                  </c:pt>
                  <c:pt idx="1">
                    <c:v>医疗卫生</c:v>
                  </c:pt>
                  <c:pt idx="2">
                    <c:v>经济发展</c:v>
                  </c:pt>
                  <c:pt idx="3">
                    <c:v>产业发展</c:v>
                  </c:pt>
                </c15:dlblRangeCache>
              </c15:datalabelsRange>
            </c:ext>
          </c:extLst>
        </c:ser>
        <c:ser>
          <c:idx val="12"/>
          <c:order val="12"/>
          <c:tx>
            <c:strRef>
              <c:f>"12"</c:f>
              <c:strCache>
                <c:ptCount val="1"/>
                <c:pt idx="0">
                  <c:v>12</c:v>
                </c:pt>
              </c:strCache>
            </c:strRef>
          </c:tx>
          <c:spPr>
            <a:ln w="3175" cap="rnd" cmpd="sng">
              <a:solidFill>
                <a:schemeClr val="accent1">
                  <a:lumMod val="80000"/>
                  <a:lumOff val="20000"/>
                </a:schemeClr>
              </a:solidFill>
              <a:prstDash val="solid"/>
              <a:round/>
            </a:ln>
            <a:effectLst/>
          </c:spPr>
          <c:marker>
            <c:symbol val="circle"/>
            <c:size val="4"/>
            <c:spPr>
              <a:solidFill>
                <a:schemeClr val="accent1">
                  <a:lumMod val="80000"/>
                  <a:lumOff val="20000"/>
                </a:schemeClr>
              </a:solidFill>
              <a:ln w="9525">
                <a:solidFill>
                  <a:schemeClr val="accent1">
                    <a:lumMod val="80000"/>
                    <a:lumOff val="20000"/>
                  </a:schemeClr>
                </a:solidFill>
              </a:ln>
              <a:effectLst/>
            </c:spPr>
          </c:marker>
          <c:dLbls>
            <c:dLbl>
              <c:idx val="0"/>
              <c:layout>
                <c:manualLayout>
                  <c:x val="0.0484698145650873"/>
                  <c:y val="0.0181947301400724"/>
                </c:manualLayout>
              </c:layout>
              <c:tx>
                <c:rich>
                  <a:bodyPr rot="0" spcFirstLastPara="0" vertOverflow="ellipsis" vert="horz" wrap="square" lIns="38100" tIns="19050" rIns="38100" bIns="19050" anchor="ctr" anchorCtr="1"/>
                  <a:lstStyle/>
                  <a:p>
                    <a:fld id="{2638bbcf-b2e4-45e2-abd4-005ee1413634}"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1"/>
              <c:layout>
                <c:manualLayout>
                  <c:x val="0.0605357432697655"/>
                  <c:y val="0.0662334721031927"/>
                </c:manualLayout>
              </c:layout>
              <c:tx>
                <c:rich>
                  <a:bodyPr rot="0" spcFirstLastPara="0" vertOverflow="ellipsis" vert="horz" wrap="square" lIns="38100" tIns="19050" rIns="38100" bIns="19050" anchor="ctr" anchorCtr="1"/>
                  <a:lstStyle/>
                  <a:p>
                    <a:fld id="{a531c285-e2cd-486a-992a-72ca1cb76a31}"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(6)'!$B$28:$B$29</c:f>
              <c:numCache>
                <c:formatCode>0.0000_ </c:formatCode>
                <c:ptCount val="2"/>
                <c:pt idx="0">
                  <c:v>0</c:v>
                </c:pt>
                <c:pt idx="1">
                  <c:v>0.0151692728099411</c:v>
                </c:pt>
              </c:numCache>
            </c:numRef>
          </c:xVal>
          <c:yVal>
            <c:numRef>
              <c:f>'[0507TC-TD整理.xlsx]Sheet8 (6)'!$C$28:$C$29</c:f>
              <c:numCache>
                <c:formatCode>0.0000_ </c:formatCode>
                <c:ptCount val="2"/>
                <c:pt idx="0">
                  <c:v>0.0160634670862838</c:v>
                </c:pt>
                <c:pt idx="1">
                  <c:v>0.00847303758397386</c:v>
                </c:pt>
              </c:numCache>
            </c:numRef>
          </c:yVal>
          <c:smooth val="0"/>
          <c:extLst>
            <c:ext xmlns:c15="http://schemas.microsoft.com/office/drawing/2012/chart" uri="{02D57815-91ED-43cb-92C2-25804820EDAC}">
              <c15:datalabelsRange>
                <c15:f>'Sheet8 (4)'!$A$37:$A$38</c15:f>
                <c15:dlblRangeCache>
                  <c:ptCount val="2"/>
                  <c:pt idx="0">
                    <c:v>育儿服务</c:v>
                  </c:pt>
                  <c:pt idx="1">
                    <c:v>公益福利</c:v>
                  </c:pt>
                </c15:dlblRangeCache>
              </c15:datalabelsRange>
            </c:ext>
          </c:extLst>
        </c:ser>
        <c:dLbls>
          <c:showLegendKey val="0"/>
          <c:showVal val="1"/>
          <c:showCatName val="0"/>
          <c:showSerName val="0"/>
          <c:showPercent val="0"/>
          <c:showBubbleSize val="0"/>
        </c:dLbls>
        <c:axId val="159258247"/>
        <c:axId val="625952608"/>
        <c:extLst>
          <c:ext xmlns:c15="http://schemas.microsoft.com/office/drawing/2012/chart" uri="{02D57815-91ED-43cb-92C2-25804820EDAC}">
            <c15:filteredScatterSeries>
              <c15:ser>
                <c:idx val="0"/>
                <c:order val="0"/>
                <c:tx>
                  <c:strRef>
                    <c:extLst>
                      <c:ext uri="{02D57815-91ED-43cb-92C2-25804820EDAC}">
                        <c15:formulaRef>
                          <c15:sqref>"1"</c15:sqref>
                        </c15:formulaRef>
                      </c:ext>
                    </c:extLst>
                    <c:strCache>
                      <c:ptCount val="1"/>
                      <c:pt idx="0">
                        <c:v>1</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lumMod val="75000"/>
                              <a:lumOff val="25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numCache>
                      <c:formatCode>General</c:formatCode>
                      <c:ptCount val="36"/>
                      <c:pt idx="0">
                        <c:v>0.669018823271526</c:v>
                      </c:pt>
                      <c:pt idx="1">
                        <c:v>1</c:v>
                      </c:pt>
                      <c:pt idx="2">
                        <c:v>0.403188778906768</c:v>
                      </c:pt>
                      <c:pt idx="3">
                        <c:v>0.423013453974495</c:v>
                      </c:pt>
                      <c:pt idx="4">
                        <c:v>0.719501932069247</c:v>
                      </c:pt>
                      <c:pt idx="5">
                        <c:v>0.129658676082284</c:v>
                      </c:pt>
                      <c:pt idx="6">
                        <c:v>0.344921333932658</c:v>
                      </c:pt>
                      <c:pt idx="7">
                        <c:v>0.398241540325277</c:v>
                      </c:pt>
                      <c:pt idx="8">
                        <c:v>0.256678078928376</c:v>
                      </c:pt>
                      <c:pt idx="9">
                        <c:v>0.276303750356874</c:v>
                      </c:pt>
                      <c:pt idx="10">
                        <c:v>0.291920741563283</c:v>
                      </c:pt>
                      <c:pt idx="11">
                        <c:v>0.299063989786935</c:v>
                      </c:pt>
                      <c:pt idx="12">
                        <c:v>0.208204887234715</c:v>
                      </c:pt>
                      <c:pt idx="13">
                        <c:v>0.237832293221537</c:v>
                      </c:pt>
                      <c:pt idx="14">
                        <c:v>0.282359107646327</c:v>
                      </c:pt>
                      <c:pt idx="15">
                        <c:v>0.0723547475490924</c:v>
                      </c:pt>
                      <c:pt idx="16">
                        <c:v>0.214118499526225</c:v>
                      </c:pt>
                      <c:pt idx="17">
                        <c:v>0.214432725096202</c:v>
                      </c:pt>
                      <c:pt idx="18">
                        <c:v>0.275328427706318</c:v>
                      </c:pt>
                      <c:pt idx="19">
                        <c:v>0.0649898578705952</c:v>
                      </c:pt>
                      <c:pt idx="20">
                        <c:v>0.208759518987693</c:v>
                      </c:pt>
                      <c:pt idx="21">
                        <c:v>0.227114301324692</c:v>
                      </c:pt>
                      <c:pt idx="22">
                        <c:v>0.0497086963986332</c:v>
                      </c:pt>
                      <c:pt idx="23">
                        <c:v>0.0888217633010062</c:v>
                      </c:pt>
                      <c:pt idx="24">
                        <c:v>0.13290656755922</c:v>
                      </c:pt>
                      <c:pt idx="25">
                        <c:v>0.159735813068086</c:v>
                      </c:pt>
                      <c:pt idx="26">
                        <c:v>0.0454806993110213</c:v>
                      </c:pt>
                      <c:pt idx="27">
                        <c:v>0.0726699861259136</c:v>
                      </c:pt>
                      <c:pt idx="28">
                        <c:v>0.115579824010632</c:v>
                      </c:pt>
                      <c:pt idx="29">
                        <c:v>0.0766587842072633</c:v>
                      </c:pt>
                      <c:pt idx="30">
                        <c:v>0.00380248787203607</c:v>
                      </c:pt>
                      <c:pt idx="31">
                        <c:v>0.0345266088470028</c:v>
                      </c:pt>
                      <c:pt idx="32">
                        <c:v>0.0537671347376153</c:v>
                      </c:pt>
                      <c:pt idx="33">
                        <c:v>0.100124982781833</c:v>
                      </c:pt>
                      <c:pt idx="34">
                        <c:v>0</c:v>
                      </c:pt>
                      <c:pt idx="35">
                        <c:v>0.0151692728099411</c:v>
                      </c:pt>
                    </c:numCache>
                  </c:numRef>
                </c:xVal>
                <c:yVal>
                  <c:numRef>
                    <c:numCache>
                      <c:formatCode>General</c:formatCode>
                      <c:ptCount val="36"/>
                      <c:pt idx="0">
                        <c:v>0.282717020718594</c:v>
                      </c:pt>
                      <c:pt idx="1">
                        <c:v>0.126642771804062</c:v>
                      </c:pt>
                      <c:pt idx="2">
                        <c:v>0.214051250814277</c:v>
                      </c:pt>
                      <c:pt idx="3">
                        <c:v>0.166673568263696</c:v>
                      </c:pt>
                      <c:pt idx="4">
                        <c:v>0.062804532968929</c:v>
                      </c:pt>
                      <c:pt idx="5">
                        <c:v>0.196837136113297</c:v>
                      </c:pt>
                      <c:pt idx="6">
                        <c:v>0.152094807238395</c:v>
                      </c:pt>
                      <c:pt idx="7">
                        <c:v>0.0679386309992132</c:v>
                      </c:pt>
                      <c:pt idx="8">
                        <c:v>0.129830610450317</c:v>
                      </c:pt>
                      <c:pt idx="9">
                        <c:v>0.0818471894396363</c:v>
                      </c:pt>
                      <c:pt idx="10">
                        <c:v>0.0709517604248623</c:v>
                      </c:pt>
                      <c:pt idx="11">
                        <c:v>0.0575072121688959</c:v>
                      </c:pt>
                      <c:pt idx="12">
                        <c:v>0.125893681797968</c:v>
                      </c:pt>
                      <c:pt idx="13">
                        <c:v>0.0782143570111676</c:v>
                      </c:pt>
                      <c:pt idx="14">
                        <c:v>0.0646422159010672</c:v>
                      </c:pt>
                      <c:pt idx="15">
                        <c:v>0.111150847578857</c:v>
                      </c:pt>
                      <c:pt idx="16">
                        <c:v>0.074463302236709</c:v>
                      </c:pt>
                      <c:pt idx="17">
                        <c:v>0.0680924111293899</c:v>
                      </c:pt>
                      <c:pt idx="18">
                        <c:v>0.0337212030863942</c:v>
                      </c:pt>
                      <c:pt idx="19">
                        <c:v>0.109294880490518</c:v>
                      </c:pt>
                      <c:pt idx="20">
                        <c:v>0.0357985837922895</c:v>
                      </c:pt>
                      <c:pt idx="21">
                        <c:v>0.027537372147915</c:v>
                      </c:pt>
                      <c:pt idx="22">
                        <c:v>0.0888792425187878</c:v>
                      </c:pt>
                      <c:pt idx="23">
                        <c:v>0.0604674796747967</c:v>
                      </c:pt>
                      <c:pt idx="24">
                        <c:v>0.0427639191002916</c:v>
                      </c:pt>
                      <c:pt idx="25">
                        <c:v>0.00619590873328088</c:v>
                      </c:pt>
                      <c:pt idx="26">
                        <c:v>0.0540156145978333</c:v>
                      </c:pt>
                      <c:pt idx="27">
                        <c:v>0.0515866771570941</c:v>
                      </c:pt>
                      <c:pt idx="28">
                        <c:v>0.0304162792361061</c:v>
                      </c:pt>
                      <c:pt idx="29">
                        <c:v>0.0601772573702967</c:v>
                      </c:pt>
                      <c:pt idx="30">
                        <c:v>0.0540156145978333</c:v>
                      </c:pt>
                      <c:pt idx="31">
                        <c:v>0.0462465867542926</c:v>
                      </c:pt>
                      <c:pt idx="32">
                        <c:v>0.019797137814447</c:v>
                      </c:pt>
                      <c:pt idx="33">
                        <c:v>0</c:v>
                      </c:pt>
                      <c:pt idx="34">
                        <c:v>0.0160634670862838</c:v>
                      </c:pt>
                      <c:pt idx="35">
                        <c:v>0.00847303758397386</c:v>
                      </c:pt>
                    </c:numCache>
                  </c:numRef>
                </c:yVal>
                <c:smooth val="0"/>
              </c15:ser>
            </c15:filteredScatterSeries>
            <c15:filteredScatterSeries>
              <c15:ser>
                <c:idx val="1"/>
                <c:order val="1"/>
                <c:tx>
                  <c:strRef>
                    <c:extLst>
                      <c:ext uri="{02D57815-91ED-43cb-92C2-25804820EDAC}">
                        <c15:formulaRef>
                          <c15:sqref>"1"</c15:sqref>
                        </c15:formulaRef>
                      </c:ext>
                    </c:extLst>
                    <c:strCache>
                      <c:ptCount val="1"/>
                      <c:pt idx="0">
                        <c:v>1</c:v>
                      </c:pt>
                    </c:strCache>
                  </c:strRef>
                </c:tx>
                <c:spPr>
                  <a:ln w="3175" cap="rnd" cmpd="sng">
                    <a:solidFill>
                      <a:schemeClr val="accent2"/>
                    </a:solidFill>
                    <a:prstDash val="solid"/>
                    <a:round/>
                  </a:ln>
                  <a:effectLst/>
                </c:spPr>
                <c:marker>
                  <c:symbol val="circle"/>
                  <c:size val="6"/>
                  <c:spPr>
                    <a:solidFill>
                      <a:schemeClr val="accent2"/>
                    </a:solidFill>
                    <a:ln w="9525">
                      <a:solidFill>
                        <a:schemeClr val="accent2"/>
                      </a:solidFill>
                    </a:ln>
                    <a:effectLst/>
                  </c:spPr>
                </c:marker>
                <c:dLbls>
                  <c:dLbl>
                    <c:idx val="0"/>
                    <c:layout/>
                    <c:tx>
                      <c:rich>
                        <a:bodyPr rot="0" spcFirstLastPara="0" vertOverflow="ellipsis" vert="horz" wrap="square" lIns="38100" tIns="19050" rIns="38100" bIns="19050" anchor="ctr" anchorCtr="1"/>
                        <a:lstStyle/>
                        <a:p>
                          <a:fld id="{bfbcd928-1f5b-419f-a81d-a802be4f9d70}"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(4)'!$A$3:$A$38</c15:f>
                      <c15:dlblRangeCache>
                        <c:ptCount val="36"/>
                        <c:pt idx="0">
                          <c:v>乡村社区</c:v>
                        </c:pt>
                        <c:pt idx="1">
                          <c:v>社区治理</c:v>
                        </c:pt>
                        <c:pt idx="2">
                          <c:v>图书馆服务</c:v>
                        </c:pt>
                      </c15:dlblRangeCache>
                    </c15:datalabelsRange>
                  </c:ext>
                </c:extLst>
              </c15:ser>
            </c15:filteredScatterSeries>
            <c15:filteredScatterSeries>
              <c15:ser>
                <c:idx val="2"/>
                <c:order val="2"/>
                <c:tx>
                  <c:strRef>
                    <c:extLst>
                      <c:ext uri="{02D57815-91ED-43cb-92C2-25804820EDAC}">
                        <c15:formulaRef>
                          <c15:sqref>"2"</c15:sqref>
                        </c15:formulaRef>
                      </c:ext>
                    </c:extLst>
                    <c:strCache>
                      <c:ptCount val="1"/>
                      <c:pt idx="0">
                        <c:v>2</c:v>
                      </c:pt>
                    </c:strCache>
                  </c:strRef>
                </c:tx>
                <c:spPr>
                  <a:ln w="3175" cap="rnd" cmpd="sng">
                    <a:solidFill>
                      <a:schemeClr val="accent3"/>
                    </a:solidFill>
                    <a:prstDash val="solid"/>
                    <a:round/>
                  </a:ln>
                  <a:effectLst/>
                </c:spPr>
                <c:marker>
                  <c:symbol val="circle"/>
                  <c:size val="6"/>
                  <c:spPr>
                    <a:solidFill>
                      <a:schemeClr val="accent3"/>
                    </a:solidFill>
                    <a:ln w="9525">
                      <a:solidFill>
                        <a:schemeClr val="accent3"/>
                      </a:solidFill>
                    </a:ln>
                    <a:effectLst/>
                  </c:spPr>
                </c:marker>
                <c:dLbls>
                  <c:dLbl>
                    <c:idx val="0"/>
                    <c:layout/>
                    <c:tx>
                      <c:rich>
                        <a:bodyPr rot="0" spcFirstLastPara="0" vertOverflow="ellipsis" vert="horz" wrap="square" lIns="38100" tIns="19050" rIns="38100" bIns="19050" anchor="ctr" anchorCtr="1"/>
                        <a:lstStyle/>
                        <a:p>
                          <a:fld id="{9189079b-8dae-4b37-b7e4-afbf815b5000}"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(4)'!$A$5:$A$7</c15:f>
                      <c15:dlblRangeCache>
                        <c:ptCount val="3"/>
                        <c:pt idx="0">
                          <c:v>图书馆服务</c:v>
                        </c:pt>
                        <c:pt idx="1">
                          <c:v>金融投资</c:v>
                        </c:pt>
                        <c:pt idx="2">
                          <c:v>政策法规</c:v>
                        </c:pt>
                      </c15:dlblRangeCache>
                    </c15:datalabelsRange>
                  </c:ext>
                </c:extLst>
              </c15:ser>
            </c15:filteredScatterSeries>
            <c15:filteredScatterSeries>
              <c15:ser>
                <c:idx val="3"/>
                <c:order val="3"/>
                <c:tx>
                  <c:strRef>
                    <c:extLst>
                      <c:ext uri="{02D57815-91ED-43cb-92C2-25804820EDAC}">
                        <c15:formulaRef>
                          <c15:sqref>"3"</c15:sqref>
                        </c15:formulaRef>
                      </c:ext>
                    </c:extLst>
                    <c:strCache>
                      <c:ptCount val="1"/>
                      <c:pt idx="0">
                        <c:v>3</c:v>
                      </c:pt>
                    </c:strCache>
                  </c:strRef>
                </c:tx>
                <c:spPr>
                  <a:ln w="3175" cap="rnd" cmpd="sng">
                    <a:solidFill>
                      <a:schemeClr val="accent4"/>
                    </a:solidFill>
                    <a:prstDash val="solid"/>
                    <a:round/>
                  </a:ln>
                  <a:effectLst/>
                </c:spPr>
                <c:marker>
                  <c:symbol val="circle"/>
                  <c:size val="6"/>
                  <c:spPr>
                    <a:solidFill>
                      <a:schemeClr val="accent4"/>
                    </a:solidFill>
                    <a:ln w="9525">
                      <a:solidFill>
                        <a:schemeClr val="accent4"/>
                      </a:solidFill>
                    </a:ln>
                    <a:effectLst/>
                  </c:spPr>
                </c:marker>
                <c:dLbls>
                  <c:dLbl>
                    <c:idx val="0"/>
                    <c:layout/>
                    <c:tx>
                      <c:rich>
                        <a:bodyPr rot="0" spcFirstLastPara="0" vertOverflow="ellipsis" vert="horz" wrap="square" lIns="38100" tIns="19050" rIns="38100" bIns="19050" anchor="ctr" anchorCtr="1"/>
                        <a:lstStyle/>
                        <a:p>
                          <a:fld id="{8ee85585-4d01-4ebe-8858-728c6e3d5f05}"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(4)'!$A$8:$A$10</c15:f>
                      <c15:dlblRangeCache>
                        <c:ptCount val="3"/>
                        <c:pt idx="0">
                          <c:v>数字政府</c:v>
                        </c:pt>
                        <c:pt idx="1">
                          <c:v>党建工作</c:v>
                        </c:pt>
                        <c:pt idx="2">
                          <c:v>社区服务</c:v>
                        </c:pt>
                      </c15:dlblRangeCache>
                    </c15:datalabelsRange>
                  </c:ext>
                </c:extLst>
              </c15:ser>
            </c15:filteredScatterSeries>
          </c:ext>
        </c:extLst>
      </c:scatterChart>
      <c:valAx>
        <c:axId val="159258247"/>
        <c:scaling>
          <c:orientation val="minMax"/>
          <c:max val="0.35"/>
          <c:min val="0"/>
        </c:scaling>
        <c:delete val="0"/>
        <c:axPos val="b"/>
        <c:title>
          <c:tx>
            <c:rich>
              <a:bodyPr rot="0" spcFirstLastPara="0" vertOverflow="ellipsis" vert="horz" wrap="square" anchor="ctr" anchorCtr="1"/>
              <a:lstStyle/>
              <a:p>
                <a:pPr defTabSz="914400">
                  <a:defRPr lang="zh-CN" sz="600" b="0" i="0" u="none" strike="noStrike" kern="1200" baseline="0">
                    <a:solidFill>
                      <a:sysClr val="windowText" lastClr="000000"/>
                    </a:solidFill>
                    <a:latin typeface="+mn-lt"/>
                    <a:ea typeface="+mn-ea"/>
                    <a:cs typeface="+mn-cs"/>
                  </a:defRPr>
                </a:pPr>
                <a:r>
                  <a:rPr lang="zh-CN" altLang="en-US" sz="600">
                    <a:solidFill>
                      <a:sysClr val="windowText" lastClr="000000"/>
                    </a:solidFill>
                  </a:rPr>
                  <a:t>主题向心度</a:t>
                </a:r>
                <a:endParaRPr lang="zh-CN" altLang="en-US" sz="600">
                  <a:solidFill>
                    <a:sysClr val="windowText" lastClr="000000"/>
                  </a:solidFill>
                </a:endParaRPr>
              </a:p>
            </c:rich>
          </c:tx>
          <c:layout>
            <c:manualLayout>
              <c:xMode val="edge"/>
              <c:yMode val="edge"/>
              <c:x val="0.422091545208602"/>
              <c:y val="0.926607217482803"/>
            </c:manualLayout>
          </c:layout>
          <c:overlay val="0"/>
          <c:spPr>
            <a:noFill/>
            <a:ln>
              <a:noFill/>
            </a:ln>
            <a:effectLst/>
          </c:spPr>
        </c:title>
        <c:numFmt formatCode="General" sourceLinked="0"/>
        <c:majorTickMark val="in"/>
        <c:minorTickMark val="none"/>
        <c:tickLblPos val="nextTo"/>
        <c:spPr>
          <a:noFill/>
          <a:ln w="3175" cap="flat" cmpd="sng" algn="ctr">
            <a:solidFill>
              <a:schemeClr val="tx1"/>
            </a:solidFill>
            <a:round/>
          </a:ln>
          <a:effectLst/>
        </c:spPr>
        <c:txPr>
          <a:bodyPr rot="-6000000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crossAx val="625952608"/>
        <c:crosses val="autoZero"/>
        <c:crossBetween val="midCat"/>
        <c:majorUnit val="0.1"/>
      </c:valAx>
      <c:valAx>
        <c:axId val="625952608"/>
        <c:scaling>
          <c:orientation val="minMax"/>
        </c:scaling>
        <c:delete val="0"/>
        <c:axPos val="l"/>
        <c:title>
          <c:tx>
            <c:rich>
              <a:bodyPr rot="-5400000" spcFirstLastPara="0" vertOverflow="ellipsis" vert="horz" wrap="square" anchor="ctr" anchorCtr="1"/>
              <a:lstStyle/>
              <a:p>
                <a:pPr defTabSz="914400">
                  <a:defRPr lang="zh-CN" sz="600" b="0" i="0" u="none" strike="noStrike" kern="1200" baseline="0">
                    <a:solidFill>
                      <a:sysClr val="windowText" lastClr="000000"/>
                    </a:solidFill>
                    <a:latin typeface="+mn-lt"/>
                    <a:ea typeface="+mn-ea"/>
                    <a:cs typeface="+mn-cs"/>
                  </a:defRPr>
                </a:pPr>
                <a:r>
                  <a:rPr lang="zh-CN" altLang="en-US" sz="600">
                    <a:solidFill>
                      <a:sysClr val="windowText" lastClr="000000"/>
                    </a:solidFill>
                  </a:rPr>
                  <a:t>主题密度</a:t>
                </a:r>
                <a:endParaRPr lang="zh-CN" altLang="en-US" sz="600">
                  <a:solidFill>
                    <a:sysClr val="windowText" lastClr="000000"/>
                  </a:solidFill>
                </a:endParaRPr>
              </a:p>
            </c:rich>
          </c:tx>
          <c:layout>
            <c:manualLayout>
              <c:xMode val="edge"/>
              <c:yMode val="edge"/>
              <c:x val="0.00642936013430532"/>
              <c:y val="0.40357494941204"/>
            </c:manualLayout>
          </c:layout>
          <c:overlay val="0"/>
          <c:spPr>
            <a:noFill/>
            <a:ln>
              <a:noFill/>
            </a:ln>
            <a:effectLst/>
          </c:spPr>
        </c:title>
        <c:numFmt formatCode="0.00_);[Red]\(0.00\)" sourceLinked="0"/>
        <c:majorTickMark val="in"/>
        <c:minorTickMark val="none"/>
        <c:tickLblPos val="nextTo"/>
        <c:spPr>
          <a:noFill/>
          <a:ln w="3175" cap="flat" cmpd="sng" algn="ctr">
            <a:solidFill>
              <a:schemeClr val="tx1"/>
            </a:solidFill>
            <a:prstDash val="solid"/>
            <a:round/>
          </a:ln>
          <a:effectLst/>
        </c:spPr>
        <c:txPr>
          <a:bodyPr rot="-6000000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crossAx val="159258247"/>
        <c:crosses val="autoZero"/>
        <c:crossBetween val="midCat"/>
        <c:majorUnit val="0.05"/>
      </c:valAx>
      <c:spPr>
        <a:noFill/>
        <a:ln>
          <a:noFill/>
        </a:ln>
        <a:effectLst/>
      </c:spPr>
    </c:plotArea>
    <c:legend>
      <c:legendPos val="t"/>
      <c:legendEntry>
        <c:idx val="0"/>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1"/>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2"/>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3"/>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4"/>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5"/>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6"/>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7"/>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8"/>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ayout>
        <c:manualLayout>
          <c:xMode val="edge"/>
          <c:yMode val="edge"/>
          <c:x val="0.131983606065955"/>
          <c:y val="0.00832177531206657"/>
          <c:w val="0.432871237667041"/>
          <c:h val="0.114125753660637"/>
        </c:manualLayout>
      </c:layout>
      <c:overlay val="0"/>
      <c:spPr>
        <a:noFill/>
        <a:ln>
          <a:noFill/>
        </a:ln>
        <a:effectLst/>
      </c:spPr>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
    <c:plotVisOnly val="1"/>
    <c:dispBlanksAs val="gap"/>
    <c:showDLblsOverMax val="0"/>
  </c:chart>
  <c:spPr>
    <a:solidFill>
      <a:schemeClr val="bg1"/>
    </a:solidFill>
    <a:ln w="9525" cap="flat" cmpd="sng" algn="ctr">
      <a:noFill/>
      <a:round/>
    </a:ln>
    <a:effectLst/>
  </c:spPr>
  <c:txPr>
    <a:bodyPr/>
    <a:lstStyle/>
    <a:p>
      <a:pPr>
        <a:defRPr lang="zh-CN" sz="600"/>
      </a:pPr>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4381145132999"/>
          <c:y val="0.0302151348933463"/>
          <c:w val="0.881201894200032"/>
          <c:h val="0.859404765323607"/>
        </c:manualLayout>
      </c:layout>
      <c:scatterChart>
        <c:scatterStyle val="lineMarker"/>
        <c:varyColors val="0"/>
        <c:ser>
          <c:idx val="1"/>
          <c:order val="1"/>
          <c:tx>
            <c:strRef>
              <c:f>"1"</c:f>
              <c:strCache>
                <c:ptCount val="1"/>
                <c:pt idx="0">
                  <c:v>1</c:v>
                </c:pt>
              </c:strCache>
            </c:strRef>
          </c:tx>
          <c:spPr>
            <a:ln w="3175" cap="rnd" cmpd="sng">
              <a:solidFill>
                <a:schemeClr val="accent2"/>
              </a:solidFill>
              <a:prstDash val="solid"/>
              <a:round/>
            </a:ln>
            <a:effectLst/>
          </c:spPr>
          <c:marker>
            <c:symbol val="circle"/>
            <c:size val="4"/>
            <c:spPr>
              <a:solidFill>
                <a:schemeClr val="accent2"/>
              </a:solidFill>
              <a:ln w="9525">
                <a:solidFill>
                  <a:schemeClr val="accent2"/>
                </a:solidFill>
              </a:ln>
              <a:effectLst/>
            </c:spPr>
          </c:marker>
          <c:dLbls>
            <c:dLbl>
              <c:idx val="0"/>
              <c:layout/>
              <c:tx>
                <c:rich>
                  <a:bodyPr rot="0" spcFirstLastPara="0" vertOverflow="ellipsis" vert="horz" wrap="square" lIns="38100" tIns="19050" rIns="38100" bIns="19050" anchor="ctr" anchorCtr="1"/>
                  <a:lstStyle/>
                  <a:p>
                    <a:fld id="{2fef0e83-efd6-4675-afe6-b84df3de4454}"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dLbl>
              <c:idx val="1"/>
              <c:layout>
                <c:manualLayout>
                  <c:x val="-0.00663399607552289"/>
                  <c:y val="0.0497747825519784"/>
                </c:manualLayout>
              </c:layout>
              <c:tx>
                <c:rich>
                  <a:bodyPr rot="0" spcFirstLastPara="0" vertOverflow="ellipsis" vert="horz" wrap="square" lIns="38100" tIns="19050" rIns="38100" bIns="19050" anchor="ctr" anchorCtr="1"/>
                  <a:lstStyle/>
                  <a:p>
                    <a:fld id="{15c192ee-aacb-444c-93d8-7591cc164941}"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2"/>
              <c:layout/>
              <c:tx>
                <c:rich>
                  <a:bodyPr rot="0" spcFirstLastPara="0" vertOverflow="ellipsis" vert="horz" wrap="square" lIns="38100" tIns="19050" rIns="38100" bIns="19050" anchor="ctr" anchorCtr="1"/>
                  <a:lstStyle/>
                  <a:p>
                    <a:fld id="{b5b40d44-ecfc-437e-93c9-e2cdad1dcd1e}"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(7)'!$B$2:$B$4</c:f>
              <c:numCache>
                <c:formatCode>0.0000_ </c:formatCode>
                <c:ptCount val="3"/>
                <c:pt idx="0">
                  <c:v>0.350047289239185</c:v>
                </c:pt>
                <c:pt idx="1">
                  <c:v>0.669018823271526</c:v>
                </c:pt>
                <c:pt idx="2">
                  <c:v>1</c:v>
                </c:pt>
              </c:numCache>
            </c:numRef>
          </c:xVal>
          <c:yVal>
            <c:numRef>
              <c:f>'[0507TC-TD整理.xlsx]Sheet8 (7)'!$C$2:$C$4</c:f>
              <c:numCache>
                <c:formatCode>General</c:formatCode>
                <c:ptCount val="3"/>
                <c:pt idx="0">
                  <c:v>1</c:v>
                </c:pt>
                <c:pt idx="1" c:formatCode="0.0000_ ">
                  <c:v>0.282717020718594</c:v>
                </c:pt>
                <c:pt idx="2" c:formatCode="0.0000_ ">
                  <c:v>0.126642771804062</c:v>
                </c:pt>
              </c:numCache>
            </c:numRef>
          </c:yVal>
          <c:smooth val="0"/>
          <c:extLst>
            <c:ext xmlns:c15="http://schemas.microsoft.com/office/drawing/2012/chart" uri="{02D57815-91ED-43cb-92C2-25804820EDAC}">
              <c15:datalabelsRange>
                <c15:f>'Sheet8 (4)'!$A$3:$A$38</c15:f>
                <c15:dlblRangeCache>
                  <c:ptCount val="36"/>
                  <c:pt idx="0">
                    <c:v>乡村社区</c:v>
                  </c:pt>
                  <c:pt idx="1">
                    <c:v>社区治理</c:v>
                  </c:pt>
                  <c:pt idx="2">
                    <c:v>图书馆服务</c:v>
                  </c:pt>
                </c15:dlblRangeCache>
              </c15:datalabelsRange>
            </c:ext>
          </c:extLst>
        </c:ser>
        <c:ser>
          <c:idx val="2"/>
          <c:order val="2"/>
          <c:tx>
            <c:strRef>
              <c:f>"2"</c:f>
              <c:strCache>
                <c:ptCount val="1"/>
                <c:pt idx="0">
                  <c:v>2</c:v>
                </c:pt>
              </c:strCache>
            </c:strRef>
          </c:tx>
          <c:spPr>
            <a:ln w="3175" cap="rnd" cmpd="sng">
              <a:solidFill>
                <a:schemeClr val="accent3"/>
              </a:solidFill>
              <a:prstDash val="solid"/>
              <a:round/>
            </a:ln>
            <a:effectLst/>
          </c:spPr>
          <c:marker>
            <c:symbol val="circle"/>
            <c:size val="4"/>
            <c:spPr>
              <a:solidFill>
                <a:schemeClr val="accent3"/>
              </a:solidFill>
              <a:ln w="9525">
                <a:solidFill>
                  <a:schemeClr val="accent3"/>
                </a:solidFill>
              </a:ln>
              <a:effectLst/>
            </c:spPr>
          </c:marker>
          <c:dLbls>
            <c:dLbl>
              <c:idx val="0"/>
              <c:layout/>
              <c:tx>
                <c:rich>
                  <a:bodyPr rot="0" spcFirstLastPara="0" vertOverflow="ellipsis" vert="horz" wrap="square" lIns="38100" tIns="19050" rIns="38100" bIns="19050" anchor="ctr" anchorCtr="1"/>
                  <a:lstStyle/>
                  <a:p>
                    <a:fld id="{3763810a-1599-4ac8-af3e-19e884eb94a8}"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dLbl>
              <c:idx val="1"/>
              <c:layout>
                <c:manualLayout>
                  <c:x val="0.0597399700231143"/>
                  <c:y val="0.029822058786128"/>
                </c:manualLayout>
              </c:layout>
              <c:tx>
                <c:rich>
                  <a:bodyPr rot="0" spcFirstLastPara="0" vertOverflow="ellipsis" vert="horz" wrap="square" lIns="38100" tIns="19050" rIns="38100" bIns="19050" anchor="ctr" anchorCtr="1"/>
                  <a:lstStyle/>
                  <a:p>
                    <a:fld id="{872b838b-54d8-4a7d-9360-ced7cd2a73ce}"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2"/>
              <c:layout>
                <c:manualLayout>
                  <c:x val="0.0287780896217096"/>
                  <c:y val="0.017443272852968"/>
                </c:manualLayout>
              </c:layout>
              <c:tx>
                <c:rich>
                  <a:bodyPr rot="0" spcFirstLastPara="0" vertOverflow="ellipsis" vert="horz" wrap="square" lIns="38100" tIns="19050" rIns="38100" bIns="19050" anchor="ctr" anchorCtr="1"/>
                  <a:lstStyle/>
                  <a:p>
                    <a:fld id="{d514dc70-be80-4145-9a08-1d8f1c562045}"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(7)'!$B$5:$B$7</c:f>
              <c:numCache>
                <c:formatCode>0.0000_ </c:formatCode>
                <c:ptCount val="3"/>
                <c:pt idx="0">
                  <c:v>0.403188778906768</c:v>
                </c:pt>
                <c:pt idx="1">
                  <c:v>0.423013453974495</c:v>
                </c:pt>
                <c:pt idx="2">
                  <c:v>0.719501932069247</c:v>
                </c:pt>
              </c:numCache>
            </c:numRef>
          </c:xVal>
          <c:yVal>
            <c:numRef>
              <c:f>'[0507TC-TD整理.xlsx]Sheet8 (7)'!$C$5:$C$7</c:f>
              <c:numCache>
                <c:formatCode>0.0000_ </c:formatCode>
                <c:ptCount val="3"/>
                <c:pt idx="0">
                  <c:v>0.214051250814277</c:v>
                </c:pt>
                <c:pt idx="1">
                  <c:v>0.166673568263696</c:v>
                </c:pt>
                <c:pt idx="2">
                  <c:v>0.062804532968929</c:v>
                </c:pt>
              </c:numCache>
            </c:numRef>
          </c:yVal>
          <c:smooth val="0"/>
          <c:extLst>
            <c:ext xmlns:c15="http://schemas.microsoft.com/office/drawing/2012/chart" uri="{02D57815-91ED-43cb-92C2-25804820EDAC}">
              <c15:datalabelsRange>
                <c15:f>'Sheet8 (4)'!$A$5:$A$7</c15:f>
                <c15:dlblRangeCache>
                  <c:ptCount val="3"/>
                  <c:pt idx="0">
                    <c:v>图书馆服务</c:v>
                  </c:pt>
                  <c:pt idx="1">
                    <c:v>金融投资</c:v>
                  </c:pt>
                  <c:pt idx="2">
                    <c:v>政策法规</c:v>
                  </c:pt>
                </c15:dlblRangeCache>
              </c15:datalabelsRange>
            </c:ext>
          </c:extLst>
        </c:ser>
        <c:ser>
          <c:idx val="3"/>
          <c:order val="3"/>
          <c:tx>
            <c:strRef>
              <c:f>"3"</c:f>
              <c:strCache>
                <c:ptCount val="1"/>
                <c:pt idx="0">
                  <c:v>3</c:v>
                </c:pt>
              </c:strCache>
            </c:strRef>
          </c:tx>
          <c:spPr>
            <a:ln w="3175" cap="rnd" cmpd="sng">
              <a:solidFill>
                <a:schemeClr val="accent4"/>
              </a:solidFill>
              <a:prstDash val="solid"/>
              <a:round/>
            </a:ln>
            <a:effectLst/>
          </c:spPr>
          <c:marker>
            <c:symbol val="circle"/>
            <c:size val="4"/>
            <c:spPr>
              <a:solidFill>
                <a:schemeClr val="accent4"/>
              </a:solidFill>
              <a:ln w="9525">
                <a:solidFill>
                  <a:schemeClr val="accent4"/>
                </a:solidFill>
              </a:ln>
              <a:effectLst/>
            </c:spPr>
          </c:marker>
          <c:dLbls>
            <c:dLbl>
              <c:idx val="0"/>
              <c:layout/>
              <c:tx>
                <c:rich>
                  <a:bodyPr rot="0" spcFirstLastPara="0" vertOverflow="ellipsis" vert="horz" wrap="square" lIns="38100" tIns="19050" rIns="38100" bIns="19050" anchor="ctr" anchorCtr="1"/>
                  <a:lstStyle/>
                  <a:p>
                    <a:fld id="{80943632-de2a-4fdb-afff-3df9c14aa192}"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dLbl>
              <c:idx val="1"/>
              <c:layout/>
              <c:tx>
                <c:rich>
                  <a:bodyPr rot="0" spcFirstLastPara="0" vertOverflow="ellipsis" vert="horz" wrap="square" lIns="38100" tIns="19050" rIns="38100" bIns="19050" anchor="ctr" anchorCtr="1"/>
                  <a:lstStyle/>
                  <a:p>
                    <a:fld id="{190dc8c5-fe8b-4ef8-a299-232b373de8b5}"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dLbl>
              <c:idx val="2"/>
              <c:layout>
                <c:manualLayout>
                  <c:x val="0.0381504545129196"/>
                  <c:y val="0.032364034554082"/>
                </c:manualLayout>
              </c:layout>
              <c:tx>
                <c:rich>
                  <a:bodyPr rot="0" spcFirstLastPara="0" vertOverflow="ellipsis" vert="horz" wrap="square" lIns="38100" tIns="19050" rIns="38100" bIns="19050" anchor="ctr" anchorCtr="1"/>
                  <a:lstStyle/>
                  <a:p>
                    <a:fld id="{d7c89181-1317-4383-9be5-e08d18184231}"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(7)'!$B$8:$B$10</c:f>
              <c:numCache>
                <c:formatCode>0.0000_ </c:formatCode>
                <c:ptCount val="3"/>
                <c:pt idx="0">
                  <c:v>0.129658676082284</c:v>
                </c:pt>
                <c:pt idx="1">
                  <c:v>0.344921333932658</c:v>
                </c:pt>
                <c:pt idx="2">
                  <c:v>0.398241540325277</c:v>
                </c:pt>
              </c:numCache>
            </c:numRef>
          </c:xVal>
          <c:yVal>
            <c:numRef>
              <c:f>'[0507TC-TD整理.xlsx]Sheet8 (7)'!$C$8:$C$10</c:f>
              <c:numCache>
                <c:formatCode>0.0000_ </c:formatCode>
                <c:ptCount val="3"/>
                <c:pt idx="0">
                  <c:v>0.196837136113297</c:v>
                </c:pt>
                <c:pt idx="1">
                  <c:v>0.152094807238395</c:v>
                </c:pt>
                <c:pt idx="2">
                  <c:v>0.0679386309992132</c:v>
                </c:pt>
              </c:numCache>
            </c:numRef>
          </c:yVal>
          <c:smooth val="0"/>
          <c:extLst>
            <c:ext xmlns:c15="http://schemas.microsoft.com/office/drawing/2012/chart" uri="{02D57815-91ED-43cb-92C2-25804820EDAC}">
              <c15:datalabelsRange>
                <c15:f>'Sheet8 (4)'!$A$8:$A$10</c15:f>
                <c15:dlblRangeCache>
                  <c:ptCount val="3"/>
                  <c:pt idx="0">
                    <c:v>数字政府</c:v>
                  </c:pt>
                  <c:pt idx="1">
                    <c:v>党建工作</c:v>
                  </c:pt>
                  <c:pt idx="2">
                    <c:v>社区服务</c:v>
                  </c:pt>
                </c15:dlblRangeCache>
              </c15:datalabelsRange>
            </c:ext>
          </c:extLst>
        </c:ser>
        <c:dLbls>
          <c:showLegendKey val="0"/>
          <c:showVal val="1"/>
          <c:showCatName val="0"/>
          <c:showSerName val="0"/>
          <c:showPercent val="0"/>
          <c:showBubbleSize val="0"/>
        </c:dLbls>
        <c:axId val="159258247"/>
        <c:axId val="625952608"/>
        <c:extLst>
          <c:ext xmlns:c15="http://schemas.microsoft.com/office/drawing/2012/chart" uri="{02D57815-91ED-43cb-92C2-25804820EDAC}">
            <c15:filteredScatterSeries>
              <c15:ser>
                <c:idx val="0"/>
                <c:order val="0"/>
                <c:tx>
                  <c:strRef>
                    <c:extLst>
                      <c:ext uri="{02D57815-91ED-43cb-92C2-25804820EDAC}">
                        <c15:formulaRef>
                          <c15:sqref>"1"</c15:sqref>
                        </c15:formulaRef>
                      </c:ext>
                    </c:extLst>
                    <c:strCache>
                      <c:ptCount val="1"/>
                      <c:pt idx="0">
                        <c:v>1</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lumMod val="75000"/>
                              <a:lumOff val="25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numCache>
                      <c:formatCode>General</c:formatCode>
                      <c:ptCount val="36"/>
                      <c:pt idx="0">
                        <c:v>0.669018823271526</c:v>
                      </c:pt>
                      <c:pt idx="1">
                        <c:v>1</c:v>
                      </c:pt>
                      <c:pt idx="2">
                        <c:v>0.403188778906768</c:v>
                      </c:pt>
                      <c:pt idx="3">
                        <c:v>0.423013453974495</c:v>
                      </c:pt>
                      <c:pt idx="4">
                        <c:v>0.719501932069247</c:v>
                      </c:pt>
                      <c:pt idx="5">
                        <c:v>0.129658676082284</c:v>
                      </c:pt>
                      <c:pt idx="6">
                        <c:v>0.344921333932658</c:v>
                      </c:pt>
                      <c:pt idx="7">
                        <c:v>0.398241540325277</c:v>
                      </c:pt>
                      <c:pt idx="8">
                        <c:v>0.256678078928376</c:v>
                      </c:pt>
                      <c:pt idx="9">
                        <c:v>0.276303750356874</c:v>
                      </c:pt>
                      <c:pt idx="10">
                        <c:v>0.291920741563283</c:v>
                      </c:pt>
                      <c:pt idx="11">
                        <c:v>0.299063989786935</c:v>
                      </c:pt>
                      <c:pt idx="12">
                        <c:v>0.208204887234715</c:v>
                      </c:pt>
                      <c:pt idx="13">
                        <c:v>0.237832293221537</c:v>
                      </c:pt>
                      <c:pt idx="14">
                        <c:v>0.282359107646327</c:v>
                      </c:pt>
                      <c:pt idx="15">
                        <c:v>0.0723547475490924</c:v>
                      </c:pt>
                      <c:pt idx="16">
                        <c:v>0.214118499526225</c:v>
                      </c:pt>
                      <c:pt idx="17">
                        <c:v>0.214432725096202</c:v>
                      </c:pt>
                      <c:pt idx="18">
                        <c:v>0.275328427706318</c:v>
                      </c:pt>
                      <c:pt idx="19">
                        <c:v>0.0649898578705952</c:v>
                      </c:pt>
                      <c:pt idx="20">
                        <c:v>0.208759518987693</c:v>
                      </c:pt>
                      <c:pt idx="21">
                        <c:v>0.227114301324692</c:v>
                      </c:pt>
                      <c:pt idx="22">
                        <c:v>0.0497086963986332</c:v>
                      </c:pt>
                      <c:pt idx="23">
                        <c:v>0.0888217633010062</c:v>
                      </c:pt>
                      <c:pt idx="24">
                        <c:v>0.13290656755922</c:v>
                      </c:pt>
                      <c:pt idx="25">
                        <c:v>0.159735813068086</c:v>
                      </c:pt>
                      <c:pt idx="26">
                        <c:v>0.0454806993110213</c:v>
                      </c:pt>
                      <c:pt idx="27">
                        <c:v>0.0726699861259136</c:v>
                      </c:pt>
                      <c:pt idx="28">
                        <c:v>0.115579824010632</c:v>
                      </c:pt>
                      <c:pt idx="29">
                        <c:v>0.0766587842072633</c:v>
                      </c:pt>
                      <c:pt idx="30">
                        <c:v>0.00380248787203607</c:v>
                      </c:pt>
                      <c:pt idx="31">
                        <c:v>0.0345266088470028</c:v>
                      </c:pt>
                      <c:pt idx="32">
                        <c:v>0.0537671347376153</c:v>
                      </c:pt>
                      <c:pt idx="33">
                        <c:v>0.100124982781833</c:v>
                      </c:pt>
                      <c:pt idx="34">
                        <c:v>0</c:v>
                      </c:pt>
                      <c:pt idx="35">
                        <c:v>0.0151692728099411</c:v>
                      </c:pt>
                    </c:numCache>
                  </c:numRef>
                </c:xVal>
                <c:yVal>
                  <c:numRef>
                    <c:numCache>
                      <c:formatCode>General</c:formatCode>
                      <c:ptCount val="36"/>
                      <c:pt idx="0">
                        <c:v>0.282717020718594</c:v>
                      </c:pt>
                      <c:pt idx="1">
                        <c:v>0.126642771804062</c:v>
                      </c:pt>
                      <c:pt idx="2">
                        <c:v>0.214051250814277</c:v>
                      </c:pt>
                      <c:pt idx="3">
                        <c:v>0.166673568263696</c:v>
                      </c:pt>
                      <c:pt idx="4">
                        <c:v>0.062804532968929</c:v>
                      </c:pt>
                      <c:pt idx="5">
                        <c:v>0.196837136113297</c:v>
                      </c:pt>
                      <c:pt idx="6">
                        <c:v>0.152094807238395</c:v>
                      </c:pt>
                      <c:pt idx="7">
                        <c:v>0.0679386309992132</c:v>
                      </c:pt>
                      <c:pt idx="8">
                        <c:v>0.129830610450317</c:v>
                      </c:pt>
                      <c:pt idx="9">
                        <c:v>0.0818471894396363</c:v>
                      </c:pt>
                      <c:pt idx="10">
                        <c:v>0.0709517604248623</c:v>
                      </c:pt>
                      <c:pt idx="11">
                        <c:v>0.0575072121688959</c:v>
                      </c:pt>
                      <c:pt idx="12">
                        <c:v>0.125893681797968</c:v>
                      </c:pt>
                      <c:pt idx="13">
                        <c:v>0.0782143570111676</c:v>
                      </c:pt>
                      <c:pt idx="14">
                        <c:v>0.0646422159010672</c:v>
                      </c:pt>
                      <c:pt idx="15">
                        <c:v>0.111150847578857</c:v>
                      </c:pt>
                      <c:pt idx="16">
                        <c:v>0.074463302236709</c:v>
                      </c:pt>
                      <c:pt idx="17">
                        <c:v>0.0680924111293899</c:v>
                      </c:pt>
                      <c:pt idx="18">
                        <c:v>0.0337212030863942</c:v>
                      </c:pt>
                      <c:pt idx="19">
                        <c:v>0.109294880490518</c:v>
                      </c:pt>
                      <c:pt idx="20">
                        <c:v>0.0357985837922895</c:v>
                      </c:pt>
                      <c:pt idx="21">
                        <c:v>0.027537372147915</c:v>
                      </c:pt>
                      <c:pt idx="22">
                        <c:v>0.0888792425187878</c:v>
                      </c:pt>
                      <c:pt idx="23">
                        <c:v>0.0604674796747967</c:v>
                      </c:pt>
                      <c:pt idx="24">
                        <c:v>0.0427639191002916</c:v>
                      </c:pt>
                      <c:pt idx="25">
                        <c:v>0.00619590873328088</c:v>
                      </c:pt>
                      <c:pt idx="26">
                        <c:v>0.0540156145978333</c:v>
                      </c:pt>
                      <c:pt idx="27">
                        <c:v>0.0515866771570941</c:v>
                      </c:pt>
                      <c:pt idx="28">
                        <c:v>0.0304162792361061</c:v>
                      </c:pt>
                      <c:pt idx="29">
                        <c:v>0.0601772573702967</c:v>
                      </c:pt>
                      <c:pt idx="30">
                        <c:v>0.0540156145978333</c:v>
                      </c:pt>
                      <c:pt idx="31">
                        <c:v>0.0462465867542926</c:v>
                      </c:pt>
                      <c:pt idx="32">
                        <c:v>0.019797137814447</c:v>
                      </c:pt>
                      <c:pt idx="33">
                        <c:v>0</c:v>
                      </c:pt>
                      <c:pt idx="34">
                        <c:v>0.0160634670862838</c:v>
                      </c:pt>
                      <c:pt idx="35">
                        <c:v>0.00847303758397386</c:v>
                      </c:pt>
                    </c:numCache>
                  </c:numRef>
                </c:yVal>
                <c:smooth val="0"/>
              </c15:ser>
            </c15:filteredScatterSeries>
            <c15:filteredScatterSeries>
              <c15:ser>
                <c:idx val="4"/>
                <c:order val="4"/>
                <c:tx>
                  <c:strRef>
                    <c:extLst>
                      <c:ext uri="{02D57815-91ED-43cb-92C2-25804820EDAC}">
                        <c15:formulaRef>
                          <c15:sqref>"4"</c15:sqref>
                        </c15:formulaRef>
                      </c:ext>
                    </c:extLst>
                    <c:strCache>
                      <c:ptCount val="1"/>
                      <c:pt idx="0">
                        <c:v>4</c:v>
                      </c:pt>
                    </c:strCache>
                  </c:strRef>
                </c:tx>
                <c:spPr>
                  <a:ln w="3175" cap="rnd" cmpd="sng">
                    <a:solidFill>
                      <a:schemeClr val="accent5"/>
                    </a:solidFill>
                    <a:prstDash val="solid"/>
                    <a:round/>
                  </a:ln>
                  <a:effectLst/>
                </c:spPr>
                <c:marker>
                  <c:symbol val="circle"/>
                  <c:size val="6"/>
                  <c:spPr>
                    <a:solidFill>
                      <a:schemeClr val="accent5"/>
                    </a:solidFill>
                    <a:ln w="9525">
                      <a:solidFill>
                        <a:schemeClr val="accent5"/>
                      </a:solidFill>
                    </a:ln>
                    <a:effectLst/>
                  </c:spPr>
                </c:marker>
                <c:dLbls>
                  <c:dLbl>
                    <c:idx val="0"/>
                    <c:layout>
                      <c:manualLayout>
                        <c:x val="0.0363260062803311"/>
                        <c:y val="0.0298900047824008"/>
                      </c:manualLayout>
                    </c:layout>
                    <c:tx>
                      <c:rich>
                        <a:bodyPr rot="0" spcFirstLastPara="0" vertOverflow="ellipsis" vert="horz" wrap="square" lIns="38100" tIns="19050" rIns="38100" bIns="19050" anchor="ctr" anchorCtr="1"/>
                        <a:lstStyle/>
                        <a:p>
                          <a:fld id="{6b99a833-ad6a-430f-94d6-77a61222701b}"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(4)'!$A$11:$A$14</c15:f>
                      <c15:dlblRangeCache>
                        <c:ptCount val="4"/>
                        <c:pt idx="0">
                          <c:v>住房问题</c:v>
                        </c:pt>
                        <c:pt idx="1">
                          <c:v>文化服务</c:v>
                        </c:pt>
                        <c:pt idx="2">
                          <c:v>研究方法</c:v>
                        </c:pt>
                        <c:pt idx="3">
                          <c:v>数字社会</c:v>
                        </c:pt>
                      </c15:dlblRangeCache>
                    </c15:datalabelsRange>
                  </c:ext>
                </c:extLst>
              </c15:ser>
            </c15:filteredScatterSeries>
            <c15:filteredScatterSeries>
              <c15:ser>
                <c:idx val="5"/>
                <c:order val="5"/>
                <c:tx>
                  <c:strRef>
                    <c:extLst>
                      <c:ext uri="{02D57815-91ED-43cb-92C2-25804820EDAC}">
                        <c15:formulaRef>
                          <c15:sqref>"5"</c15:sqref>
                        </c15:formulaRef>
                      </c:ext>
                    </c:extLst>
                    <c:strCache>
                      <c:ptCount val="1"/>
                      <c:pt idx="0">
                        <c:v>5</c:v>
                      </c:pt>
                    </c:strCache>
                  </c:strRef>
                </c:tx>
                <c:spPr>
                  <a:ln w="3175" cap="rnd" cmpd="sng">
                    <a:solidFill>
                      <a:schemeClr val="accent6"/>
                    </a:solidFill>
                    <a:prstDash val="solid"/>
                    <a:round/>
                  </a:ln>
                  <a:effectLst/>
                </c:spPr>
                <c:marker>
                  <c:symbol val="circle"/>
                  <c:size val="6"/>
                  <c:spPr>
                    <a:solidFill>
                      <a:schemeClr val="accent6"/>
                    </a:solidFill>
                    <a:ln w="9525">
                      <a:solidFill>
                        <a:schemeClr val="accent6"/>
                      </a:solidFill>
                    </a:ln>
                    <a:effectLst/>
                  </c:spPr>
                </c:marker>
                <c:dLbls>
                  <c:dLbl>
                    <c:idx val="0"/>
                    <c:layout/>
                    <c:tx>
                      <c:rich>
                        <a:bodyPr rot="0" spcFirstLastPara="0" vertOverflow="ellipsis" vert="horz" wrap="square" lIns="38100" tIns="19050" rIns="38100" bIns="19050" anchor="ctr" anchorCtr="1"/>
                        <a:lstStyle/>
                        <a:p>
                          <a:fld id="{6ff24b6d-0599-442b-8376-79d4bfa5c8ba}"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(4)'!$A$15:$A$17</c15:f>
                      <c15:dlblRangeCache>
                        <c:ptCount val="3"/>
                        <c:pt idx="0">
                          <c:v>城市社区</c:v>
                        </c:pt>
                        <c:pt idx="1">
                          <c:v>社区养老</c:v>
                        </c:pt>
                        <c:pt idx="2">
                          <c:v>指数模型</c:v>
                        </c:pt>
                      </c15:dlblRangeCache>
                    </c15:datalabelsRange>
                  </c:ext>
                </c:extLst>
              </c15:ser>
            </c15:filteredScatterSeries>
            <c15:filteredScatterSeries>
              <c15:ser>
                <c:idx val="6"/>
                <c:order val="6"/>
                <c:tx>
                  <c:strRef>
                    <c:extLst>
                      <c:ext uri="{02D57815-91ED-43cb-92C2-25804820EDAC}">
                        <c15:formulaRef>
                          <c15:sqref>"6"</c15:sqref>
                        </c15:formulaRef>
                      </c:ext>
                    </c:extLst>
                    <c:strCache>
                      <c:ptCount val="1"/>
                      <c:pt idx="0">
                        <c:v>6</c:v>
                      </c:pt>
                    </c:strCache>
                  </c:strRef>
                </c:tx>
                <c:spPr>
                  <a:ln w="3175" cap="rnd" cmpd="sng">
                    <a:solidFill>
                      <a:schemeClr val="accent1">
                        <a:lumMod val="60000"/>
                      </a:schemeClr>
                    </a:solidFill>
                    <a:prstDash val="solid"/>
                    <a:round/>
                  </a:ln>
                  <a:effectLst/>
                </c:spPr>
                <c:marker>
                  <c:symbol val="circle"/>
                  <c:size val="6"/>
                  <c:spPr>
                    <a:solidFill>
                      <a:schemeClr val="accent1">
                        <a:lumMod val="60000"/>
                      </a:schemeClr>
                    </a:solidFill>
                    <a:ln w="9525">
                      <a:solidFill>
                        <a:schemeClr val="accent1">
                          <a:lumMod val="60000"/>
                        </a:schemeClr>
                      </a:solidFill>
                    </a:ln>
                    <a:effectLst/>
                  </c:spPr>
                </c:marker>
                <c:dLbls>
                  <c:dLbl>
                    <c:idx val="0"/>
                    <c:layout>
                      <c:manualLayout>
                        <c:x val="0.0300183907323284"/>
                        <c:y val="-0.00328107605657435"/>
                      </c:manualLayout>
                    </c:layout>
                    <c:tx>
                      <c:rich>
                        <a:bodyPr rot="0" spcFirstLastPara="0" vertOverflow="ellipsis" vert="horz" wrap="square" lIns="38100" tIns="19050" rIns="38100" bIns="19050" anchor="ctr" anchorCtr="1"/>
                        <a:lstStyle/>
                        <a:p>
                          <a:fld id="{e9285aa0-859e-4265-828f-f01236fd5dff}"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(4)'!$A$18:$A$21</c15:f>
                      <c15:dlblRangeCache>
                        <c:ptCount val="4"/>
                        <c:pt idx="0">
                          <c:v>政务服务</c:v>
                        </c:pt>
                        <c:pt idx="1">
                          <c:v>社区教育</c:v>
                        </c:pt>
                        <c:pt idx="2">
                          <c:v>信贷业务</c:v>
                        </c:pt>
                        <c:pt idx="3">
                          <c:v>公共服务</c:v>
                        </c:pt>
                      </c15:dlblRangeCache>
                    </c15:datalabelsRange>
                  </c:ext>
                </c:extLst>
              </c15:ser>
            </c15:filteredScatterSeries>
            <c15:filteredScatterSeries>
              <c15:ser>
                <c:idx val="7"/>
                <c:order val="7"/>
                <c:tx>
                  <c:strRef>
                    <c:extLst>
                      <c:ext uri="{02D57815-91ED-43cb-92C2-25804820EDAC}">
                        <c15:formulaRef>
                          <c15:sqref>"7"</c15:sqref>
                        </c15:formulaRef>
                      </c:ext>
                    </c:extLst>
                    <c:strCache>
                      <c:ptCount val="1"/>
                      <c:pt idx="0">
                        <c:v>7</c:v>
                      </c:pt>
                    </c:strCache>
                  </c:strRef>
                </c:tx>
                <c:spPr>
                  <a:ln w="3175" cap="rnd" cmpd="sng">
                    <a:solidFill>
                      <a:schemeClr val="accent2">
                        <a:lumMod val="60000"/>
                      </a:schemeClr>
                    </a:solidFill>
                    <a:prstDash val="solid"/>
                    <a:round/>
                  </a:ln>
                  <a:effectLst/>
                </c:spPr>
                <c:marker>
                  <c:symbol val="circle"/>
                  <c:size val="6"/>
                  <c:spPr>
                    <a:solidFill>
                      <a:schemeClr val="accent2">
                        <a:lumMod val="60000"/>
                      </a:schemeClr>
                    </a:solidFill>
                    <a:ln w="9525">
                      <a:solidFill>
                        <a:schemeClr val="accent2">
                          <a:lumMod val="60000"/>
                        </a:schemeClr>
                      </a:solidFill>
                    </a:ln>
                    <a:effectLst/>
                  </c:spPr>
                </c:marker>
                <c:dLbls>
                  <c:dLbl>
                    <c:idx val="0"/>
                    <c:layout>
                      <c:manualLayout>
                        <c:x val="-0.0270474283499829"/>
                        <c:y val="0.0280775448567299"/>
                      </c:manualLayout>
                    </c:layout>
                    <c:tx>
                      <c:rich>
                        <a:bodyPr rot="0" spcFirstLastPara="0" vertOverflow="ellipsis" vert="horz" wrap="square" lIns="38100" tIns="19050" rIns="38100" bIns="19050" anchor="ctr" anchorCtr="1"/>
                        <a:lstStyle/>
                        <a:p>
                          <a:fld id="{eed48db3-9a21-477c-b82f-52ccb64f4859}"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(4)'!$A$22:$A$24</c15:f>
                      <c15:dlblRangeCache>
                        <c:ptCount val="3"/>
                        <c:pt idx="0">
                          <c:v>智慧社区</c:v>
                        </c:pt>
                        <c:pt idx="1">
                          <c:v>理论应用</c:v>
                        </c:pt>
                        <c:pt idx="2">
                          <c:v>发展路径</c:v>
                        </c:pt>
                      </c15:dlblRangeCache>
                    </c15:datalabelsRange>
                  </c:ext>
                </c:extLst>
              </c15:ser>
            </c15:filteredScatterSeries>
            <c15:filteredScatterSeries>
              <c15:ser>
                <c:idx val="8"/>
                <c:order val="8"/>
                <c:tx>
                  <c:strRef>
                    <c:extLst>
                      <c:ext uri="{02D57815-91ED-43cb-92C2-25804820EDAC}">
                        <c15:formulaRef>
                          <c15:sqref>"8"</c15:sqref>
                        </c15:formulaRef>
                      </c:ext>
                    </c:extLst>
                    <c:strCache>
                      <c:ptCount val="1"/>
                      <c:pt idx="0">
                        <c:v>8</c:v>
                      </c:pt>
                    </c:strCache>
                  </c:strRef>
                </c:tx>
                <c:spPr>
                  <a:ln w="3175" cap="rnd" cmpd="sng">
                    <a:solidFill>
                      <a:schemeClr val="accent3">
                        <a:lumMod val="60000"/>
                      </a:schemeClr>
                    </a:solidFill>
                    <a:prstDash val="solid"/>
                    <a:round/>
                  </a:ln>
                  <a:effectLst/>
                </c:spPr>
                <c:marker>
                  <c:symbol val="circle"/>
                  <c:size val="6"/>
                  <c:spPr>
                    <a:solidFill>
                      <a:schemeClr val="accent3">
                        <a:lumMod val="60000"/>
                      </a:schemeClr>
                    </a:solidFill>
                    <a:ln w="9525">
                      <a:solidFill>
                        <a:schemeClr val="accent3">
                          <a:lumMod val="60000"/>
                        </a:schemeClr>
                      </a:solidFill>
                    </a:ln>
                    <a:effectLst/>
                  </c:spPr>
                </c:marker>
                <c:dLbls>
                  <c:dLbl>
                    <c:idx val="0"/>
                    <c:layout>
                      <c:manualLayout>
                        <c:x val="-0.00299743077362261"/>
                        <c:y val="0.0108799617407939"/>
                      </c:manualLayout>
                    </c:layout>
                    <c:tx>
                      <c:rich>
                        <a:bodyPr rot="0" spcFirstLastPara="0" vertOverflow="ellipsis" vert="horz" wrap="square" lIns="38100" tIns="19050" rIns="38100" bIns="19050" anchor="ctr" anchorCtr="1"/>
                        <a:lstStyle/>
                        <a:p>
                          <a:fld id="{5e3e1cc3-3d7e-4b70-9134-1658c056afcd}"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(4)'!$A$25:$A$28</c15:f>
                      <c15:dlblRangeCache>
                        <c:ptCount val="4"/>
                        <c:pt idx="0">
                          <c:v>基层组织建设</c:v>
                        </c:pt>
                        <c:pt idx="1">
                          <c:v>信息服务</c:v>
                        </c:pt>
                        <c:pt idx="2">
                          <c:v>供给服务</c:v>
                        </c:pt>
                        <c:pt idx="3">
                          <c:v>土地管理</c:v>
                        </c:pt>
                      </c15:dlblRangeCache>
                    </c15:datalabelsRange>
                  </c:ext>
                </c:extLst>
              </c15:ser>
            </c15:filteredScatterSeries>
            <c15:filteredScatterSeries>
              <c15:ser>
                <c:idx val="9"/>
                <c:order val="9"/>
                <c:tx>
                  <c:strRef>
                    <c:extLst>
                      <c:ext uri="{02D57815-91ED-43cb-92C2-25804820EDAC}">
                        <c15:formulaRef>
                          <c15:sqref>"9"</c15:sqref>
                        </c15:formulaRef>
                      </c:ext>
                    </c:extLst>
                    <c:strCache>
                      <c:ptCount val="1"/>
                      <c:pt idx="0">
                        <c:v>9</c:v>
                      </c:pt>
                    </c:strCache>
                  </c:strRef>
                </c:tx>
                <c:spPr>
                  <a:ln w="3175" cap="rnd" cmpd="sng">
                    <a:solidFill>
                      <a:schemeClr val="accent4">
                        <a:lumMod val="60000"/>
                      </a:schemeClr>
                    </a:solidFill>
                    <a:prstDash val="solid"/>
                    <a:round/>
                  </a:ln>
                  <a:effectLst/>
                </c:spPr>
                <c:marker>
                  <c:symbol val="circle"/>
                  <c:size val="6"/>
                  <c:spPr>
                    <a:solidFill>
                      <a:schemeClr val="accent4">
                        <a:lumMod val="60000"/>
                      </a:schemeClr>
                    </a:solidFill>
                    <a:ln w="9525">
                      <a:solidFill>
                        <a:schemeClr val="accent4">
                          <a:lumMod val="60000"/>
                        </a:schemeClr>
                      </a:solidFill>
                    </a:ln>
                    <a:effectLst/>
                  </c:spPr>
                </c:marker>
                <c:dLbls>
                  <c:dLbl>
                    <c:idx val="0"/>
                    <c:layout>
                      <c:manualLayout>
                        <c:x val="0.00188340897188285"/>
                        <c:y val="-0.000688479516480673"/>
                      </c:manualLayout>
                    </c:layout>
                    <c:tx>
                      <c:rich>
                        <a:bodyPr rot="0" spcFirstLastPara="0" vertOverflow="ellipsis" vert="horz" wrap="square" lIns="38100" tIns="19050" rIns="38100" bIns="19050" anchor="ctr" anchorCtr="1"/>
                        <a:lstStyle/>
                        <a:p>
                          <a:fld id="{d91f56c0-b793-4f3b-b2c4-09292f0f7c3b}"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(4)'!$A$29:$A$31</c15:f>
                      <c15:dlblRangeCache>
                        <c:ptCount val="3"/>
                        <c:pt idx="0">
                          <c:v>改革治理</c:v>
                        </c:pt>
                        <c:pt idx="1">
                          <c:v>农业服务</c:v>
                        </c:pt>
                        <c:pt idx="2">
                          <c:v>案例研究</c:v>
                        </c:pt>
                      </c15:dlblRangeCache>
                    </c15:datalabelsRange>
                  </c:ext>
                </c:extLst>
              </c15:ser>
            </c15:filteredScatterSeries>
            <c15:filteredScatterSeries>
              <c15:ser>
                <c:idx val="10"/>
                <c:order val="10"/>
                <c:tx>
                  <c:strRef>
                    <c:extLst>
                      <c:ext uri="{02D57815-91ED-43cb-92C2-25804820EDAC}">
                        <c15:formulaRef>
                          <c15:sqref>"10"</c15:sqref>
                        </c15:formulaRef>
                      </c:ext>
                    </c:extLst>
                    <c:strCache>
                      <c:ptCount val="1"/>
                      <c:pt idx="0">
                        <c:v>10</c:v>
                      </c:pt>
                    </c:strCache>
                  </c:strRef>
                </c:tx>
                <c:spPr>
                  <a:ln w="19050" cap="rnd">
                    <a:solidFill>
                      <a:schemeClr val="accent5">
                        <a:lumMod val="60000"/>
                      </a:schemeClr>
                    </a:solidFill>
                    <a:round/>
                  </a:ln>
                  <a:effectLst/>
                </c:spPr>
                <c:marker>
                  <c:symbol val="circle"/>
                  <c:size val="6"/>
                  <c:spPr>
                    <a:solidFill>
                      <a:schemeClr val="accent5">
                        <a:lumMod val="60000"/>
                      </a:schemeClr>
                    </a:solidFill>
                    <a:ln w="9525">
                      <a:solidFill>
                        <a:schemeClr val="accent5">
                          <a:lumMod val="60000"/>
                        </a:schemeClr>
                      </a:solidFill>
                    </a:ln>
                    <a:effectLst/>
                  </c:spPr>
                </c:marker>
                <c:dLbls>
                  <c:delete val="1"/>
                </c:dLbls>
                <c:xVal>
                  <c:numRef>
                    <c:numCache>
                      <c:formatCode>General</c:formatCode>
                      <c:ptCount val="0"/>
                    </c:numCache>
                  </c:numRef>
                </c:xVal>
                <c:yVal>
                  <c:numRef>
                    <c:numCache>
                      <c:formatCode>General</c:formatCode>
                      <c:ptCount val="1"/>
                      <c:pt idx="0">
                        <c:v>1</c:v>
                      </c:pt>
                    </c:numCache>
                  </c:numRef>
                </c:yVal>
                <c:smooth val="0"/>
              </c15:ser>
            </c15:filteredScatterSeries>
            <c15:filteredScatterSeries>
              <c15:ser>
                <c:idx val="11"/>
                <c:order val="11"/>
                <c:tx>
                  <c:strRef>
                    <c:extLst>
                      <c:ext uri="{02D57815-91ED-43cb-92C2-25804820EDAC}">
                        <c15:formulaRef>
                          <c15:sqref>"11"</c15:sqref>
                        </c15:formulaRef>
                      </c:ext>
                    </c:extLst>
                    <c:strCache>
                      <c:ptCount val="1"/>
                      <c:pt idx="0">
                        <c:v>11</c:v>
                      </c:pt>
                    </c:strCache>
                  </c:strRef>
                </c:tx>
                <c:spPr>
                  <a:ln w="3175" cap="rnd" cmpd="sng">
                    <a:solidFill>
                      <a:schemeClr val="accent6">
                        <a:lumMod val="60000"/>
                      </a:schemeClr>
                    </a:solidFill>
                    <a:prstDash val="solid"/>
                    <a:round/>
                  </a:ln>
                  <a:effectLst/>
                </c:spPr>
                <c:marker>
                  <c:symbol val="circle"/>
                  <c:size val="6"/>
                  <c:spPr>
                    <a:solidFill>
                      <a:schemeClr val="accent6">
                        <a:lumMod val="60000"/>
                      </a:schemeClr>
                    </a:solidFill>
                    <a:ln w="9525">
                      <a:solidFill>
                        <a:schemeClr val="accent6">
                          <a:lumMod val="60000"/>
                        </a:schemeClr>
                      </a:solidFill>
                    </a:ln>
                    <a:effectLst/>
                  </c:spPr>
                </c:marker>
                <c:dLbls>
                  <c:dLbl>
                    <c:idx val="0"/>
                    <c:layout>
                      <c:manualLayout>
                        <c:x val="-0.0225058423995035"/>
                        <c:y val="0.0228158747526358"/>
                      </c:manualLayout>
                    </c:layout>
                    <c:tx>
                      <c:rich>
                        <a:bodyPr rot="0" spcFirstLastPara="0" vertOverflow="ellipsis" vert="horz" wrap="square" lIns="38100" tIns="19050" rIns="38100" bIns="19050" anchor="ctr" anchorCtr="1"/>
                        <a:lstStyle/>
                        <a:p>
                          <a:fld id="{f98753f7-8ba1-4208-b3c2-24cb41174c66}"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manualLayout>
                            <c:w val="0.0793930361739602"/>
                            <c:h val="0.0449559044955904"/>
                          </c:manualLayout>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(4)'!$A$33:$A$36</c15:f>
                      <c15:dlblRangeCache>
                        <c:ptCount val="4"/>
                        <c:pt idx="0">
                          <c:v>特殊群体</c:v>
                        </c:pt>
                        <c:pt idx="1">
                          <c:v>医疗卫生</c:v>
                        </c:pt>
                        <c:pt idx="2">
                          <c:v>经济发展</c:v>
                        </c:pt>
                        <c:pt idx="3">
                          <c:v>产业发展</c:v>
                        </c:pt>
                      </c15:dlblRangeCache>
                    </c15:datalabelsRange>
                  </c:ext>
                </c:extLst>
              </c15:ser>
            </c15:filteredScatterSeries>
            <c15:filteredScatterSeries>
              <c15:ser>
                <c:idx val="12"/>
                <c:order val="12"/>
                <c:tx>
                  <c:strRef>
                    <c:extLst>
                      <c:ext uri="{02D57815-91ED-43cb-92C2-25804820EDAC}">
                        <c15:formulaRef>
                          <c15:sqref>"12"</c15:sqref>
                        </c15:formulaRef>
                      </c:ext>
                    </c:extLst>
                    <c:strCache>
                      <c:ptCount val="1"/>
                      <c:pt idx="0">
                        <c:v>12</c:v>
                      </c:pt>
                    </c:strCache>
                  </c:strRef>
                </c:tx>
                <c:spPr>
                  <a:ln w="3175" cap="rnd" cmpd="sng">
                    <a:solidFill>
                      <a:schemeClr val="accent1">
                        <a:lumMod val="80000"/>
                        <a:lumOff val="20000"/>
                      </a:schemeClr>
                    </a:solidFill>
                    <a:prstDash val="solid"/>
                    <a:round/>
                  </a:ln>
                  <a:effectLst/>
                </c:spPr>
                <c:marker>
                  <c:symbol val="circle"/>
                  <c:size val="6"/>
                  <c:spPr>
                    <a:solidFill>
                      <a:schemeClr val="accent1">
                        <a:lumMod val="80000"/>
                        <a:lumOff val="20000"/>
                      </a:schemeClr>
                    </a:solidFill>
                    <a:ln w="9525">
                      <a:solidFill>
                        <a:schemeClr val="accent1">
                          <a:lumMod val="80000"/>
                          <a:lumOff val="20000"/>
                        </a:schemeClr>
                      </a:solidFill>
                    </a:ln>
                    <a:effectLst/>
                  </c:spPr>
                </c:marker>
                <c:dLbls>
                  <c:dLbl>
                    <c:idx val="0"/>
                    <c:layout>
                      <c:manualLayout>
                        <c:x val="-0.0309020839280617"/>
                        <c:y val="0.0199665231946437"/>
                      </c:manualLayout>
                    </c:layout>
                    <c:tx>
                      <c:rich>
                        <a:bodyPr rot="0" spcFirstLastPara="0" vertOverflow="ellipsis" vert="horz" wrap="square" lIns="38100" tIns="19050" rIns="38100" bIns="19050" anchor="ctr" anchorCtr="1"/>
                        <a:lstStyle/>
                        <a:p>
                          <a:fld id="{e2652978-bf9e-4571-930c-55c58a205a85}"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(4)'!$A$37:$A$38</c15:f>
                      <c15:dlblRangeCache>
                        <c:ptCount val="2"/>
                        <c:pt idx="0">
                          <c:v>育儿服务</c:v>
                        </c:pt>
                        <c:pt idx="1">
                          <c:v>公益福利</c:v>
                        </c:pt>
                      </c15:dlblRangeCache>
                    </c15:datalabelsRange>
                  </c:ext>
                </c:extLst>
              </c15:ser>
            </c15:filteredScatterSeries>
          </c:ext>
        </c:extLst>
      </c:scatterChart>
      <c:valAx>
        <c:axId val="159258247"/>
        <c:scaling>
          <c:orientation val="minMax"/>
          <c:max val="1"/>
        </c:scaling>
        <c:delete val="0"/>
        <c:axPos val="b"/>
        <c:title>
          <c:tx>
            <c:rich>
              <a:bodyPr rot="0" spcFirstLastPara="0" vertOverflow="ellipsis" vert="horz" wrap="square" anchor="ctr" anchorCtr="1"/>
              <a:lstStyle/>
              <a:p>
                <a:pPr defTabSz="914400">
                  <a:defRPr lang="zh-CN" sz="600" b="0" i="0" u="none" strike="noStrike" kern="1200" baseline="0">
                    <a:solidFill>
                      <a:sysClr val="windowText" lastClr="000000"/>
                    </a:solidFill>
                    <a:latin typeface="+mn-lt"/>
                    <a:ea typeface="+mn-ea"/>
                    <a:cs typeface="+mn-cs"/>
                  </a:defRPr>
                </a:pPr>
                <a:r>
                  <a:rPr lang="zh-CN" altLang="en-US" sz="600">
                    <a:solidFill>
                      <a:sysClr val="windowText" lastClr="000000"/>
                    </a:solidFill>
                  </a:rPr>
                  <a:t>主题向心度</a:t>
                </a:r>
                <a:endParaRPr lang="zh-CN" altLang="en-US" sz="600">
                  <a:solidFill>
                    <a:sysClr val="windowText" lastClr="000000"/>
                  </a:solidFill>
                </a:endParaRPr>
              </a:p>
            </c:rich>
          </c:tx>
          <c:layout>
            <c:manualLayout>
              <c:xMode val="edge"/>
              <c:yMode val="edge"/>
              <c:x val="0.461180053480231"/>
              <c:y val="0.93649130774911"/>
            </c:manualLayout>
          </c:layout>
          <c:overlay val="0"/>
          <c:spPr>
            <a:noFill/>
            <a:ln>
              <a:noFill/>
            </a:ln>
            <a:effectLst/>
          </c:spPr>
        </c:title>
        <c:numFmt formatCode="General" sourceLinked="0"/>
        <c:majorTickMark val="in"/>
        <c:minorTickMark val="none"/>
        <c:tickLblPos val="nextTo"/>
        <c:spPr>
          <a:noFill/>
          <a:ln w="3175" cap="flat" cmpd="sng" algn="ctr">
            <a:solidFill>
              <a:schemeClr val="tx1"/>
            </a:solidFill>
            <a:round/>
          </a:ln>
          <a:effectLst/>
        </c:spPr>
        <c:txPr>
          <a:bodyPr rot="-6000000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crossAx val="625952608"/>
        <c:crosses val="autoZero"/>
        <c:crossBetween val="midCat"/>
        <c:majorUnit val="0.2"/>
      </c:valAx>
      <c:valAx>
        <c:axId val="625952608"/>
        <c:scaling>
          <c:orientation val="minMax"/>
          <c:max val="1"/>
        </c:scaling>
        <c:delete val="0"/>
        <c:axPos val="l"/>
        <c:title>
          <c:tx>
            <c:rich>
              <a:bodyPr rot="-5400000" spcFirstLastPara="0" vertOverflow="ellipsis" vert="horz" wrap="square" anchor="ctr" anchorCtr="1"/>
              <a:lstStyle/>
              <a:p>
                <a:pPr defTabSz="914400">
                  <a:defRPr lang="zh-CN" sz="600" b="0" i="0" u="none" strike="noStrike" kern="1200" baseline="0">
                    <a:solidFill>
                      <a:sysClr val="windowText" lastClr="000000"/>
                    </a:solidFill>
                    <a:latin typeface="+mn-lt"/>
                    <a:ea typeface="+mn-ea"/>
                    <a:cs typeface="+mn-cs"/>
                  </a:defRPr>
                </a:pPr>
                <a:r>
                  <a:rPr lang="zh-CN" altLang="en-US" sz="600">
                    <a:solidFill>
                      <a:sysClr val="windowText" lastClr="000000"/>
                    </a:solidFill>
                  </a:rPr>
                  <a:t>主题密度</a:t>
                </a:r>
                <a:endParaRPr lang="zh-CN" altLang="en-US" sz="600">
                  <a:solidFill>
                    <a:sysClr val="windowText" lastClr="000000"/>
                  </a:solidFill>
                </a:endParaRPr>
              </a:p>
            </c:rich>
          </c:tx>
          <c:layout>
            <c:manualLayout>
              <c:xMode val="edge"/>
              <c:yMode val="edge"/>
              <c:x val="0.00695990596122679"/>
              <c:y val="0.36515592270495"/>
            </c:manualLayout>
          </c:layout>
          <c:overlay val="0"/>
          <c:spPr>
            <a:noFill/>
            <a:ln>
              <a:noFill/>
            </a:ln>
            <a:effectLst/>
          </c:spPr>
        </c:title>
        <c:numFmt formatCode="0.00_);[Red]\(0.00\)" sourceLinked="0"/>
        <c:majorTickMark val="in"/>
        <c:minorTickMark val="none"/>
        <c:tickLblPos val="nextTo"/>
        <c:spPr>
          <a:noFill/>
          <a:ln w="3175" cap="flat" cmpd="sng" algn="ctr">
            <a:solidFill>
              <a:schemeClr val="tx1"/>
            </a:solidFill>
            <a:prstDash val="solid"/>
            <a:round/>
          </a:ln>
          <a:effectLst/>
        </c:spPr>
        <c:txPr>
          <a:bodyPr rot="-6000000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crossAx val="159258247"/>
        <c:crosses val="autoZero"/>
        <c:crossBetween val="midCat"/>
        <c:majorUnit val="0.2"/>
      </c:valAx>
      <c:spPr>
        <a:noFill/>
        <a:ln>
          <a:noFill/>
        </a:ln>
        <a:effectLst/>
      </c:spPr>
    </c:plotArea>
    <c:legend>
      <c:legendPos val="t"/>
      <c:legendEntry>
        <c:idx val="0"/>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1"/>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2"/>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ayout>
        <c:manualLayout>
          <c:xMode val="edge"/>
          <c:yMode val="edge"/>
          <c:x val="0.576881396748946"/>
          <c:y val="0.0196727019498607"/>
          <c:w val="0.380854906682721"/>
          <c:h val="0.102715877437326"/>
        </c:manualLayout>
      </c:layout>
      <c:overlay val="0"/>
      <c:spPr>
        <a:noFill/>
        <a:ln>
          <a:noFill/>
        </a:ln>
        <a:effectLst/>
      </c:spPr>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
    <c:plotVisOnly val="1"/>
    <c:dispBlanksAs val="gap"/>
    <c:showDLblsOverMax val="0"/>
  </c:chart>
  <c:spPr>
    <a:noFill/>
    <a:ln w="9525" cap="flat" cmpd="sng" algn="ctr">
      <a:noFill/>
      <a:round/>
    </a:ln>
    <a:effectLst/>
  </c:spPr>
  <c:txPr>
    <a:bodyPr/>
    <a:lstStyle/>
    <a:p>
      <a:pPr>
        <a:defRPr lang="zh-CN" sz="600"/>
      </a:pPr>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787382304447925"/>
          <c:y val="0.034601422805266"/>
          <c:w val="0.892329648950834"/>
          <c:h val="0.866419627043861"/>
        </c:manualLayout>
      </c:layout>
      <c:scatterChart>
        <c:scatterStyle val="lineMarker"/>
        <c:varyColors val="0"/>
        <c:ser>
          <c:idx val="4"/>
          <c:order val="4"/>
          <c:tx>
            <c:strRef>
              <c:f>"4"</c:f>
              <c:strCache>
                <c:ptCount val="1"/>
                <c:pt idx="0">
                  <c:v>4</c:v>
                </c:pt>
              </c:strCache>
            </c:strRef>
          </c:tx>
          <c:spPr>
            <a:ln w="3175" cap="rnd" cmpd="sng">
              <a:solidFill>
                <a:schemeClr val="accent5"/>
              </a:solidFill>
              <a:prstDash val="solid"/>
              <a:round/>
            </a:ln>
            <a:effectLst/>
          </c:spPr>
          <c:marker>
            <c:symbol val="circle"/>
            <c:size val="4"/>
            <c:spPr>
              <a:solidFill>
                <a:schemeClr val="accent5"/>
              </a:solidFill>
              <a:ln w="9525">
                <a:solidFill>
                  <a:schemeClr val="accent5"/>
                </a:solidFill>
              </a:ln>
              <a:effectLst/>
            </c:spPr>
          </c:marker>
          <c:dLbls>
            <c:dLbl>
              <c:idx val="0"/>
              <c:layout>
                <c:manualLayout>
                  <c:x val="0.0363260062803311"/>
                  <c:y val="0.0239007853773299"/>
                </c:manualLayout>
              </c:layout>
              <c:tx>
                <c:rich>
                  <a:bodyPr rot="0" spcFirstLastPara="0" vertOverflow="ellipsis" vert="horz" wrap="square" lIns="38100" tIns="19050" rIns="38100" bIns="19050" anchor="ctr" anchorCtr="1"/>
                  <a:lstStyle/>
                  <a:p>
                    <a:fld id="{c973684f-097b-486e-ad9f-ed831c913dfc}"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1"/>
              <c:layout>
                <c:manualLayout>
                  <c:x val="0.0369683128746788"/>
                  <c:y val="0.0239120038259206"/>
                </c:manualLayout>
              </c:layout>
              <c:tx>
                <c:rich>
                  <a:bodyPr rot="0" spcFirstLastPara="0" vertOverflow="ellipsis" vert="horz" wrap="square" lIns="38100" tIns="19050" rIns="38100" bIns="19050" anchor="ctr" anchorCtr="1"/>
                  <a:lstStyle/>
                  <a:p>
                    <a:fld id="{5a7a46a7-4516-4463-bfc2-8b488cb2610e}"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2"/>
              <c:layout>
                <c:manualLayout>
                  <c:x val="0.0380468099152769"/>
                  <c:y val="0.0304795452196964"/>
                </c:manualLayout>
              </c:layout>
              <c:tx>
                <c:rich>
                  <a:bodyPr rot="0" spcFirstLastPara="0" vertOverflow="ellipsis" vert="horz" wrap="square" lIns="38100" tIns="19050" rIns="38100" bIns="19050" anchor="ctr" anchorCtr="1"/>
                  <a:lstStyle/>
                  <a:p>
                    <a:fld id="{b49347f2-2f5f-41c1-819f-fee4e0834e85}"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3"/>
              <c:layout>
                <c:manualLayout>
                  <c:x val="0.0631173070861942"/>
                  <c:y val="0.0697179305367712"/>
                </c:manualLayout>
              </c:layout>
              <c:tx>
                <c:rich>
                  <a:bodyPr rot="0" spcFirstLastPara="0" vertOverflow="ellipsis" vert="horz" wrap="square" lIns="38100" tIns="19050" rIns="38100" bIns="19050" anchor="ctr" anchorCtr="1"/>
                  <a:lstStyle/>
                  <a:p>
                    <a:fld id="{e9ce6f94-3053-432c-81bc-f856748510ee}"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(6)'!$B$2:$B$5</c:f>
              <c:numCache>
                <c:formatCode>0.0000_ </c:formatCode>
                <c:ptCount val="4"/>
                <c:pt idx="0">
                  <c:v>0.256678078928376</c:v>
                </c:pt>
                <c:pt idx="1">
                  <c:v>0.276303750356874</c:v>
                </c:pt>
                <c:pt idx="2">
                  <c:v>0.291920741563283</c:v>
                </c:pt>
                <c:pt idx="3">
                  <c:v>0.299063989786935</c:v>
                </c:pt>
              </c:numCache>
            </c:numRef>
          </c:xVal>
          <c:yVal>
            <c:numRef>
              <c:f>'[0507TC-TD整理.xlsx]Sheet8 (6)'!$C$2:$C$5</c:f>
              <c:numCache>
                <c:formatCode>0.0000_ </c:formatCode>
                <c:ptCount val="4"/>
                <c:pt idx="0">
                  <c:v>0.129830610450317</c:v>
                </c:pt>
                <c:pt idx="1">
                  <c:v>0.0818471894396363</c:v>
                </c:pt>
                <c:pt idx="2">
                  <c:v>0.0709517604248623</c:v>
                </c:pt>
                <c:pt idx="3">
                  <c:v>0.0575072121688959</c:v>
                </c:pt>
              </c:numCache>
            </c:numRef>
          </c:yVal>
          <c:smooth val="0"/>
          <c:extLst>
            <c:ext xmlns:c15="http://schemas.microsoft.com/office/drawing/2012/chart" uri="{02D57815-91ED-43cb-92C2-25804820EDAC}">
              <c15:datalabelsRange>
                <c15:f>'Sheet8 (4)'!$A$11:$A$14</c15:f>
                <c15:dlblRangeCache>
                  <c:ptCount val="4"/>
                  <c:pt idx="0">
                    <c:v>住房问题</c:v>
                  </c:pt>
                  <c:pt idx="1">
                    <c:v>文化服务</c:v>
                  </c:pt>
                  <c:pt idx="2">
                    <c:v>研究方法</c:v>
                  </c:pt>
                  <c:pt idx="3">
                    <c:v>数字社会</c:v>
                  </c:pt>
                </c15:dlblRangeCache>
              </c15:datalabelsRange>
            </c:ext>
          </c:extLst>
        </c:ser>
        <c:ser>
          <c:idx val="5"/>
          <c:order val="5"/>
          <c:tx>
            <c:strRef>
              <c:f>"5"</c:f>
              <c:strCache>
                <c:ptCount val="1"/>
                <c:pt idx="0">
                  <c:v>5</c:v>
                </c:pt>
              </c:strCache>
            </c:strRef>
          </c:tx>
          <c:spPr>
            <a:ln w="3175" cap="rnd" cmpd="sng">
              <a:solidFill>
                <a:schemeClr val="accent6"/>
              </a:solidFill>
              <a:prstDash val="solid"/>
              <a:round/>
            </a:ln>
            <a:effectLst/>
          </c:spPr>
          <c:marker>
            <c:symbol val="circle"/>
            <c:size val="4"/>
            <c:spPr>
              <a:solidFill>
                <a:schemeClr val="accent6"/>
              </a:solidFill>
              <a:ln w="9525">
                <a:solidFill>
                  <a:schemeClr val="accent6"/>
                </a:solidFill>
              </a:ln>
              <a:effectLst/>
            </c:spPr>
          </c:marker>
          <c:dLbls>
            <c:dLbl>
              <c:idx val="0"/>
              <c:layout/>
              <c:tx>
                <c:rich>
                  <a:bodyPr rot="0" spcFirstLastPara="0" vertOverflow="ellipsis" vert="horz" wrap="square" lIns="38100" tIns="19050" rIns="38100" bIns="19050" anchor="ctr" anchorCtr="1"/>
                  <a:lstStyle/>
                  <a:p>
                    <a:fld id="{049ff50f-7720-44b3-8c45-a6587c0c1c3b}"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dLbl>
              <c:idx val="1"/>
              <c:layout>
                <c:manualLayout>
                  <c:x val="0.00413930916357408"/>
                  <c:y val="0.00896700143472023"/>
                </c:manualLayout>
              </c:layout>
              <c:tx>
                <c:rich>
                  <a:bodyPr rot="0" spcFirstLastPara="0" vertOverflow="ellipsis" vert="horz" wrap="square" lIns="38100" tIns="19050" rIns="38100" bIns="19050" anchor="ctr" anchorCtr="1"/>
                  <a:lstStyle/>
                  <a:p>
                    <a:fld id="{e0004b60-a747-469f-af32-c8c543bf3ff5}"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2"/>
              <c:layout>
                <c:manualLayout>
                  <c:x val="-0.0143333791497946"/>
                  <c:y val="0.106278290738666"/>
                </c:manualLayout>
              </c:layout>
              <c:tx>
                <c:rich>
                  <a:bodyPr rot="0" spcFirstLastPara="0" vertOverflow="ellipsis" vert="horz" wrap="square" lIns="38100" tIns="19050" rIns="38100" bIns="19050" anchor="ctr" anchorCtr="1"/>
                  <a:lstStyle/>
                  <a:p>
                    <a:fld id="{e1134cf6-fc44-4c65-afb6-02c2854dc00d}"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(6)'!$B$6:$B$8</c:f>
              <c:numCache>
                <c:formatCode>0.0000_ </c:formatCode>
                <c:ptCount val="3"/>
                <c:pt idx="0">
                  <c:v>0.208204887234715</c:v>
                </c:pt>
                <c:pt idx="1">
                  <c:v>0.237832293221537</c:v>
                </c:pt>
                <c:pt idx="2">
                  <c:v>0.282359107646327</c:v>
                </c:pt>
              </c:numCache>
            </c:numRef>
          </c:xVal>
          <c:yVal>
            <c:numRef>
              <c:f>'[0507TC-TD整理.xlsx]Sheet8 (6)'!$C$6:$C$8</c:f>
              <c:numCache>
                <c:formatCode>0.0000_ </c:formatCode>
                <c:ptCount val="3"/>
                <c:pt idx="0">
                  <c:v>0.125893681797968</c:v>
                </c:pt>
                <c:pt idx="1">
                  <c:v>0.0782143570111676</c:v>
                </c:pt>
                <c:pt idx="2">
                  <c:v>0.0646422159010672</c:v>
                </c:pt>
              </c:numCache>
            </c:numRef>
          </c:yVal>
          <c:smooth val="0"/>
          <c:extLst>
            <c:ext xmlns:c15="http://schemas.microsoft.com/office/drawing/2012/chart" uri="{02D57815-91ED-43cb-92C2-25804820EDAC}">
              <c15:datalabelsRange>
                <c15:f>'Sheet8 (4)'!$A$15:$A$17</c15:f>
                <c15:dlblRangeCache>
                  <c:ptCount val="3"/>
                  <c:pt idx="0">
                    <c:v>城市社区</c:v>
                  </c:pt>
                  <c:pt idx="1">
                    <c:v>社区养老</c:v>
                  </c:pt>
                  <c:pt idx="2">
                    <c:v>指数模型</c:v>
                  </c:pt>
                </c15:dlblRangeCache>
              </c15:datalabelsRange>
            </c:ext>
          </c:extLst>
        </c:ser>
        <c:ser>
          <c:idx val="6"/>
          <c:order val="6"/>
          <c:tx>
            <c:strRef>
              <c:f>"6"</c:f>
              <c:strCache>
                <c:ptCount val="1"/>
                <c:pt idx="0">
                  <c:v>6</c:v>
                </c:pt>
              </c:strCache>
            </c:strRef>
          </c:tx>
          <c:spPr>
            <a:ln w="3175" cap="rnd" cmpd="sng">
              <a:solidFill>
                <a:schemeClr val="accent1">
                  <a:lumMod val="60000"/>
                </a:schemeClr>
              </a:solidFill>
              <a:prstDash val="solid"/>
              <a:round/>
            </a:ln>
            <a:effectLst/>
          </c:spPr>
          <c:marker>
            <c:symbol val="circle"/>
            <c:size val="4"/>
            <c:spPr>
              <a:solidFill>
                <a:schemeClr val="accent1">
                  <a:lumMod val="60000"/>
                </a:schemeClr>
              </a:solidFill>
              <a:ln w="9525">
                <a:solidFill>
                  <a:schemeClr val="accent1">
                    <a:lumMod val="60000"/>
                  </a:schemeClr>
                </a:solidFill>
              </a:ln>
              <a:effectLst/>
            </c:spPr>
          </c:marker>
          <c:dLbls>
            <c:dLbl>
              <c:idx val="0"/>
              <c:layout>
                <c:manualLayout>
                  <c:x val="0.0403418097331947"/>
                  <c:y val="0.00687720412296734"/>
                </c:manualLayout>
              </c:layout>
              <c:tx>
                <c:rich>
                  <a:bodyPr rot="0" spcFirstLastPara="0" vertOverflow="ellipsis" vert="horz" wrap="square" lIns="38100" tIns="19050" rIns="38100" bIns="19050" anchor="ctr" anchorCtr="1"/>
                  <a:lstStyle/>
                  <a:p>
                    <a:fld id="{4d8951e1-5445-4fd9-a3a9-c164c5737e05}"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1"/>
              <c:layout>
                <c:manualLayout>
                  <c:x val="-0.0464955250154653"/>
                  <c:y val="0.0301302564060547"/>
                </c:manualLayout>
              </c:layout>
              <c:tx>
                <c:rich>
                  <a:bodyPr rot="0" spcFirstLastPara="0" vertOverflow="ellipsis" vert="horz" wrap="square" lIns="38100" tIns="19050" rIns="38100" bIns="19050" anchor="ctr" anchorCtr="1"/>
                  <a:lstStyle/>
                  <a:p>
                    <a:fld id="{2dd53ee8-900c-4ae0-8667-db8d5ab91234}"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manualLayout>
                      <c:w val="0.162019875384494"/>
                      <c:h val="0.0872557618567577"/>
                    </c:manualLayout>
                  </c15:layout>
                  <c15:dlblFieldTable/>
                  <c15:showDataLabelsRange val="1"/>
                </c:ext>
              </c:extLst>
            </c:dLbl>
            <c:dLbl>
              <c:idx val="2"/>
              <c:layout>
                <c:manualLayout>
                  <c:x val="-0.0302544876772196"/>
                  <c:y val="0.0940894661277883"/>
                </c:manualLayout>
              </c:layout>
              <c:tx>
                <c:rich>
                  <a:bodyPr rot="0" spcFirstLastPara="0" vertOverflow="ellipsis" vert="horz" wrap="square" lIns="38100" tIns="19050" rIns="38100" bIns="19050" anchor="ctr" anchorCtr="1"/>
                  <a:lstStyle/>
                  <a:p>
                    <a:fld id="{88468dff-8164-4d8c-8d5c-564860d8e46c}"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manualLayout>
                      <c:w val="0.128588281557216"/>
                      <c:h val="0.0598620689655172"/>
                    </c:manualLayout>
                  </c15:layout>
                  <c15:dlblFieldTable/>
                  <c15:showDataLabelsRange val="1"/>
                </c:ext>
              </c:extLst>
            </c:dLbl>
            <c:dLbl>
              <c:idx val="3"/>
              <c:layout>
                <c:manualLayout>
                  <c:x val="0.0434335152042182"/>
                  <c:y val="0.0349493401799076"/>
                </c:manualLayout>
              </c:layout>
              <c:tx>
                <c:rich>
                  <a:bodyPr rot="0" spcFirstLastPara="0" vertOverflow="ellipsis" vert="horz" wrap="square" lIns="38100" tIns="19050" rIns="38100" bIns="19050" anchor="ctr" anchorCtr="1"/>
                  <a:lstStyle/>
                  <a:p>
                    <a:fld id="{a27029c0-1314-47c9-9a9e-8195b73d005b}"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(6)'!$B$9:$B$12</c:f>
              <c:numCache>
                <c:formatCode>0.0000_ </c:formatCode>
                <c:ptCount val="4"/>
                <c:pt idx="0">
                  <c:v>0.0723547475490924</c:v>
                </c:pt>
                <c:pt idx="1">
                  <c:v>0.214118499526225</c:v>
                </c:pt>
                <c:pt idx="2">
                  <c:v>0.214432725096202</c:v>
                </c:pt>
                <c:pt idx="3">
                  <c:v>0.275328427706318</c:v>
                </c:pt>
              </c:numCache>
            </c:numRef>
          </c:xVal>
          <c:yVal>
            <c:numRef>
              <c:f>'[0507TC-TD整理.xlsx]Sheet8 (6)'!$C$9:$C$12</c:f>
              <c:numCache>
                <c:formatCode>0.0000_ </c:formatCode>
                <c:ptCount val="4"/>
                <c:pt idx="0">
                  <c:v>0.111150847578857</c:v>
                </c:pt>
                <c:pt idx="1">
                  <c:v>0.074463302236709</c:v>
                </c:pt>
                <c:pt idx="2">
                  <c:v>0.0680924111293899</c:v>
                </c:pt>
                <c:pt idx="3">
                  <c:v>0.0337212030863942</c:v>
                </c:pt>
              </c:numCache>
            </c:numRef>
          </c:yVal>
          <c:smooth val="0"/>
          <c:extLst>
            <c:ext xmlns:c15="http://schemas.microsoft.com/office/drawing/2012/chart" uri="{02D57815-91ED-43cb-92C2-25804820EDAC}">
              <c15:datalabelsRange>
                <c15:f>'Sheet8 (4)'!$A$18:$A$21</c15:f>
                <c15:dlblRangeCache>
                  <c:ptCount val="4"/>
                  <c:pt idx="0">
                    <c:v>政务服务</c:v>
                  </c:pt>
                  <c:pt idx="1">
                    <c:v>社区教育</c:v>
                  </c:pt>
                  <c:pt idx="2">
                    <c:v>信贷业务</c:v>
                  </c:pt>
                  <c:pt idx="3">
                    <c:v>公共服务</c:v>
                  </c:pt>
                </c15:dlblRangeCache>
              </c15:datalabelsRange>
            </c:ext>
          </c:extLst>
        </c:ser>
        <c:ser>
          <c:idx val="7"/>
          <c:order val="7"/>
          <c:tx>
            <c:strRef>
              <c:f>"7"</c:f>
              <c:strCache>
                <c:ptCount val="1"/>
                <c:pt idx="0">
                  <c:v>7</c:v>
                </c:pt>
              </c:strCache>
            </c:strRef>
          </c:tx>
          <c:spPr>
            <a:ln w="3175" cap="rnd" cmpd="sng">
              <a:solidFill>
                <a:schemeClr val="accent2">
                  <a:lumMod val="60000"/>
                </a:schemeClr>
              </a:solidFill>
              <a:prstDash val="solid"/>
              <a:round/>
            </a:ln>
            <a:effectLst/>
          </c:spPr>
          <c:marker>
            <c:symbol val="circle"/>
            <c:size val="4"/>
            <c:spPr>
              <a:solidFill>
                <a:schemeClr val="accent2">
                  <a:lumMod val="60000"/>
                </a:schemeClr>
              </a:solidFill>
              <a:ln w="9525">
                <a:solidFill>
                  <a:schemeClr val="accent2">
                    <a:lumMod val="60000"/>
                  </a:schemeClr>
                </a:solidFill>
              </a:ln>
              <a:effectLst/>
            </c:spPr>
          </c:marker>
          <c:dLbls>
            <c:dLbl>
              <c:idx val="0"/>
              <c:layout>
                <c:manualLayout>
                  <c:x val="-0.060810888148597"/>
                  <c:y val="0.0513063980683143"/>
                </c:manualLayout>
              </c:layout>
              <c:tx>
                <c:rich>
                  <a:bodyPr rot="0" spcFirstLastPara="0" vertOverflow="ellipsis" vert="horz" wrap="square" lIns="38100" tIns="19050" rIns="38100" bIns="19050" anchor="ctr" anchorCtr="1"/>
                  <a:lstStyle/>
                  <a:p>
                    <a:fld id="{76ca6b34-a7de-4953-8c0f-1871da73b0fb}"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1"/>
              <c:layout>
                <c:manualLayout>
                  <c:x val="0.0113702353922034"/>
                  <c:y val="0.0119181873188968"/>
                </c:manualLayout>
              </c:layout>
              <c:tx>
                <c:rich>
                  <a:bodyPr rot="0" spcFirstLastPara="0" vertOverflow="ellipsis" vert="horz" wrap="square" lIns="38100" tIns="19050" rIns="38100" bIns="19050" anchor="ctr" anchorCtr="1"/>
                  <a:lstStyle/>
                  <a:p>
                    <a:fld id="{68ef10f6-2ba0-4d19-bbb4-6ad7d8acb304}"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2"/>
              <c:layout>
                <c:manualLayout>
                  <c:x val="0.0228456971182466"/>
                  <c:y val="0.10481115280192"/>
                </c:manualLayout>
              </c:layout>
              <c:tx>
                <c:rich>
                  <a:bodyPr rot="0" spcFirstLastPara="0" vertOverflow="ellipsis" vert="horz" wrap="square" lIns="38100" tIns="19050" rIns="38100" bIns="19050" anchor="ctr" anchorCtr="1"/>
                  <a:lstStyle/>
                  <a:p>
                    <a:fld id="{32e0b4d4-2b41-4912-8282-457fb5b35530}"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(6)'!$B$13:$B$15</c:f>
              <c:numCache>
                <c:formatCode>0.0000_ </c:formatCode>
                <c:ptCount val="3"/>
                <c:pt idx="0">
                  <c:v>0.0649898578705952</c:v>
                </c:pt>
                <c:pt idx="1">
                  <c:v>0.208759518987693</c:v>
                </c:pt>
                <c:pt idx="2">
                  <c:v>0.227114301324692</c:v>
                </c:pt>
              </c:numCache>
            </c:numRef>
          </c:xVal>
          <c:yVal>
            <c:numRef>
              <c:f>'[0507TC-TD整理.xlsx]Sheet8 (6)'!$C$13:$C$15</c:f>
              <c:numCache>
                <c:formatCode>0.0000_ </c:formatCode>
                <c:ptCount val="3"/>
                <c:pt idx="0">
                  <c:v>0.109294880490518</c:v>
                </c:pt>
                <c:pt idx="1">
                  <c:v>0.0357985837922895</c:v>
                </c:pt>
                <c:pt idx="2">
                  <c:v>0.027537372147915</c:v>
                </c:pt>
              </c:numCache>
            </c:numRef>
          </c:yVal>
          <c:smooth val="0"/>
          <c:extLst>
            <c:ext xmlns:c15="http://schemas.microsoft.com/office/drawing/2012/chart" uri="{02D57815-91ED-43cb-92C2-25804820EDAC}">
              <c15:datalabelsRange>
                <c15:f>'Sheet8 (4)'!$A$22:$A$24</c15:f>
                <c15:dlblRangeCache>
                  <c:ptCount val="3"/>
                  <c:pt idx="0">
                    <c:v>智慧社区</c:v>
                  </c:pt>
                  <c:pt idx="1">
                    <c:v>理论应用</c:v>
                  </c:pt>
                  <c:pt idx="2">
                    <c:v>发展路径</c:v>
                  </c:pt>
                </c15:dlblRangeCache>
              </c15:datalabelsRange>
            </c:ext>
          </c:extLst>
        </c:ser>
        <c:ser>
          <c:idx val="8"/>
          <c:order val="8"/>
          <c:tx>
            <c:strRef>
              <c:f>"8"</c:f>
              <c:strCache>
                <c:ptCount val="1"/>
                <c:pt idx="0">
                  <c:v>8</c:v>
                </c:pt>
              </c:strCache>
            </c:strRef>
          </c:tx>
          <c:spPr>
            <a:ln w="3175" cap="rnd" cmpd="sng">
              <a:solidFill>
                <a:schemeClr val="accent3">
                  <a:lumMod val="60000"/>
                </a:schemeClr>
              </a:solidFill>
              <a:prstDash val="solid"/>
              <a:round/>
            </a:ln>
            <a:effectLst/>
          </c:spPr>
          <c:marker>
            <c:symbol val="circle"/>
            <c:size val="4"/>
            <c:spPr>
              <a:solidFill>
                <a:schemeClr val="accent3">
                  <a:lumMod val="60000"/>
                </a:schemeClr>
              </a:solidFill>
              <a:ln w="9525">
                <a:solidFill>
                  <a:schemeClr val="accent3">
                    <a:lumMod val="60000"/>
                  </a:schemeClr>
                </a:solidFill>
              </a:ln>
              <a:effectLst/>
            </c:spPr>
          </c:marker>
          <c:dLbls>
            <c:dLbl>
              <c:idx val="0"/>
              <c:layout>
                <c:manualLayout>
                  <c:x val="-0.00299743077362261"/>
                  <c:y val="0.0108799617407939"/>
                </c:manualLayout>
              </c:layout>
              <c:tx>
                <c:rich>
                  <a:bodyPr rot="0" spcFirstLastPara="0" vertOverflow="ellipsis" vert="horz" wrap="square" lIns="38100" tIns="19050" rIns="38100" bIns="19050" anchor="ctr" anchorCtr="1"/>
                  <a:lstStyle/>
                  <a:p>
                    <a:fld id="{7f6417ce-898d-4bd9-a297-1716280cf5e2}"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1"/>
              <c:layout>
                <c:manualLayout>
                  <c:x val="0.0662117208922782"/>
                  <c:y val="0.0580460834064693"/>
                </c:manualLayout>
              </c:layout>
              <c:tx>
                <c:rich>
                  <a:bodyPr rot="0" spcFirstLastPara="0" vertOverflow="ellipsis" vert="horz" wrap="square" lIns="38100" tIns="19050" rIns="38100" bIns="19050" anchor="ctr" anchorCtr="1"/>
                  <a:lstStyle/>
                  <a:p>
                    <a:fld id="{b6b4ee00-94bd-4b6d-a141-af54b9aa5fda}"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2"/>
              <c:layout>
                <c:manualLayout>
                  <c:x val="0.0166999714530403"/>
                  <c:y val="0.0130320420851267"/>
                </c:manualLayout>
              </c:layout>
              <c:tx>
                <c:rich>
                  <a:bodyPr rot="0" spcFirstLastPara="0" vertOverflow="ellipsis" vert="horz" wrap="square" lIns="38100" tIns="19050" rIns="38100" bIns="19050" anchor="ctr" anchorCtr="1"/>
                  <a:lstStyle/>
                  <a:p>
                    <a:fld id="{687e4b71-33f9-4fc4-955e-8a0f5b377267}"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3"/>
              <c:layout>
                <c:manualLayout>
                  <c:x val="0.0356836996859835"/>
                  <c:y val="0.0248684839789574"/>
                </c:manualLayout>
              </c:layout>
              <c:tx>
                <c:rich>
                  <a:bodyPr rot="0" spcFirstLastPara="0" vertOverflow="ellipsis" vert="horz" wrap="square" lIns="38100" tIns="19050" rIns="38100" bIns="19050" anchor="ctr" anchorCtr="1"/>
                  <a:lstStyle/>
                  <a:p>
                    <a:fld id="{0323812f-4169-40bb-943f-1d8417e5e0e0}"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(6)'!$B$16:$B$19</c:f>
              <c:numCache>
                <c:formatCode>0.0000_ </c:formatCode>
                <c:ptCount val="4"/>
                <c:pt idx="0">
                  <c:v>0.0497086963986332</c:v>
                </c:pt>
                <c:pt idx="1">
                  <c:v>0.0888217633010062</c:v>
                </c:pt>
                <c:pt idx="2">
                  <c:v>0.13290656755922</c:v>
                </c:pt>
                <c:pt idx="3">
                  <c:v>0.159735813068086</c:v>
                </c:pt>
              </c:numCache>
            </c:numRef>
          </c:xVal>
          <c:yVal>
            <c:numRef>
              <c:f>'[0507TC-TD整理.xlsx]Sheet8 (6)'!$C$16:$C$19</c:f>
              <c:numCache>
                <c:formatCode>0.0000_ </c:formatCode>
                <c:ptCount val="4"/>
                <c:pt idx="0">
                  <c:v>0.0888792425187878</c:v>
                </c:pt>
                <c:pt idx="1">
                  <c:v>0.0604674796747967</c:v>
                </c:pt>
                <c:pt idx="2">
                  <c:v>0.0427639191002916</c:v>
                </c:pt>
                <c:pt idx="3">
                  <c:v>0.00619590873328088</c:v>
                </c:pt>
              </c:numCache>
            </c:numRef>
          </c:yVal>
          <c:smooth val="0"/>
          <c:extLst>
            <c:ext xmlns:c15="http://schemas.microsoft.com/office/drawing/2012/chart" uri="{02D57815-91ED-43cb-92C2-25804820EDAC}">
              <c15:datalabelsRange>
                <c15:f>'Sheet8 (4)'!$A$25:$A$28</c15:f>
                <c15:dlblRangeCache>
                  <c:ptCount val="4"/>
                  <c:pt idx="0">
                    <c:v>基层组织建设</c:v>
                  </c:pt>
                  <c:pt idx="1">
                    <c:v>信息服务</c:v>
                  </c:pt>
                  <c:pt idx="2">
                    <c:v>供给服务</c:v>
                  </c:pt>
                  <c:pt idx="3">
                    <c:v>土地管理</c:v>
                  </c:pt>
                </c15:dlblRangeCache>
              </c15:datalabelsRange>
            </c:ext>
          </c:extLst>
        </c:ser>
        <c:ser>
          <c:idx val="9"/>
          <c:order val="9"/>
          <c:tx>
            <c:strRef>
              <c:f>"9"</c:f>
              <c:strCache>
                <c:ptCount val="1"/>
                <c:pt idx="0">
                  <c:v>9</c:v>
                </c:pt>
              </c:strCache>
            </c:strRef>
          </c:tx>
          <c:spPr>
            <a:ln w="3175" cap="rnd" cmpd="sng">
              <a:solidFill>
                <a:schemeClr val="accent4">
                  <a:lumMod val="60000"/>
                </a:schemeClr>
              </a:solidFill>
              <a:prstDash val="solid"/>
              <a:round/>
            </a:ln>
            <a:effectLst/>
          </c:spPr>
          <c:marker>
            <c:symbol val="circle"/>
            <c:size val="4"/>
            <c:spPr>
              <a:solidFill>
                <a:schemeClr val="accent4">
                  <a:lumMod val="60000"/>
                </a:schemeClr>
              </a:solidFill>
              <a:ln w="9525">
                <a:solidFill>
                  <a:schemeClr val="accent4">
                    <a:lumMod val="60000"/>
                  </a:schemeClr>
                </a:solidFill>
              </a:ln>
              <a:effectLst/>
            </c:spPr>
          </c:marker>
          <c:dLbls>
            <c:dLbl>
              <c:idx val="0"/>
              <c:layout>
                <c:manualLayout>
                  <c:x val="-0.0124438860606817"/>
                  <c:y val="0.0235098737355479"/>
                </c:manualLayout>
              </c:layout>
              <c:tx>
                <c:rich>
                  <a:bodyPr rot="0" spcFirstLastPara="0" vertOverflow="ellipsis" vert="horz" wrap="square" lIns="38100" tIns="19050" rIns="38100" bIns="19050" anchor="ctr" anchorCtr="1"/>
                  <a:lstStyle/>
                  <a:p>
                    <a:fld id="{59ea92d2-4035-482c-9175-a380ba447790}"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1"/>
              <c:layout>
                <c:manualLayout>
                  <c:x val="0.0266604487831014"/>
                  <c:y val="0.0798275204106544"/>
                </c:manualLayout>
              </c:layout>
              <c:tx>
                <c:rich>
                  <a:bodyPr rot="0" spcFirstLastPara="0" vertOverflow="ellipsis" vert="horz" wrap="square" lIns="38100" tIns="19050" rIns="38100" bIns="19050" anchor="ctr" anchorCtr="1"/>
                  <a:lstStyle/>
                  <a:p>
                    <a:fld id="{7cba1b91-487c-494a-8416-3778e1274f09}"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2"/>
              <c:layout>
                <c:manualLayout>
                  <c:x val="0.0128839602453751"/>
                  <c:y val="0.0976824644597832"/>
                </c:manualLayout>
              </c:layout>
              <c:tx>
                <c:rich>
                  <a:bodyPr rot="0" spcFirstLastPara="0" vertOverflow="ellipsis" vert="horz" wrap="square" lIns="38100" tIns="19050" rIns="38100" bIns="19050" anchor="ctr" anchorCtr="1"/>
                  <a:lstStyle/>
                  <a:p>
                    <a:fld id="{b9505e72-cf86-4098-a813-3b1d254eeefa}"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(6)'!$B$20:$B$22</c:f>
              <c:numCache>
                <c:formatCode>0.0000_ </c:formatCode>
                <c:ptCount val="3"/>
                <c:pt idx="0">
                  <c:v>0.0454806993110213</c:v>
                </c:pt>
                <c:pt idx="1">
                  <c:v>0.0726699861259136</c:v>
                </c:pt>
                <c:pt idx="2">
                  <c:v>0.115579824010632</c:v>
                </c:pt>
              </c:numCache>
            </c:numRef>
          </c:xVal>
          <c:yVal>
            <c:numRef>
              <c:f>'[0507TC-TD整理.xlsx]Sheet8 (6)'!$C$20:$C$22</c:f>
              <c:numCache>
                <c:formatCode>0.0000_ </c:formatCode>
                <c:ptCount val="3"/>
                <c:pt idx="0">
                  <c:v>0.0540156145978333</c:v>
                </c:pt>
                <c:pt idx="1">
                  <c:v>0.0515866771570941</c:v>
                </c:pt>
                <c:pt idx="2">
                  <c:v>0.0304162792361061</c:v>
                </c:pt>
              </c:numCache>
            </c:numRef>
          </c:yVal>
          <c:smooth val="0"/>
          <c:extLst>
            <c:ext xmlns:c15="http://schemas.microsoft.com/office/drawing/2012/chart" uri="{02D57815-91ED-43cb-92C2-25804820EDAC}">
              <c15:datalabelsRange>
                <c15:f>'Sheet8 (4)'!$A$29:$A$31</c15:f>
                <c15:dlblRangeCache>
                  <c:ptCount val="3"/>
                  <c:pt idx="0">
                    <c:v>改革治理</c:v>
                  </c:pt>
                  <c:pt idx="1">
                    <c:v>农业服务</c:v>
                  </c:pt>
                  <c:pt idx="2">
                    <c:v>案例研究</c:v>
                  </c:pt>
                </c15:dlblRangeCache>
              </c15:datalabelsRange>
            </c:ext>
          </c:extLst>
        </c:ser>
        <c:ser>
          <c:idx val="10"/>
          <c:order val="10"/>
          <c:tx>
            <c:strRef>
              <c:f>"10"</c:f>
              <c:strCache>
                <c:ptCount val="1"/>
                <c:pt idx="0">
                  <c:v>10</c:v>
                </c:pt>
              </c:strCache>
            </c:strRef>
          </c:tx>
          <c:spPr>
            <a:ln w="19050" cap="rnd">
              <a:solidFill>
                <a:schemeClr val="accent5">
                  <a:lumMod val="60000"/>
                </a:schemeClr>
              </a:solidFill>
              <a:round/>
            </a:ln>
            <a:effectLst/>
          </c:spPr>
          <c:marker>
            <c:symbol val="circle"/>
            <c:size val="4"/>
            <c:spPr>
              <a:solidFill>
                <a:schemeClr val="accent5">
                  <a:lumMod val="60000"/>
                </a:schemeClr>
              </a:solidFill>
              <a:ln w="9525">
                <a:solidFill>
                  <a:schemeClr val="accent5">
                    <a:lumMod val="60000"/>
                  </a:schemeClr>
                </a:solidFill>
              </a:ln>
              <a:effectLst/>
            </c:spPr>
          </c:marker>
          <c:dLbls>
            <c:dLbl>
              <c:idx val="0"/>
              <c:layout>
                <c:manualLayout>
                  <c:x val="-0.00921658986175115"/>
                  <c:y val="0.0312430261102432"/>
                </c:manualLayout>
              </c:layout>
              <c:tx>
                <c:rich>
                  <a:bodyPr rot="0" spcFirstLastPara="0" vertOverflow="ellipsis" vert="horz" wrap="square" lIns="38100" tIns="19050" rIns="38100" bIns="19050" anchor="ctr" anchorCtr="1"/>
                  <a:lstStyle/>
                  <a:p>
                    <a:fld id="{ed9d14c6-068d-416e-b320-ee0ebd1a98cb}"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lumMod val="75000"/>
                        <a:lumOff val="25000"/>
                      </a:schemeClr>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1"/>
                <c15:leaderLines>
                  <c:spPr>
                    <a:ln w="9525" cap="flat" cmpd="sng" algn="ctr">
                      <a:solidFill>
                        <a:schemeClr val="tx1">
                          <a:lumMod val="35000"/>
                          <a:lumOff val="65000"/>
                        </a:schemeClr>
                      </a:solidFill>
                      <a:round/>
                    </a:ln>
                    <a:effectLst/>
                  </c:spPr>
                </c15:leaderLines>
              </c:ext>
            </c:extLst>
          </c:dLbls>
          <c:xVal>
            <c:numRef>
              <c:f>'[0507TC-TD整理.xlsx]Sheet8 (6)'!$B$23</c:f>
              <c:numCache>
                <c:formatCode>0.0000_ </c:formatCode>
                <c:ptCount val="1"/>
                <c:pt idx="0">
                  <c:v>0.0766587842072633</c:v>
                </c:pt>
              </c:numCache>
            </c:numRef>
          </c:xVal>
          <c:yVal>
            <c:numRef>
              <c:f>'[0507TC-TD整理.xlsx]Sheet8 (6)'!$C$23</c:f>
              <c:numCache>
                <c:formatCode>0.0000_ </c:formatCode>
                <c:ptCount val="1"/>
                <c:pt idx="0">
                  <c:v>0.0601772573702967</c:v>
                </c:pt>
              </c:numCache>
            </c:numRef>
          </c:yVal>
          <c:smooth val="0"/>
          <c:extLst>
            <c:ext xmlns:c15="http://schemas.microsoft.com/office/drawing/2012/chart" uri="{02D57815-91ED-43cb-92C2-25804820EDAC}">
              <c15:datalabelsRange>
                <c15:f>'Sheet8 (6)'!$A$23</c15:f>
                <c15:dlblRangeCache>
                  <c:ptCount val="1"/>
                  <c:pt idx="0">
                    <c:v>就业创业</c:v>
                  </c:pt>
                </c15:dlblRangeCache>
              </c15:datalabelsRange>
            </c:ext>
          </c:extLst>
        </c:ser>
        <c:ser>
          <c:idx val="11"/>
          <c:order val="11"/>
          <c:tx>
            <c:strRef>
              <c:f>"11"</c:f>
              <c:strCache>
                <c:ptCount val="1"/>
                <c:pt idx="0">
                  <c:v>11</c:v>
                </c:pt>
              </c:strCache>
            </c:strRef>
          </c:tx>
          <c:spPr>
            <a:ln w="3175" cap="rnd" cmpd="sng">
              <a:solidFill>
                <a:schemeClr val="accent6">
                  <a:lumMod val="60000"/>
                </a:schemeClr>
              </a:solidFill>
              <a:prstDash val="solid"/>
              <a:round/>
            </a:ln>
            <a:effectLst/>
          </c:spPr>
          <c:marker>
            <c:symbol val="circle"/>
            <c:size val="4"/>
            <c:spPr>
              <a:solidFill>
                <a:schemeClr val="accent6">
                  <a:lumMod val="60000"/>
                </a:schemeClr>
              </a:solidFill>
              <a:ln w="9525">
                <a:solidFill>
                  <a:schemeClr val="accent6">
                    <a:lumMod val="60000"/>
                  </a:schemeClr>
                </a:solidFill>
              </a:ln>
              <a:effectLst/>
            </c:spPr>
          </c:marker>
          <c:dLbls>
            <c:dLbl>
              <c:idx val="0"/>
              <c:layout>
                <c:manualLayout>
                  <c:x val="0.0371123400426315"/>
                  <c:y val="0.0969200022515126"/>
                </c:manualLayout>
              </c:layout>
              <c:tx>
                <c:rich>
                  <a:bodyPr rot="0" spcFirstLastPara="0" vertOverflow="ellipsis" vert="horz" wrap="square" lIns="38100" tIns="19050" rIns="38100" bIns="19050" anchor="ctr" anchorCtr="1"/>
                  <a:lstStyle/>
                  <a:p>
                    <a:fld id="{826cae18-a56e-4899-9cc4-18b45ec40eae}"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manualLayout>
                      <c:w val="0.131138907175774"/>
                      <c:h val="0.0781075652756081"/>
                    </c:manualLayout>
                  </c15:layout>
                  <c15:dlblFieldTable/>
                  <c15:showDataLabelsRange val="1"/>
                </c:ext>
              </c:extLst>
            </c:dLbl>
            <c:dLbl>
              <c:idx val="1"/>
              <c:layout>
                <c:manualLayout>
                  <c:x val="0.0165776273398312"/>
                  <c:y val="0.104532464027136"/>
                </c:manualLayout>
              </c:layout>
              <c:tx>
                <c:rich>
                  <a:bodyPr rot="0" spcFirstLastPara="0" vertOverflow="ellipsis" vert="horz" wrap="square" lIns="38100" tIns="19050" rIns="38100" bIns="19050" anchor="ctr" anchorCtr="1"/>
                  <a:lstStyle/>
                  <a:p>
                    <a:fld id="{bdd95e41-7075-4063-af31-879da69179e5}"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2"/>
              <c:layout>
                <c:manualLayout>
                  <c:x val="0.0407221900089446"/>
                  <c:y val="0.0462233477198549"/>
                </c:manualLayout>
              </c:layout>
              <c:tx>
                <c:rich>
                  <a:bodyPr rot="0" spcFirstLastPara="0" vertOverflow="ellipsis" vert="horz" wrap="square" lIns="38100" tIns="19050" rIns="38100" bIns="19050" anchor="ctr" anchorCtr="1"/>
                  <a:lstStyle/>
                  <a:p>
                    <a:fld id="{29f464ea-f426-4918-af27-228fd062b603}"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manualLayout>
                      <c:w val="0.130612244897959"/>
                      <c:h val="0.0763222494978799"/>
                    </c:manualLayout>
                  </c15:layout>
                  <c15:dlblFieldTable/>
                  <c15:showDataLabelsRange val="1"/>
                </c:ext>
              </c:extLst>
            </c:dLbl>
            <c:dLbl>
              <c:idx val="3"/>
              <c:layout>
                <c:manualLayout>
                  <c:x val="0.0249785897801884"/>
                  <c:y val="0.0219661232746278"/>
                </c:manualLayout>
              </c:layout>
              <c:tx>
                <c:rich>
                  <a:bodyPr rot="0" spcFirstLastPara="0" vertOverflow="ellipsis" vert="horz" wrap="square" lIns="38100" tIns="19050" rIns="38100" bIns="19050" anchor="ctr" anchorCtr="1"/>
                  <a:lstStyle/>
                  <a:p>
                    <a:fld id="{d9c6ad95-5ea7-4120-97b1-094f478b835f}"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manualLayout>
                      <c:w val="0.133214920071048"/>
                      <c:h val="0.0656205420827389"/>
                    </c:manualLayout>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(6)'!$B$24:$B$27</c:f>
              <c:numCache>
                <c:formatCode>0.0000_ </c:formatCode>
                <c:ptCount val="4"/>
                <c:pt idx="0">
                  <c:v>0.00380248787203607</c:v>
                </c:pt>
                <c:pt idx="1">
                  <c:v>0.0345266088470028</c:v>
                </c:pt>
                <c:pt idx="2">
                  <c:v>0.0537671347376153</c:v>
                </c:pt>
                <c:pt idx="3">
                  <c:v>0.100124982781833</c:v>
                </c:pt>
              </c:numCache>
            </c:numRef>
          </c:xVal>
          <c:yVal>
            <c:numRef>
              <c:f>'[0507TC-TD整理.xlsx]Sheet8 (6)'!$C$24:$C$27</c:f>
              <c:numCache>
                <c:formatCode>0.0000_ </c:formatCode>
                <c:ptCount val="4"/>
                <c:pt idx="0">
                  <c:v>0.0540156145978333</c:v>
                </c:pt>
                <c:pt idx="1">
                  <c:v>0.0462465867542926</c:v>
                </c:pt>
                <c:pt idx="2">
                  <c:v>0.019797137814447</c:v>
                </c:pt>
                <c:pt idx="3">
                  <c:v>0</c:v>
                </c:pt>
              </c:numCache>
            </c:numRef>
          </c:yVal>
          <c:smooth val="0"/>
          <c:extLst>
            <c:ext xmlns:c15="http://schemas.microsoft.com/office/drawing/2012/chart" uri="{02D57815-91ED-43cb-92C2-25804820EDAC}">
              <c15:datalabelsRange>
                <c15:f>'Sheet8 (4)'!$A$33:$A$36</c15:f>
                <c15:dlblRangeCache>
                  <c:ptCount val="4"/>
                  <c:pt idx="0">
                    <c:v>特殊群体</c:v>
                  </c:pt>
                  <c:pt idx="1">
                    <c:v>医疗卫生</c:v>
                  </c:pt>
                  <c:pt idx="2">
                    <c:v>经济发展</c:v>
                  </c:pt>
                  <c:pt idx="3">
                    <c:v>产业发展</c:v>
                  </c:pt>
                </c15:dlblRangeCache>
              </c15:datalabelsRange>
            </c:ext>
          </c:extLst>
        </c:ser>
        <c:ser>
          <c:idx val="12"/>
          <c:order val="12"/>
          <c:tx>
            <c:strRef>
              <c:f>"12"</c:f>
              <c:strCache>
                <c:ptCount val="1"/>
                <c:pt idx="0">
                  <c:v>12</c:v>
                </c:pt>
              </c:strCache>
            </c:strRef>
          </c:tx>
          <c:spPr>
            <a:ln w="3175" cap="rnd" cmpd="sng">
              <a:solidFill>
                <a:schemeClr val="accent1">
                  <a:lumMod val="80000"/>
                  <a:lumOff val="20000"/>
                </a:schemeClr>
              </a:solidFill>
              <a:prstDash val="solid"/>
              <a:round/>
            </a:ln>
            <a:effectLst/>
          </c:spPr>
          <c:marker>
            <c:symbol val="circle"/>
            <c:size val="4"/>
            <c:spPr>
              <a:solidFill>
                <a:schemeClr val="accent1">
                  <a:lumMod val="80000"/>
                  <a:lumOff val="20000"/>
                </a:schemeClr>
              </a:solidFill>
              <a:ln w="9525">
                <a:solidFill>
                  <a:schemeClr val="accent1">
                    <a:lumMod val="80000"/>
                    <a:lumOff val="20000"/>
                  </a:schemeClr>
                </a:solidFill>
              </a:ln>
              <a:effectLst/>
            </c:spPr>
          </c:marker>
          <c:dLbls>
            <c:dLbl>
              <c:idx val="0"/>
              <c:layout>
                <c:manualLayout>
                  <c:x val="0.0484698145650873"/>
                  <c:y val="0.0181947301400724"/>
                </c:manualLayout>
              </c:layout>
              <c:tx>
                <c:rich>
                  <a:bodyPr rot="0" spcFirstLastPara="0" vertOverflow="ellipsis" vert="horz" wrap="square" lIns="38100" tIns="19050" rIns="38100" bIns="19050" anchor="ctr" anchorCtr="1"/>
                  <a:lstStyle/>
                  <a:p>
                    <a:fld id="{3217e628-6510-4068-874c-eb21246b0cd0}"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dLbl>
              <c:idx val="1"/>
              <c:layout>
                <c:manualLayout>
                  <c:x val="0.0605357432697655"/>
                  <c:y val="0.0662334721031927"/>
                </c:manualLayout>
              </c:layout>
              <c:tx>
                <c:rich>
                  <a:bodyPr rot="0" spcFirstLastPara="0" vertOverflow="ellipsis" vert="horz" wrap="square" lIns="38100" tIns="19050" rIns="38100" bIns="19050" anchor="ctr" anchorCtr="1"/>
                  <a:lstStyle/>
                  <a:p>
                    <a:fld id="{74d92b0f-a9bc-48b5-9057-af983f23611f}"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f>'[0507TC-TD整理.xlsx]Sheet8 (6)'!$B$28:$B$29</c:f>
              <c:numCache>
                <c:formatCode>0.0000_ </c:formatCode>
                <c:ptCount val="2"/>
                <c:pt idx="0">
                  <c:v>0</c:v>
                </c:pt>
                <c:pt idx="1">
                  <c:v>0.0151692728099411</c:v>
                </c:pt>
              </c:numCache>
            </c:numRef>
          </c:xVal>
          <c:yVal>
            <c:numRef>
              <c:f>'[0507TC-TD整理.xlsx]Sheet8 (6)'!$C$28:$C$29</c:f>
              <c:numCache>
                <c:formatCode>0.0000_ </c:formatCode>
                <c:ptCount val="2"/>
                <c:pt idx="0">
                  <c:v>0.0160634670862838</c:v>
                </c:pt>
                <c:pt idx="1">
                  <c:v>0.00847303758397386</c:v>
                </c:pt>
              </c:numCache>
            </c:numRef>
          </c:yVal>
          <c:smooth val="0"/>
          <c:extLst>
            <c:ext xmlns:c15="http://schemas.microsoft.com/office/drawing/2012/chart" uri="{02D57815-91ED-43cb-92C2-25804820EDAC}">
              <c15:datalabelsRange>
                <c15:f>'Sheet8 (4)'!$A$37:$A$38</c15:f>
                <c15:dlblRangeCache>
                  <c:ptCount val="2"/>
                  <c:pt idx="0">
                    <c:v>育儿服务</c:v>
                  </c:pt>
                  <c:pt idx="1">
                    <c:v>公益福利</c:v>
                  </c:pt>
                </c15:dlblRangeCache>
              </c15:datalabelsRange>
            </c:ext>
          </c:extLst>
        </c:ser>
        <c:dLbls>
          <c:showLegendKey val="0"/>
          <c:showVal val="1"/>
          <c:showCatName val="0"/>
          <c:showSerName val="0"/>
          <c:showPercent val="0"/>
          <c:showBubbleSize val="0"/>
        </c:dLbls>
        <c:axId val="159258247"/>
        <c:axId val="625952608"/>
        <c:extLst>
          <c:ext xmlns:c15="http://schemas.microsoft.com/office/drawing/2012/chart" uri="{02D57815-91ED-43cb-92C2-25804820EDAC}">
            <c15:filteredScatterSeries>
              <c15:ser>
                <c:idx val="0"/>
                <c:order val="0"/>
                <c:tx>
                  <c:strRef>
                    <c:extLst>
                      <c:ext uri="{02D57815-91ED-43cb-92C2-25804820EDAC}">
                        <c15:formulaRef>
                          <c15:sqref>"1"</c15:sqref>
                        </c15:formulaRef>
                      </c:ext>
                    </c:extLst>
                    <c:strCache>
                      <c:ptCount val="1"/>
                      <c:pt idx="0">
                        <c:v>1</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chemeClr val="tx1">
                              <a:lumMod val="75000"/>
                              <a:lumOff val="25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numCache>
                      <c:formatCode>General</c:formatCode>
                      <c:ptCount val="36"/>
                      <c:pt idx="0">
                        <c:v>0.669018823271526</c:v>
                      </c:pt>
                      <c:pt idx="1">
                        <c:v>1</c:v>
                      </c:pt>
                      <c:pt idx="2">
                        <c:v>0.403188778906768</c:v>
                      </c:pt>
                      <c:pt idx="3">
                        <c:v>0.423013453974495</c:v>
                      </c:pt>
                      <c:pt idx="4">
                        <c:v>0.719501932069247</c:v>
                      </c:pt>
                      <c:pt idx="5">
                        <c:v>0.129658676082284</c:v>
                      </c:pt>
                      <c:pt idx="6">
                        <c:v>0.344921333932658</c:v>
                      </c:pt>
                      <c:pt idx="7">
                        <c:v>0.398241540325277</c:v>
                      </c:pt>
                      <c:pt idx="8">
                        <c:v>0.256678078928376</c:v>
                      </c:pt>
                      <c:pt idx="9">
                        <c:v>0.276303750356874</c:v>
                      </c:pt>
                      <c:pt idx="10">
                        <c:v>0.291920741563283</c:v>
                      </c:pt>
                      <c:pt idx="11">
                        <c:v>0.299063989786935</c:v>
                      </c:pt>
                      <c:pt idx="12">
                        <c:v>0.208204887234715</c:v>
                      </c:pt>
                      <c:pt idx="13">
                        <c:v>0.237832293221537</c:v>
                      </c:pt>
                      <c:pt idx="14">
                        <c:v>0.282359107646327</c:v>
                      </c:pt>
                      <c:pt idx="15">
                        <c:v>0.0723547475490924</c:v>
                      </c:pt>
                      <c:pt idx="16">
                        <c:v>0.214118499526225</c:v>
                      </c:pt>
                      <c:pt idx="17">
                        <c:v>0.214432725096202</c:v>
                      </c:pt>
                      <c:pt idx="18">
                        <c:v>0.275328427706318</c:v>
                      </c:pt>
                      <c:pt idx="19">
                        <c:v>0.0649898578705952</c:v>
                      </c:pt>
                      <c:pt idx="20">
                        <c:v>0.208759518987693</c:v>
                      </c:pt>
                      <c:pt idx="21">
                        <c:v>0.227114301324692</c:v>
                      </c:pt>
                      <c:pt idx="22">
                        <c:v>0.0497086963986332</c:v>
                      </c:pt>
                      <c:pt idx="23">
                        <c:v>0.0888217633010062</c:v>
                      </c:pt>
                      <c:pt idx="24">
                        <c:v>0.13290656755922</c:v>
                      </c:pt>
                      <c:pt idx="25">
                        <c:v>0.159735813068086</c:v>
                      </c:pt>
                      <c:pt idx="26">
                        <c:v>0.0454806993110213</c:v>
                      </c:pt>
                      <c:pt idx="27">
                        <c:v>0.0726699861259136</c:v>
                      </c:pt>
                      <c:pt idx="28">
                        <c:v>0.115579824010632</c:v>
                      </c:pt>
                      <c:pt idx="29">
                        <c:v>0.0766587842072633</c:v>
                      </c:pt>
                      <c:pt idx="30">
                        <c:v>0.00380248787203607</c:v>
                      </c:pt>
                      <c:pt idx="31">
                        <c:v>0.0345266088470028</c:v>
                      </c:pt>
                      <c:pt idx="32">
                        <c:v>0.0537671347376153</c:v>
                      </c:pt>
                      <c:pt idx="33">
                        <c:v>0.100124982781833</c:v>
                      </c:pt>
                      <c:pt idx="34">
                        <c:v>0</c:v>
                      </c:pt>
                      <c:pt idx="35">
                        <c:v>0.0151692728099411</c:v>
                      </c:pt>
                    </c:numCache>
                  </c:numRef>
                </c:xVal>
                <c:yVal>
                  <c:numRef>
                    <c:numCache>
                      <c:formatCode>General</c:formatCode>
                      <c:ptCount val="36"/>
                      <c:pt idx="0">
                        <c:v>0.282717020718594</c:v>
                      </c:pt>
                      <c:pt idx="1">
                        <c:v>0.126642771804062</c:v>
                      </c:pt>
                      <c:pt idx="2">
                        <c:v>0.214051250814277</c:v>
                      </c:pt>
                      <c:pt idx="3">
                        <c:v>0.166673568263696</c:v>
                      </c:pt>
                      <c:pt idx="4">
                        <c:v>0.062804532968929</c:v>
                      </c:pt>
                      <c:pt idx="5">
                        <c:v>0.196837136113297</c:v>
                      </c:pt>
                      <c:pt idx="6">
                        <c:v>0.152094807238395</c:v>
                      </c:pt>
                      <c:pt idx="7">
                        <c:v>0.0679386309992132</c:v>
                      </c:pt>
                      <c:pt idx="8">
                        <c:v>0.129830610450317</c:v>
                      </c:pt>
                      <c:pt idx="9">
                        <c:v>0.0818471894396363</c:v>
                      </c:pt>
                      <c:pt idx="10">
                        <c:v>0.0709517604248623</c:v>
                      </c:pt>
                      <c:pt idx="11">
                        <c:v>0.0575072121688959</c:v>
                      </c:pt>
                      <c:pt idx="12">
                        <c:v>0.125893681797968</c:v>
                      </c:pt>
                      <c:pt idx="13">
                        <c:v>0.0782143570111676</c:v>
                      </c:pt>
                      <c:pt idx="14">
                        <c:v>0.0646422159010672</c:v>
                      </c:pt>
                      <c:pt idx="15">
                        <c:v>0.111150847578857</c:v>
                      </c:pt>
                      <c:pt idx="16">
                        <c:v>0.074463302236709</c:v>
                      </c:pt>
                      <c:pt idx="17">
                        <c:v>0.0680924111293899</c:v>
                      </c:pt>
                      <c:pt idx="18">
                        <c:v>0.0337212030863942</c:v>
                      </c:pt>
                      <c:pt idx="19">
                        <c:v>0.109294880490518</c:v>
                      </c:pt>
                      <c:pt idx="20">
                        <c:v>0.0357985837922895</c:v>
                      </c:pt>
                      <c:pt idx="21">
                        <c:v>0.027537372147915</c:v>
                      </c:pt>
                      <c:pt idx="22">
                        <c:v>0.0888792425187878</c:v>
                      </c:pt>
                      <c:pt idx="23">
                        <c:v>0.0604674796747967</c:v>
                      </c:pt>
                      <c:pt idx="24">
                        <c:v>0.0427639191002916</c:v>
                      </c:pt>
                      <c:pt idx="25">
                        <c:v>0.00619590873328088</c:v>
                      </c:pt>
                      <c:pt idx="26">
                        <c:v>0.0540156145978333</c:v>
                      </c:pt>
                      <c:pt idx="27">
                        <c:v>0.0515866771570941</c:v>
                      </c:pt>
                      <c:pt idx="28">
                        <c:v>0.0304162792361061</c:v>
                      </c:pt>
                      <c:pt idx="29">
                        <c:v>0.0601772573702967</c:v>
                      </c:pt>
                      <c:pt idx="30">
                        <c:v>0.0540156145978333</c:v>
                      </c:pt>
                      <c:pt idx="31">
                        <c:v>0.0462465867542926</c:v>
                      </c:pt>
                      <c:pt idx="32">
                        <c:v>0.019797137814447</c:v>
                      </c:pt>
                      <c:pt idx="33">
                        <c:v>0</c:v>
                      </c:pt>
                      <c:pt idx="34">
                        <c:v>0.0160634670862838</c:v>
                      </c:pt>
                      <c:pt idx="35">
                        <c:v>0.00847303758397386</c:v>
                      </c:pt>
                    </c:numCache>
                  </c:numRef>
                </c:yVal>
                <c:smooth val="0"/>
              </c15:ser>
            </c15:filteredScatterSeries>
            <c15:filteredScatterSeries>
              <c15:ser>
                <c:idx val="1"/>
                <c:order val="1"/>
                <c:tx>
                  <c:strRef>
                    <c:extLst>
                      <c:ext uri="{02D57815-91ED-43cb-92C2-25804820EDAC}">
                        <c15:formulaRef>
                          <c15:sqref>"1"</c15:sqref>
                        </c15:formulaRef>
                      </c:ext>
                    </c:extLst>
                    <c:strCache>
                      <c:ptCount val="1"/>
                      <c:pt idx="0">
                        <c:v>1</c:v>
                      </c:pt>
                    </c:strCache>
                  </c:strRef>
                </c:tx>
                <c:spPr>
                  <a:ln w="3175" cap="rnd" cmpd="sng">
                    <a:solidFill>
                      <a:schemeClr val="accent2"/>
                    </a:solidFill>
                    <a:prstDash val="solid"/>
                    <a:round/>
                  </a:ln>
                  <a:effectLst/>
                </c:spPr>
                <c:marker>
                  <c:symbol val="circle"/>
                  <c:size val="6"/>
                  <c:spPr>
                    <a:solidFill>
                      <a:schemeClr val="accent2"/>
                    </a:solidFill>
                    <a:ln w="9525">
                      <a:solidFill>
                        <a:schemeClr val="accent2"/>
                      </a:solidFill>
                    </a:ln>
                    <a:effectLst/>
                  </c:spPr>
                </c:marker>
                <c:dLbls>
                  <c:dLbl>
                    <c:idx val="0"/>
                    <c:layout/>
                    <c:tx>
                      <c:rich>
                        <a:bodyPr rot="0" spcFirstLastPara="0" vertOverflow="ellipsis" vert="horz" wrap="square" lIns="38100" tIns="19050" rIns="38100" bIns="19050" anchor="ctr" anchorCtr="1"/>
                        <a:lstStyle/>
                        <a:p>
                          <a:fld id="{1f1c0175-6cbd-4a0b-b191-f2f8942da890}"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(4)'!$A$3:$A$38</c15:f>
                      <c15:dlblRangeCache>
                        <c:ptCount val="36"/>
                        <c:pt idx="0">
                          <c:v>乡村社区</c:v>
                        </c:pt>
                        <c:pt idx="1">
                          <c:v>社区治理</c:v>
                        </c:pt>
                        <c:pt idx="2">
                          <c:v>图书馆服务</c:v>
                        </c:pt>
                      </c15:dlblRangeCache>
                    </c15:datalabelsRange>
                  </c:ext>
                </c:extLst>
              </c15:ser>
            </c15:filteredScatterSeries>
            <c15:filteredScatterSeries>
              <c15:ser>
                <c:idx val="2"/>
                <c:order val="2"/>
                <c:tx>
                  <c:strRef>
                    <c:extLst>
                      <c:ext uri="{02D57815-91ED-43cb-92C2-25804820EDAC}">
                        <c15:formulaRef>
                          <c15:sqref>"2"</c15:sqref>
                        </c15:formulaRef>
                      </c:ext>
                    </c:extLst>
                    <c:strCache>
                      <c:ptCount val="1"/>
                      <c:pt idx="0">
                        <c:v>2</c:v>
                      </c:pt>
                    </c:strCache>
                  </c:strRef>
                </c:tx>
                <c:spPr>
                  <a:ln w="3175" cap="rnd" cmpd="sng">
                    <a:solidFill>
                      <a:schemeClr val="accent3"/>
                    </a:solidFill>
                    <a:prstDash val="solid"/>
                    <a:round/>
                  </a:ln>
                  <a:effectLst/>
                </c:spPr>
                <c:marker>
                  <c:symbol val="circle"/>
                  <c:size val="6"/>
                  <c:spPr>
                    <a:solidFill>
                      <a:schemeClr val="accent3"/>
                    </a:solidFill>
                    <a:ln w="9525">
                      <a:solidFill>
                        <a:schemeClr val="accent3"/>
                      </a:solidFill>
                    </a:ln>
                    <a:effectLst/>
                  </c:spPr>
                </c:marker>
                <c:dLbls>
                  <c:dLbl>
                    <c:idx val="0"/>
                    <c:layout/>
                    <c:tx>
                      <c:rich>
                        <a:bodyPr rot="0" spcFirstLastPara="0" vertOverflow="ellipsis" vert="horz" wrap="square" lIns="38100" tIns="19050" rIns="38100" bIns="19050" anchor="ctr" anchorCtr="1"/>
                        <a:lstStyle/>
                        <a:p>
                          <a:fld id="{ba8fbccd-4947-44af-9f0f-5cde09a44fb8}"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(4)'!$A$5:$A$7</c15:f>
                      <c15:dlblRangeCache>
                        <c:ptCount val="3"/>
                        <c:pt idx="0">
                          <c:v>图书馆服务</c:v>
                        </c:pt>
                        <c:pt idx="1">
                          <c:v>金融投资</c:v>
                        </c:pt>
                        <c:pt idx="2">
                          <c:v>政策法规</c:v>
                        </c:pt>
                      </c15:dlblRangeCache>
                    </c15:datalabelsRange>
                  </c:ext>
                </c:extLst>
              </c15:ser>
            </c15:filteredScatterSeries>
            <c15:filteredScatterSeries>
              <c15:ser>
                <c:idx val="3"/>
                <c:order val="3"/>
                <c:tx>
                  <c:strRef>
                    <c:extLst>
                      <c:ext uri="{02D57815-91ED-43cb-92C2-25804820EDAC}">
                        <c15:formulaRef>
                          <c15:sqref>"3"</c15:sqref>
                        </c15:formulaRef>
                      </c:ext>
                    </c:extLst>
                    <c:strCache>
                      <c:ptCount val="1"/>
                      <c:pt idx="0">
                        <c:v>3</c:v>
                      </c:pt>
                    </c:strCache>
                  </c:strRef>
                </c:tx>
                <c:spPr>
                  <a:ln w="3175" cap="rnd" cmpd="sng">
                    <a:solidFill>
                      <a:schemeClr val="accent4"/>
                    </a:solidFill>
                    <a:prstDash val="solid"/>
                    <a:round/>
                  </a:ln>
                  <a:effectLst/>
                </c:spPr>
                <c:marker>
                  <c:symbol val="circle"/>
                  <c:size val="6"/>
                  <c:spPr>
                    <a:solidFill>
                      <a:schemeClr val="accent4"/>
                    </a:solidFill>
                    <a:ln w="9525">
                      <a:solidFill>
                        <a:schemeClr val="accent4"/>
                      </a:solidFill>
                    </a:ln>
                    <a:effectLst/>
                  </c:spPr>
                </c:marker>
                <c:dLbls>
                  <c:dLbl>
                    <c:idx val="0"/>
                    <c:layout/>
                    <c:tx>
                      <c:rich>
                        <a:bodyPr rot="0" spcFirstLastPara="0" vertOverflow="ellipsis" vert="horz" wrap="square" lIns="38100" tIns="19050" rIns="38100" bIns="19050" anchor="ctr" anchorCtr="1"/>
                        <a:lstStyle/>
                        <a:p>
                          <a:fld id="{ea618fc1-f6b4-470a-a838-b0dd9c45dfb8}" type="CELLRANGE">
                            <a:t>[CELLRANGE]</a:t>
                          </a:fld>
                          <a:endParaRPr b="0" i="0" u="none" strike="noStrike" baseline="0">
                            <a:latin typeface="Arial" panose="020B0604020202020204" pitchFamily="34" charset="0"/>
                            <a:ea typeface="Arial" panose="020B0604020202020204" pitchFamily="34" charset="0"/>
                            <a:cs typeface="+mn-ea"/>
                          </a:endParaRPr>
                        </a:p>
                      </c:rich>
                    </c:tx>
                    <c:dLblPos val="t"/>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Lst>
                  </c:dLbl>
                  <c:spPr>
                    <a:noFill/>
                    <a:ln>
                      <a:noFill/>
                    </a:ln>
                    <a:effectLst/>
                  </c:spPr>
                  <c:txPr>
                    <a:bodyPr rot="0" spcFirstLastPara="0" vertOverflow="ellipsis" vert="horz" wrap="square" lIns="38100" tIns="19050" rIns="38100" bIns="19050" anchor="ctr" anchorCtr="1"/>
                    <a:lstStyle/>
                    <a:p>
                      <a:pPr>
                        <a:defRPr lang="zh-CN" sz="600" b="0" i="0" u="none" strike="noStrike" kern="1200" baseline="0">
                          <a:solidFill>
                            <a:sysClr val="windowText" lastClr="000000"/>
                          </a:solidFill>
                          <a:latin typeface="+mn-lt"/>
                          <a:ea typeface="+mn-ea"/>
                          <a:cs typeface="+mn-cs"/>
                        </a:defRPr>
                      </a:pPr>
                    </a:p>
                  </c:txPr>
                  <c:dLblPos val="t"/>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0"/>
                      <c15:leaderLines>
                        <c:spPr>
                          <a:ln w="9525" cap="flat" cmpd="sng" algn="ctr">
                            <a:solidFill>
                              <a:schemeClr val="tx1">
                                <a:lumMod val="35000"/>
                                <a:lumOff val="65000"/>
                              </a:schemeClr>
                            </a:solidFill>
                            <a:round/>
                          </a:ln>
                          <a:effectLst/>
                        </c:spPr>
                      </c15:leaderLines>
                    </c:ext>
                  </c:extLst>
                </c:dLbls>
                <c:xVal>
                  <c:numRef>
                    <c:numCache>
                      <c:formatCode>General</c:formatCode>
                      <c:ptCount val="0"/>
                    </c:numCache>
                  </c:numRef>
                </c:xVal>
                <c:yVal>
                  <c:numRef>
                    <c:numCache>
                      <c:formatCode>General</c:formatCode>
                      <c:ptCount val="1"/>
                      <c:pt idx="0">
                        <c:v>1</c:v>
                      </c:pt>
                    </c:numCache>
                  </c:numRef>
                </c:yVal>
                <c:smooth val="0"/>
                <c:extLst>
                  <c:ext xmlns:c15="http://schemas.microsoft.com/office/drawing/2012/chart" uri="{02D57815-91ED-43cb-92C2-25804820EDAC}">
                    <c15:datalabelsRange>
                      <c15:f>'Sheet8 (4)'!$A$8:$A$10</c15:f>
                      <c15:dlblRangeCache>
                        <c:ptCount val="3"/>
                        <c:pt idx="0">
                          <c:v>数字政府</c:v>
                        </c:pt>
                        <c:pt idx="1">
                          <c:v>党建工作</c:v>
                        </c:pt>
                        <c:pt idx="2">
                          <c:v>社区服务</c:v>
                        </c:pt>
                      </c15:dlblRangeCache>
                    </c15:datalabelsRange>
                  </c:ext>
                </c:extLst>
              </c15:ser>
            </c15:filteredScatterSeries>
          </c:ext>
        </c:extLst>
      </c:scatterChart>
      <c:valAx>
        <c:axId val="159258247"/>
        <c:scaling>
          <c:orientation val="minMax"/>
          <c:max val="0.35"/>
          <c:min val="0"/>
        </c:scaling>
        <c:delete val="0"/>
        <c:axPos val="b"/>
        <c:title>
          <c:tx>
            <c:rich>
              <a:bodyPr rot="0" spcFirstLastPara="0" vertOverflow="ellipsis" vert="horz" wrap="square" anchor="ctr" anchorCtr="1"/>
              <a:lstStyle/>
              <a:p>
                <a:pPr defTabSz="914400">
                  <a:defRPr lang="zh-CN" sz="600" b="0" i="0" u="none" strike="noStrike" kern="1200" baseline="0">
                    <a:solidFill>
                      <a:sysClr val="windowText" lastClr="000000"/>
                    </a:solidFill>
                    <a:latin typeface="+mn-lt"/>
                    <a:ea typeface="+mn-ea"/>
                    <a:cs typeface="+mn-cs"/>
                  </a:defRPr>
                </a:pPr>
                <a:r>
                  <a:rPr lang="zh-CN" altLang="en-US" sz="600">
                    <a:solidFill>
                      <a:sysClr val="windowText" lastClr="000000"/>
                    </a:solidFill>
                  </a:rPr>
                  <a:t>主题向心度</a:t>
                </a:r>
                <a:endParaRPr lang="zh-CN" altLang="en-US" sz="600">
                  <a:solidFill>
                    <a:sysClr val="windowText" lastClr="000000"/>
                  </a:solidFill>
                </a:endParaRPr>
              </a:p>
            </c:rich>
          </c:tx>
          <c:layout>
            <c:manualLayout>
              <c:xMode val="edge"/>
              <c:yMode val="edge"/>
              <c:x val="0.422091545208602"/>
              <c:y val="0.926607217482803"/>
            </c:manualLayout>
          </c:layout>
          <c:overlay val="0"/>
          <c:spPr>
            <a:noFill/>
            <a:ln>
              <a:noFill/>
            </a:ln>
            <a:effectLst/>
          </c:spPr>
        </c:title>
        <c:numFmt formatCode="General" sourceLinked="0"/>
        <c:majorTickMark val="in"/>
        <c:minorTickMark val="none"/>
        <c:tickLblPos val="nextTo"/>
        <c:spPr>
          <a:noFill/>
          <a:ln w="3175" cap="flat" cmpd="sng" algn="ctr">
            <a:solidFill>
              <a:schemeClr val="tx1"/>
            </a:solidFill>
            <a:round/>
          </a:ln>
          <a:effectLst/>
        </c:spPr>
        <c:txPr>
          <a:bodyPr rot="-6000000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crossAx val="625952608"/>
        <c:crosses val="autoZero"/>
        <c:crossBetween val="midCat"/>
        <c:majorUnit val="0.1"/>
      </c:valAx>
      <c:valAx>
        <c:axId val="625952608"/>
        <c:scaling>
          <c:orientation val="minMax"/>
        </c:scaling>
        <c:delete val="0"/>
        <c:axPos val="l"/>
        <c:title>
          <c:tx>
            <c:rich>
              <a:bodyPr rot="-5400000" spcFirstLastPara="0" vertOverflow="ellipsis" vert="horz" wrap="square" anchor="ctr" anchorCtr="1"/>
              <a:lstStyle/>
              <a:p>
                <a:pPr defTabSz="914400">
                  <a:defRPr lang="zh-CN" sz="600" b="0" i="0" u="none" strike="noStrike" kern="1200" baseline="0">
                    <a:solidFill>
                      <a:sysClr val="windowText" lastClr="000000"/>
                    </a:solidFill>
                    <a:latin typeface="+mn-lt"/>
                    <a:ea typeface="+mn-ea"/>
                    <a:cs typeface="+mn-cs"/>
                  </a:defRPr>
                </a:pPr>
                <a:r>
                  <a:rPr lang="zh-CN" altLang="en-US" sz="600">
                    <a:solidFill>
                      <a:sysClr val="windowText" lastClr="000000"/>
                    </a:solidFill>
                  </a:rPr>
                  <a:t>主题密度</a:t>
                </a:r>
                <a:endParaRPr lang="zh-CN" altLang="en-US" sz="600">
                  <a:solidFill>
                    <a:sysClr val="windowText" lastClr="000000"/>
                  </a:solidFill>
                </a:endParaRPr>
              </a:p>
            </c:rich>
          </c:tx>
          <c:layout>
            <c:manualLayout>
              <c:xMode val="edge"/>
              <c:yMode val="edge"/>
              <c:x val="0.00642936013430532"/>
              <c:y val="0.40357494941204"/>
            </c:manualLayout>
          </c:layout>
          <c:overlay val="0"/>
          <c:spPr>
            <a:noFill/>
            <a:ln>
              <a:noFill/>
            </a:ln>
            <a:effectLst/>
          </c:spPr>
        </c:title>
        <c:numFmt formatCode="0.00_);[Red]\(0.00\)" sourceLinked="0"/>
        <c:majorTickMark val="in"/>
        <c:minorTickMark val="none"/>
        <c:tickLblPos val="nextTo"/>
        <c:spPr>
          <a:noFill/>
          <a:ln w="3175" cap="flat" cmpd="sng" algn="ctr">
            <a:solidFill>
              <a:schemeClr val="tx1"/>
            </a:solidFill>
            <a:prstDash val="solid"/>
            <a:round/>
          </a:ln>
          <a:effectLst/>
        </c:spPr>
        <c:txPr>
          <a:bodyPr rot="-6000000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crossAx val="159258247"/>
        <c:crosses val="autoZero"/>
        <c:crossBetween val="midCat"/>
        <c:majorUnit val="0.05"/>
      </c:valAx>
      <c:spPr>
        <a:noFill/>
        <a:ln>
          <a:noFill/>
        </a:ln>
        <a:effectLst/>
      </c:spPr>
    </c:plotArea>
    <c:legend>
      <c:legendPos val="t"/>
      <c:legendEntry>
        <c:idx val="0"/>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1"/>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2"/>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3"/>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4"/>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5"/>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6"/>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7"/>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8"/>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ayout>
        <c:manualLayout>
          <c:xMode val="edge"/>
          <c:yMode val="edge"/>
          <c:x val="0.131983606065955"/>
          <c:y val="0.00832177531206657"/>
          <c:w val="0.432871237667041"/>
          <c:h val="0.114125753660637"/>
        </c:manualLayout>
      </c:layout>
      <c:overlay val="0"/>
      <c:spPr>
        <a:noFill/>
        <a:ln>
          <a:noFill/>
        </a:ln>
        <a:effectLst/>
      </c:spPr>
      <c:txPr>
        <a:bodyPr rot="0" spcFirstLastPara="0" vertOverflow="ellipsis" vert="horz" wrap="square" anchor="ctr" anchorCtr="1"/>
        <a:lstStyle/>
        <a:p>
          <a:pPr>
            <a:defRPr lang="zh-CN" sz="600" b="0" i="0" u="none" strike="noStrike" kern="120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
    <c:plotVisOnly val="1"/>
    <c:dispBlanksAs val="gap"/>
    <c:showDLblsOverMax val="0"/>
  </c:chart>
  <c:spPr>
    <a:solidFill>
      <a:schemeClr val="bg1"/>
    </a:solidFill>
    <a:ln w="9525" cap="flat" cmpd="sng" algn="ctr">
      <a:noFill/>
      <a:round/>
    </a:ln>
    <a:effectLst/>
  </c:spPr>
  <c:txPr>
    <a:bodyPr/>
    <a:lstStyle/>
    <a:p>
      <a:pPr>
        <a:defRPr lang="zh-CN" sz="600"/>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671E8F-9B2B-491C-BF18-E33909BE8334}"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1C2023-A398-416E-AC65-CBA0D090EB2B}"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91C0ED-1C8B-4FF3-91A6-E652895D463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66ED419-5B3F-423C-8358-46E41EBE13C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标题和内容">
    <p:bg>
      <p:bgPr>
        <a:solidFill>
          <a:srgbClr val="F9F9F9"/>
        </a:solidFill>
        <a:effectLst/>
      </p:bgPr>
    </p:bg>
    <p:spTree>
      <p:nvGrpSpPr>
        <p:cNvPr id="1" name=""/>
        <p:cNvGrpSpPr/>
        <p:nvPr/>
      </p:nvGrpSpPr>
      <p:grpSpPr>
        <a:xfrm>
          <a:off x="0" y="0"/>
          <a:ext cx="0" cy="0"/>
          <a:chOff x="0" y="0"/>
          <a:chExt cx="0" cy="0"/>
        </a:xfrm>
      </p:grpSpPr>
    </p:spTree>
  </p:cSld>
  <p:clrMapOvr>
    <a:masterClrMapping/>
  </p:clrMapOvr>
  <p:transition spd="slow" advTm="0">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标题和内容">
    <p:bg>
      <p:bgPr>
        <a:gradFill>
          <a:gsLst>
            <a:gs pos="0">
              <a:srgbClr val="FFFFFF"/>
            </a:gs>
            <a:gs pos="100000">
              <a:srgbClr val="FFFFFF"/>
            </a:gs>
            <a:gs pos="0">
              <a:srgbClr val="FFFFFF"/>
            </a:gs>
          </a:gsLst>
          <a:lin ang="5400000" scaled="1"/>
        </a:gradFill>
        <a:effectLst/>
      </p:bgPr>
    </p:bg>
    <p:spTree>
      <p:nvGrpSpPr>
        <p:cNvPr id="1" name=""/>
        <p:cNvGrpSpPr/>
        <p:nvPr/>
      </p:nvGrpSpPr>
      <p:grpSpPr>
        <a:xfrm>
          <a:off x="0" y="0"/>
          <a:ext cx="0" cy="0"/>
          <a:chOff x="0" y="0"/>
          <a:chExt cx="0" cy="0"/>
        </a:xfrm>
      </p:grpSpPr>
    </p:spTree>
  </p:cSld>
  <p:clrMapOvr>
    <a:masterClrMapping/>
  </p:clrMapOvr>
  <p:transition spd="slow" advTm="0">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标题和内容">
    <p:bg>
      <p:bgPr>
        <a:gradFill>
          <a:gsLst>
            <a:gs pos="0">
              <a:srgbClr val="FFFFFF"/>
            </a:gs>
            <a:gs pos="100000">
              <a:srgbClr val="FFFFFF"/>
            </a:gs>
            <a:gs pos="0">
              <a:srgbClr val="FFFFFF"/>
            </a:gs>
          </a:gsLst>
          <a:lin ang="5400000" scaled="1"/>
        </a:gradFill>
        <a:effectLst/>
      </p:bgPr>
    </p:bg>
    <p:spTree>
      <p:nvGrpSpPr>
        <p:cNvPr id="1" name=""/>
        <p:cNvGrpSpPr/>
        <p:nvPr/>
      </p:nvGrpSpPr>
      <p:grpSpPr>
        <a:xfrm>
          <a:off x="0" y="0"/>
          <a:ext cx="0" cy="0"/>
          <a:chOff x="0" y="0"/>
          <a:chExt cx="0" cy="0"/>
        </a:xfrm>
      </p:grpSpPr>
    </p:spTree>
  </p:cSld>
  <p:clrMapOvr>
    <a:masterClrMapping/>
  </p:clrMapOvr>
  <p:transition spd="slow" advTm="0">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和内容">
    <p:bg>
      <p:bgPr>
        <a:gradFill>
          <a:gsLst>
            <a:gs pos="0">
              <a:srgbClr val="FFFFFF"/>
            </a:gs>
            <a:gs pos="100000">
              <a:srgbClr val="FFFFFF"/>
            </a:gs>
            <a:gs pos="0">
              <a:srgbClr val="FFFFFF"/>
            </a:gs>
          </a:gsLst>
          <a:lin ang="5400000" scaled="1"/>
        </a:gradFill>
        <a:effectLst/>
      </p:bgPr>
    </p:bg>
    <p:spTree>
      <p:nvGrpSpPr>
        <p:cNvPr id="1" name=""/>
        <p:cNvGrpSpPr/>
        <p:nvPr/>
      </p:nvGrpSpPr>
      <p:grpSpPr>
        <a:xfrm>
          <a:off x="0" y="0"/>
          <a:ext cx="0" cy="0"/>
          <a:chOff x="0" y="0"/>
          <a:chExt cx="0" cy="0"/>
        </a:xfrm>
      </p:grpSpPr>
    </p:spTree>
  </p:cSld>
  <p:clrMapOvr>
    <a:masterClrMapping/>
  </p:clrMapOvr>
  <p:transition spd="slow" advTm="0">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4111DA-7CF0-4B78-9416-B120566F4DB8}"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D843EE1-183B-410B-92CF-EC46962ED0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xStyles>
    <p:titleStyle>
      <a:lvl1pPr algn="ctr" defTabSz="1219200"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9200" rtl="0" eaLnBrk="1" latinLnBrk="0" hangingPunct="1">
        <a:spcBef>
          <a:spcPts val="13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ts val="13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ts val="13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5.xml"/><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9.xml"/><Relationship Id="rId3" Type="http://schemas.openxmlformats.org/officeDocument/2006/relationships/image" Target="../media/image17.png"/><Relationship Id="rId2" Type="http://schemas.openxmlformats.org/officeDocument/2006/relationships/chart" Target="../charts/chart2.xml"/><Relationship Id="rId1" Type="http://schemas.openxmlformats.org/officeDocument/2006/relationships/chart" Target="../charts/chart1.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chart" Target="../charts/chart4.xml"/><Relationship Id="rId1" Type="http://schemas.openxmlformats.org/officeDocument/2006/relationships/chart" Target="../charts/chart3.xml"/></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23.xml"/><Relationship Id="rId5" Type="http://schemas.openxmlformats.org/officeDocument/2006/relationships/image" Target="../media/image19.png"/><Relationship Id="rId4" Type="http://schemas.openxmlformats.org/officeDocument/2006/relationships/image" Target="../media/image18.emf"/><Relationship Id="rId3" Type="http://schemas.openxmlformats.org/officeDocument/2006/relationships/tags" Target="../tags/tag22.xml"/><Relationship Id="rId2" Type="http://schemas.openxmlformats.org/officeDocument/2006/relationships/chart" Target="../charts/chart6.xml"/><Relationship Id="rId1" Type="http://schemas.openxmlformats.org/officeDocument/2006/relationships/chart" Target="../charts/chart5.xml"/></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5.xml"/><Relationship Id="rId4" Type="http://schemas.openxmlformats.org/officeDocument/2006/relationships/image" Target="../media/image20.emf"/><Relationship Id="rId3" Type="http://schemas.openxmlformats.org/officeDocument/2006/relationships/tags" Target="../tags/tag24.xml"/><Relationship Id="rId2" Type="http://schemas.openxmlformats.org/officeDocument/2006/relationships/chart" Target="../charts/chart8.xml"/><Relationship Id="rId1" Type="http://schemas.openxmlformats.org/officeDocument/2006/relationships/chart" Target="../charts/chart7.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6.xml"/><Relationship Id="rId2" Type="http://schemas.openxmlformats.org/officeDocument/2006/relationships/chart" Target="../charts/chart10.xml"/><Relationship Id="rId1" Type="http://schemas.openxmlformats.org/officeDocument/2006/relationships/chart" Target="../charts/chart9.xm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8.xml"/><Relationship Id="rId3" Type="http://schemas.openxmlformats.org/officeDocument/2006/relationships/tags" Target="../tags/tag27.xml"/><Relationship Id="rId2" Type="http://schemas.openxmlformats.org/officeDocument/2006/relationships/chart" Target="../charts/chart12.xml"/><Relationship Id="rId1" Type="http://schemas.openxmlformats.org/officeDocument/2006/relationships/chart" Target="../charts/chart1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2" Type="http://schemas.openxmlformats.org/officeDocument/2006/relationships/notesSlide" Target="../notesSlides/notesSlide2.xml"/><Relationship Id="rId11" Type="http://schemas.openxmlformats.org/officeDocument/2006/relationships/slideLayout" Target="../slideLayouts/slideLayout5.xml"/><Relationship Id="rId10" Type="http://schemas.openxmlformats.org/officeDocument/2006/relationships/tags" Target="../tags/tag10.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tags" Target="../tags/tag12.xml"/><Relationship Id="rId3" Type="http://schemas.openxmlformats.org/officeDocument/2006/relationships/image" Target="../media/image5.emf"/><Relationship Id="rId2" Type="http://schemas.openxmlformats.org/officeDocument/2006/relationships/oleObject" Target="../embeddings/oleObject1.bin"/><Relationship Id="rId1" Type="http://schemas.openxmlformats.org/officeDocument/2006/relationships/tags" Target="../tags/tag1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tags" Target="../tags/tag14.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6.xml"/><Relationship Id="rId2" Type="http://schemas.openxmlformats.org/officeDocument/2006/relationships/image" Target="../media/image8.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2.xml"/><Relationship Id="rId4" Type="http://schemas.openxmlformats.org/officeDocument/2006/relationships/tags" Target="../tags/tag17.xml"/><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oleObject" Target="../embeddings/oleObject2.bin"/></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守护甜心 - 唯美纯音乐">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332656" y="1027081"/>
            <a:ext cx="609600" cy="609600"/>
          </a:xfrm>
          <a:prstGeom prst="rect">
            <a:avLst/>
          </a:prstGeom>
        </p:spPr>
      </p:pic>
      <p:grpSp>
        <p:nvGrpSpPr>
          <p:cNvPr id="2" name="组合 1"/>
          <p:cNvGrpSpPr/>
          <p:nvPr/>
        </p:nvGrpSpPr>
        <p:grpSpPr>
          <a:xfrm>
            <a:off x="251" y="857392"/>
            <a:ext cx="9143498" cy="5143217"/>
            <a:chOff x="251" y="142"/>
            <a:chExt cx="9143498" cy="5143217"/>
          </a:xfrm>
        </p:grpSpPr>
        <p:sp>
          <p:nvSpPr>
            <p:cNvPr id="22" name="Freeform 6"/>
            <p:cNvSpPr/>
            <p:nvPr/>
          </p:nvSpPr>
          <p:spPr bwMode="auto">
            <a:xfrm>
              <a:off x="251" y="4076867"/>
              <a:ext cx="9143498" cy="931777"/>
            </a:xfrm>
            <a:custGeom>
              <a:avLst/>
              <a:gdLst>
                <a:gd name="T0" fmla="*/ 5699 w 5699"/>
                <a:gd name="T1" fmla="*/ 0 h 581"/>
                <a:gd name="T2" fmla="*/ 5699 w 5699"/>
                <a:gd name="T3" fmla="*/ 141 h 581"/>
                <a:gd name="T4" fmla="*/ 5473 w 5699"/>
                <a:gd name="T5" fmla="*/ 202 h 581"/>
                <a:gd name="T6" fmla="*/ 5238 w 5699"/>
                <a:gd name="T7" fmla="*/ 258 h 581"/>
                <a:gd name="T8" fmla="*/ 4996 w 5699"/>
                <a:gd name="T9" fmla="*/ 310 h 581"/>
                <a:gd name="T10" fmla="*/ 4745 w 5699"/>
                <a:gd name="T11" fmla="*/ 357 h 581"/>
                <a:gd name="T12" fmla="*/ 4485 w 5699"/>
                <a:gd name="T13" fmla="*/ 399 h 581"/>
                <a:gd name="T14" fmla="*/ 4217 w 5699"/>
                <a:gd name="T15" fmla="*/ 437 h 581"/>
                <a:gd name="T16" fmla="*/ 3942 w 5699"/>
                <a:gd name="T17" fmla="*/ 470 h 581"/>
                <a:gd name="T18" fmla="*/ 3658 w 5699"/>
                <a:gd name="T19" fmla="*/ 500 h 581"/>
                <a:gd name="T20" fmla="*/ 3368 w 5699"/>
                <a:gd name="T21" fmla="*/ 524 h 581"/>
                <a:gd name="T22" fmla="*/ 3068 w 5699"/>
                <a:gd name="T23" fmla="*/ 545 h 581"/>
                <a:gd name="T24" fmla="*/ 2760 w 5699"/>
                <a:gd name="T25" fmla="*/ 561 h 581"/>
                <a:gd name="T26" fmla="*/ 2443 w 5699"/>
                <a:gd name="T27" fmla="*/ 571 h 581"/>
                <a:gd name="T28" fmla="*/ 2119 w 5699"/>
                <a:gd name="T29" fmla="*/ 578 h 581"/>
                <a:gd name="T30" fmla="*/ 1787 w 5699"/>
                <a:gd name="T31" fmla="*/ 581 h 581"/>
                <a:gd name="T32" fmla="*/ 1445 w 5699"/>
                <a:gd name="T33" fmla="*/ 580 h 581"/>
                <a:gd name="T34" fmla="*/ 1095 w 5699"/>
                <a:gd name="T35" fmla="*/ 573 h 581"/>
                <a:gd name="T36" fmla="*/ 738 w 5699"/>
                <a:gd name="T37" fmla="*/ 561 h 581"/>
                <a:gd name="T38" fmla="*/ 375 w 5699"/>
                <a:gd name="T39" fmla="*/ 547 h 581"/>
                <a:gd name="T40" fmla="*/ 0 w 5699"/>
                <a:gd name="T41" fmla="*/ 526 h 581"/>
                <a:gd name="T42" fmla="*/ 0 w 5699"/>
                <a:gd name="T43" fmla="*/ 503 h 581"/>
                <a:gd name="T44" fmla="*/ 394 w 5699"/>
                <a:gd name="T45" fmla="*/ 515 h 581"/>
                <a:gd name="T46" fmla="*/ 779 w 5699"/>
                <a:gd name="T47" fmla="*/ 524 h 581"/>
                <a:gd name="T48" fmla="*/ 1155 w 5699"/>
                <a:gd name="T49" fmla="*/ 527 h 581"/>
                <a:gd name="T50" fmla="*/ 1522 w 5699"/>
                <a:gd name="T51" fmla="*/ 526 h 581"/>
                <a:gd name="T52" fmla="*/ 1879 w 5699"/>
                <a:gd name="T53" fmla="*/ 519 h 581"/>
                <a:gd name="T54" fmla="*/ 2227 w 5699"/>
                <a:gd name="T55" fmla="*/ 507 h 581"/>
                <a:gd name="T56" fmla="*/ 2567 w 5699"/>
                <a:gd name="T57" fmla="*/ 491 h 581"/>
                <a:gd name="T58" fmla="*/ 2898 w 5699"/>
                <a:gd name="T59" fmla="*/ 470 h 581"/>
                <a:gd name="T60" fmla="*/ 3218 w 5699"/>
                <a:gd name="T61" fmla="*/ 446 h 581"/>
                <a:gd name="T62" fmla="*/ 3530 w 5699"/>
                <a:gd name="T63" fmla="*/ 414 h 581"/>
                <a:gd name="T64" fmla="*/ 3832 w 5699"/>
                <a:gd name="T65" fmla="*/ 380 h 581"/>
                <a:gd name="T66" fmla="*/ 4127 w 5699"/>
                <a:gd name="T67" fmla="*/ 339 h 581"/>
                <a:gd name="T68" fmla="*/ 4412 w 5699"/>
                <a:gd name="T69" fmla="*/ 294 h 581"/>
                <a:gd name="T70" fmla="*/ 4687 w 5699"/>
                <a:gd name="T71" fmla="*/ 245 h 581"/>
                <a:gd name="T72" fmla="*/ 4954 w 5699"/>
                <a:gd name="T73" fmla="*/ 192 h 581"/>
                <a:gd name="T74" fmla="*/ 5211 w 5699"/>
                <a:gd name="T75" fmla="*/ 132 h 581"/>
                <a:gd name="T76" fmla="*/ 5459 w 5699"/>
                <a:gd name="T77" fmla="*/ 68 h 581"/>
                <a:gd name="T78" fmla="*/ 5699 w 5699"/>
                <a:gd name="T79"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99" h="581">
                  <a:moveTo>
                    <a:pt x="5699" y="0"/>
                  </a:moveTo>
                  <a:lnTo>
                    <a:pt x="5699" y="141"/>
                  </a:lnTo>
                  <a:lnTo>
                    <a:pt x="5473" y="202"/>
                  </a:lnTo>
                  <a:lnTo>
                    <a:pt x="5238" y="258"/>
                  </a:lnTo>
                  <a:lnTo>
                    <a:pt x="4996" y="310"/>
                  </a:lnTo>
                  <a:lnTo>
                    <a:pt x="4745" y="357"/>
                  </a:lnTo>
                  <a:lnTo>
                    <a:pt x="4485" y="399"/>
                  </a:lnTo>
                  <a:lnTo>
                    <a:pt x="4217" y="437"/>
                  </a:lnTo>
                  <a:lnTo>
                    <a:pt x="3942" y="470"/>
                  </a:lnTo>
                  <a:lnTo>
                    <a:pt x="3658" y="500"/>
                  </a:lnTo>
                  <a:lnTo>
                    <a:pt x="3368" y="524"/>
                  </a:lnTo>
                  <a:lnTo>
                    <a:pt x="3068" y="545"/>
                  </a:lnTo>
                  <a:lnTo>
                    <a:pt x="2760" y="561"/>
                  </a:lnTo>
                  <a:lnTo>
                    <a:pt x="2443" y="571"/>
                  </a:lnTo>
                  <a:lnTo>
                    <a:pt x="2119" y="578"/>
                  </a:lnTo>
                  <a:lnTo>
                    <a:pt x="1787" y="581"/>
                  </a:lnTo>
                  <a:lnTo>
                    <a:pt x="1445" y="580"/>
                  </a:lnTo>
                  <a:lnTo>
                    <a:pt x="1095" y="573"/>
                  </a:lnTo>
                  <a:lnTo>
                    <a:pt x="738" y="561"/>
                  </a:lnTo>
                  <a:lnTo>
                    <a:pt x="375" y="547"/>
                  </a:lnTo>
                  <a:lnTo>
                    <a:pt x="0" y="526"/>
                  </a:lnTo>
                  <a:lnTo>
                    <a:pt x="0" y="503"/>
                  </a:lnTo>
                  <a:lnTo>
                    <a:pt x="394" y="515"/>
                  </a:lnTo>
                  <a:lnTo>
                    <a:pt x="779" y="524"/>
                  </a:lnTo>
                  <a:lnTo>
                    <a:pt x="1155" y="527"/>
                  </a:lnTo>
                  <a:lnTo>
                    <a:pt x="1522" y="526"/>
                  </a:lnTo>
                  <a:lnTo>
                    <a:pt x="1879" y="519"/>
                  </a:lnTo>
                  <a:lnTo>
                    <a:pt x="2227" y="507"/>
                  </a:lnTo>
                  <a:lnTo>
                    <a:pt x="2567" y="491"/>
                  </a:lnTo>
                  <a:lnTo>
                    <a:pt x="2898" y="470"/>
                  </a:lnTo>
                  <a:lnTo>
                    <a:pt x="3218" y="446"/>
                  </a:lnTo>
                  <a:lnTo>
                    <a:pt x="3530" y="414"/>
                  </a:lnTo>
                  <a:lnTo>
                    <a:pt x="3832" y="380"/>
                  </a:lnTo>
                  <a:lnTo>
                    <a:pt x="4127" y="339"/>
                  </a:lnTo>
                  <a:lnTo>
                    <a:pt x="4412" y="294"/>
                  </a:lnTo>
                  <a:lnTo>
                    <a:pt x="4687" y="245"/>
                  </a:lnTo>
                  <a:lnTo>
                    <a:pt x="4954" y="192"/>
                  </a:lnTo>
                  <a:lnTo>
                    <a:pt x="5211" y="132"/>
                  </a:lnTo>
                  <a:lnTo>
                    <a:pt x="5459" y="68"/>
                  </a:lnTo>
                  <a:lnTo>
                    <a:pt x="5699" y="0"/>
                  </a:lnTo>
                  <a:close/>
                </a:path>
              </a:pathLst>
            </a:custGeom>
            <a:solidFill>
              <a:schemeClr val="accent2"/>
            </a:solidFill>
            <a:ln w="0">
              <a:noFill/>
              <a:prstDash val="solid"/>
              <a:round/>
            </a:ln>
          </p:spPr>
          <p:txBody>
            <a:bodyPr vert="horz" wrap="square" lIns="91435" tIns="45717" rIns="91435" bIns="45717" numCol="1" anchor="t" anchorCtr="0" compatLnSpc="1"/>
            <a:lstStyle/>
            <a:p>
              <a:endParaRPr lang="zh-CN" altLang="en-US" sz="1280"/>
            </a:p>
          </p:txBody>
        </p:sp>
        <p:sp>
          <p:nvSpPr>
            <p:cNvPr id="25" name="Freeform 8"/>
            <p:cNvSpPr/>
            <p:nvPr/>
          </p:nvSpPr>
          <p:spPr bwMode="auto">
            <a:xfrm>
              <a:off x="251" y="4362334"/>
              <a:ext cx="9143498" cy="781025"/>
            </a:xfrm>
            <a:custGeom>
              <a:avLst/>
              <a:gdLst>
                <a:gd name="T0" fmla="*/ 5699 w 5699"/>
                <a:gd name="T1" fmla="*/ 0 h 487"/>
                <a:gd name="T2" fmla="*/ 5699 w 5699"/>
                <a:gd name="T3" fmla="*/ 487 h 487"/>
                <a:gd name="T4" fmla="*/ 0 w 5699"/>
                <a:gd name="T5" fmla="*/ 487 h 487"/>
                <a:gd name="T6" fmla="*/ 0 w 5699"/>
                <a:gd name="T7" fmla="*/ 360 h 487"/>
                <a:gd name="T8" fmla="*/ 375 w 5699"/>
                <a:gd name="T9" fmla="*/ 381 h 487"/>
                <a:gd name="T10" fmla="*/ 738 w 5699"/>
                <a:gd name="T11" fmla="*/ 398 h 487"/>
                <a:gd name="T12" fmla="*/ 1095 w 5699"/>
                <a:gd name="T13" fmla="*/ 410 h 487"/>
                <a:gd name="T14" fmla="*/ 1445 w 5699"/>
                <a:gd name="T15" fmla="*/ 419 h 487"/>
                <a:gd name="T16" fmla="*/ 1787 w 5699"/>
                <a:gd name="T17" fmla="*/ 423 h 487"/>
                <a:gd name="T18" fmla="*/ 2119 w 5699"/>
                <a:gd name="T19" fmla="*/ 421 h 487"/>
                <a:gd name="T20" fmla="*/ 2443 w 5699"/>
                <a:gd name="T21" fmla="*/ 416 h 487"/>
                <a:gd name="T22" fmla="*/ 2760 w 5699"/>
                <a:gd name="T23" fmla="*/ 405 h 487"/>
                <a:gd name="T24" fmla="*/ 3068 w 5699"/>
                <a:gd name="T25" fmla="*/ 391 h 487"/>
                <a:gd name="T26" fmla="*/ 3368 w 5699"/>
                <a:gd name="T27" fmla="*/ 372 h 487"/>
                <a:gd name="T28" fmla="*/ 3658 w 5699"/>
                <a:gd name="T29" fmla="*/ 348 h 487"/>
                <a:gd name="T30" fmla="*/ 3942 w 5699"/>
                <a:gd name="T31" fmla="*/ 320 h 487"/>
                <a:gd name="T32" fmla="*/ 4217 w 5699"/>
                <a:gd name="T33" fmla="*/ 289 h 487"/>
                <a:gd name="T34" fmla="*/ 4485 w 5699"/>
                <a:gd name="T35" fmla="*/ 250 h 487"/>
                <a:gd name="T36" fmla="*/ 4745 w 5699"/>
                <a:gd name="T37" fmla="*/ 210 h 487"/>
                <a:gd name="T38" fmla="*/ 4996 w 5699"/>
                <a:gd name="T39" fmla="*/ 163 h 487"/>
                <a:gd name="T40" fmla="*/ 5238 w 5699"/>
                <a:gd name="T41" fmla="*/ 113 h 487"/>
                <a:gd name="T42" fmla="*/ 5473 w 5699"/>
                <a:gd name="T43" fmla="*/ 59 h 487"/>
                <a:gd name="T44" fmla="*/ 5699 w 5699"/>
                <a:gd name="T45" fmla="*/ 0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99" h="487">
                  <a:moveTo>
                    <a:pt x="5699" y="0"/>
                  </a:moveTo>
                  <a:lnTo>
                    <a:pt x="5699" y="487"/>
                  </a:lnTo>
                  <a:lnTo>
                    <a:pt x="0" y="487"/>
                  </a:lnTo>
                  <a:lnTo>
                    <a:pt x="0" y="360"/>
                  </a:lnTo>
                  <a:lnTo>
                    <a:pt x="375" y="381"/>
                  </a:lnTo>
                  <a:lnTo>
                    <a:pt x="738" y="398"/>
                  </a:lnTo>
                  <a:lnTo>
                    <a:pt x="1095" y="410"/>
                  </a:lnTo>
                  <a:lnTo>
                    <a:pt x="1445" y="419"/>
                  </a:lnTo>
                  <a:lnTo>
                    <a:pt x="1787" y="423"/>
                  </a:lnTo>
                  <a:lnTo>
                    <a:pt x="2119" y="421"/>
                  </a:lnTo>
                  <a:lnTo>
                    <a:pt x="2443" y="416"/>
                  </a:lnTo>
                  <a:lnTo>
                    <a:pt x="2760" y="405"/>
                  </a:lnTo>
                  <a:lnTo>
                    <a:pt x="3068" y="391"/>
                  </a:lnTo>
                  <a:lnTo>
                    <a:pt x="3368" y="372"/>
                  </a:lnTo>
                  <a:lnTo>
                    <a:pt x="3658" y="348"/>
                  </a:lnTo>
                  <a:lnTo>
                    <a:pt x="3942" y="320"/>
                  </a:lnTo>
                  <a:lnTo>
                    <a:pt x="4217" y="289"/>
                  </a:lnTo>
                  <a:lnTo>
                    <a:pt x="4485" y="250"/>
                  </a:lnTo>
                  <a:lnTo>
                    <a:pt x="4745" y="210"/>
                  </a:lnTo>
                  <a:lnTo>
                    <a:pt x="4996" y="163"/>
                  </a:lnTo>
                  <a:lnTo>
                    <a:pt x="5238" y="113"/>
                  </a:lnTo>
                  <a:lnTo>
                    <a:pt x="5473" y="59"/>
                  </a:lnTo>
                  <a:lnTo>
                    <a:pt x="5699" y="0"/>
                  </a:lnTo>
                  <a:close/>
                </a:path>
              </a:pathLst>
            </a:custGeom>
            <a:solidFill>
              <a:schemeClr val="accent1"/>
            </a:solidFill>
            <a:ln w="0">
              <a:noFill/>
              <a:prstDash val="solid"/>
              <a:round/>
            </a:ln>
          </p:spPr>
          <p:txBody>
            <a:bodyPr vert="horz" wrap="square" lIns="91435" tIns="45717" rIns="91435" bIns="45717" numCol="1" anchor="t" anchorCtr="0" compatLnSpc="1"/>
            <a:lstStyle/>
            <a:p>
              <a:endParaRPr lang="zh-CN" altLang="en-US" sz="1280"/>
            </a:p>
          </p:txBody>
        </p:sp>
        <p:sp>
          <p:nvSpPr>
            <p:cNvPr id="26" name="Freeform 9"/>
            <p:cNvSpPr/>
            <p:nvPr/>
          </p:nvSpPr>
          <p:spPr bwMode="auto">
            <a:xfrm>
              <a:off x="251" y="142"/>
              <a:ext cx="9143498" cy="1921289"/>
            </a:xfrm>
            <a:custGeom>
              <a:avLst/>
              <a:gdLst>
                <a:gd name="T0" fmla="*/ 0 w 5699"/>
                <a:gd name="T1" fmla="*/ 0 h 1198"/>
                <a:gd name="T2" fmla="*/ 5699 w 5699"/>
                <a:gd name="T3" fmla="*/ 0 h 1198"/>
                <a:gd name="T4" fmla="*/ 5699 w 5699"/>
                <a:gd name="T5" fmla="*/ 410 h 1198"/>
                <a:gd name="T6" fmla="*/ 5344 w 5699"/>
                <a:gd name="T7" fmla="*/ 399 h 1198"/>
                <a:gd name="T8" fmla="*/ 4995 w 5699"/>
                <a:gd name="T9" fmla="*/ 394 h 1198"/>
                <a:gd name="T10" fmla="*/ 4656 w 5699"/>
                <a:gd name="T11" fmla="*/ 394 h 1198"/>
                <a:gd name="T12" fmla="*/ 4323 w 5699"/>
                <a:gd name="T13" fmla="*/ 399 h 1198"/>
                <a:gd name="T14" fmla="*/ 3998 w 5699"/>
                <a:gd name="T15" fmla="*/ 410 h 1198"/>
                <a:gd name="T16" fmla="*/ 3679 w 5699"/>
                <a:gd name="T17" fmla="*/ 425 h 1198"/>
                <a:gd name="T18" fmla="*/ 3367 w 5699"/>
                <a:gd name="T19" fmla="*/ 446 h 1198"/>
                <a:gd name="T20" fmla="*/ 3064 w 5699"/>
                <a:gd name="T21" fmla="*/ 474 h 1198"/>
                <a:gd name="T22" fmla="*/ 2768 w 5699"/>
                <a:gd name="T23" fmla="*/ 505 h 1198"/>
                <a:gd name="T24" fmla="*/ 2481 w 5699"/>
                <a:gd name="T25" fmla="*/ 542 h 1198"/>
                <a:gd name="T26" fmla="*/ 2199 w 5699"/>
                <a:gd name="T27" fmla="*/ 584 h 1198"/>
                <a:gd name="T28" fmla="*/ 1926 w 5699"/>
                <a:gd name="T29" fmla="*/ 631 h 1198"/>
                <a:gd name="T30" fmla="*/ 1659 w 5699"/>
                <a:gd name="T31" fmla="*/ 683 h 1198"/>
                <a:gd name="T32" fmla="*/ 1400 w 5699"/>
                <a:gd name="T33" fmla="*/ 742 h 1198"/>
                <a:gd name="T34" fmla="*/ 1147 w 5699"/>
                <a:gd name="T35" fmla="*/ 805 h 1198"/>
                <a:gd name="T36" fmla="*/ 904 w 5699"/>
                <a:gd name="T37" fmla="*/ 873 h 1198"/>
                <a:gd name="T38" fmla="*/ 667 w 5699"/>
                <a:gd name="T39" fmla="*/ 946 h 1198"/>
                <a:gd name="T40" fmla="*/ 437 w 5699"/>
                <a:gd name="T41" fmla="*/ 1024 h 1198"/>
                <a:gd name="T42" fmla="*/ 214 w 5699"/>
                <a:gd name="T43" fmla="*/ 1109 h 1198"/>
                <a:gd name="T44" fmla="*/ 0 w 5699"/>
                <a:gd name="T45" fmla="*/ 1198 h 1198"/>
                <a:gd name="T46" fmla="*/ 0 w 5699"/>
                <a:gd name="T47" fmla="*/ 0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99" h="1198">
                  <a:moveTo>
                    <a:pt x="0" y="0"/>
                  </a:moveTo>
                  <a:lnTo>
                    <a:pt x="5699" y="0"/>
                  </a:lnTo>
                  <a:lnTo>
                    <a:pt x="5699" y="410"/>
                  </a:lnTo>
                  <a:lnTo>
                    <a:pt x="5344" y="399"/>
                  </a:lnTo>
                  <a:lnTo>
                    <a:pt x="4995" y="394"/>
                  </a:lnTo>
                  <a:lnTo>
                    <a:pt x="4656" y="394"/>
                  </a:lnTo>
                  <a:lnTo>
                    <a:pt x="4323" y="399"/>
                  </a:lnTo>
                  <a:lnTo>
                    <a:pt x="3998" y="410"/>
                  </a:lnTo>
                  <a:lnTo>
                    <a:pt x="3679" y="425"/>
                  </a:lnTo>
                  <a:lnTo>
                    <a:pt x="3367" y="446"/>
                  </a:lnTo>
                  <a:lnTo>
                    <a:pt x="3064" y="474"/>
                  </a:lnTo>
                  <a:lnTo>
                    <a:pt x="2768" y="505"/>
                  </a:lnTo>
                  <a:lnTo>
                    <a:pt x="2481" y="542"/>
                  </a:lnTo>
                  <a:lnTo>
                    <a:pt x="2199" y="584"/>
                  </a:lnTo>
                  <a:lnTo>
                    <a:pt x="1926" y="631"/>
                  </a:lnTo>
                  <a:lnTo>
                    <a:pt x="1659" y="683"/>
                  </a:lnTo>
                  <a:lnTo>
                    <a:pt x="1400" y="742"/>
                  </a:lnTo>
                  <a:lnTo>
                    <a:pt x="1147" y="805"/>
                  </a:lnTo>
                  <a:lnTo>
                    <a:pt x="904" y="873"/>
                  </a:lnTo>
                  <a:lnTo>
                    <a:pt x="667" y="946"/>
                  </a:lnTo>
                  <a:lnTo>
                    <a:pt x="437" y="1024"/>
                  </a:lnTo>
                  <a:lnTo>
                    <a:pt x="214" y="1109"/>
                  </a:lnTo>
                  <a:lnTo>
                    <a:pt x="0" y="1198"/>
                  </a:lnTo>
                  <a:lnTo>
                    <a:pt x="0" y="0"/>
                  </a:lnTo>
                  <a:close/>
                </a:path>
              </a:pathLst>
            </a:custGeom>
            <a:solidFill>
              <a:schemeClr val="accent1"/>
            </a:solidFill>
            <a:ln w="0">
              <a:noFill/>
              <a:prstDash val="solid"/>
              <a:round/>
            </a:ln>
          </p:spPr>
          <p:txBody>
            <a:bodyPr vert="horz" wrap="square" lIns="91435" tIns="45717" rIns="91435" bIns="45717" numCol="1" anchor="t" anchorCtr="0" compatLnSpc="1"/>
            <a:lstStyle/>
            <a:p>
              <a:endParaRPr lang="zh-CN" altLang="en-US" sz="1280"/>
            </a:p>
          </p:txBody>
        </p:sp>
        <p:sp>
          <p:nvSpPr>
            <p:cNvPr id="28" name="Freeform 11"/>
            <p:cNvSpPr/>
            <p:nvPr/>
          </p:nvSpPr>
          <p:spPr bwMode="auto">
            <a:xfrm>
              <a:off x="251" y="665696"/>
              <a:ext cx="9143498" cy="1650256"/>
            </a:xfrm>
            <a:custGeom>
              <a:avLst/>
              <a:gdLst>
                <a:gd name="T0" fmla="*/ 4995 w 5699"/>
                <a:gd name="T1" fmla="*/ 0 h 1029"/>
                <a:gd name="T2" fmla="*/ 5344 w 5699"/>
                <a:gd name="T3" fmla="*/ 3 h 1029"/>
                <a:gd name="T4" fmla="*/ 5699 w 5699"/>
                <a:gd name="T5" fmla="*/ 12 h 1029"/>
                <a:gd name="T6" fmla="*/ 5699 w 5699"/>
                <a:gd name="T7" fmla="*/ 43 h 1029"/>
                <a:gd name="T8" fmla="*/ 5324 w 5699"/>
                <a:gd name="T9" fmla="*/ 45 h 1029"/>
                <a:gd name="T10" fmla="*/ 4959 w 5699"/>
                <a:gd name="T11" fmla="*/ 52 h 1029"/>
                <a:gd name="T12" fmla="*/ 4602 w 5699"/>
                <a:gd name="T13" fmla="*/ 66 h 1029"/>
                <a:gd name="T14" fmla="*/ 4254 w 5699"/>
                <a:gd name="T15" fmla="*/ 85 h 1029"/>
                <a:gd name="T16" fmla="*/ 3912 w 5699"/>
                <a:gd name="T17" fmla="*/ 109 h 1029"/>
                <a:gd name="T18" fmla="*/ 3580 w 5699"/>
                <a:gd name="T19" fmla="*/ 139 h 1029"/>
                <a:gd name="T20" fmla="*/ 3256 w 5699"/>
                <a:gd name="T21" fmla="*/ 174 h 1029"/>
                <a:gd name="T22" fmla="*/ 2939 w 5699"/>
                <a:gd name="T23" fmla="*/ 214 h 1029"/>
                <a:gd name="T24" fmla="*/ 2631 w 5699"/>
                <a:gd name="T25" fmla="*/ 261 h 1029"/>
                <a:gd name="T26" fmla="*/ 2331 w 5699"/>
                <a:gd name="T27" fmla="*/ 313 h 1029"/>
                <a:gd name="T28" fmla="*/ 2039 w 5699"/>
                <a:gd name="T29" fmla="*/ 371 h 1029"/>
                <a:gd name="T30" fmla="*/ 1757 w 5699"/>
                <a:gd name="T31" fmla="*/ 433 h 1029"/>
                <a:gd name="T32" fmla="*/ 1480 w 5699"/>
                <a:gd name="T33" fmla="*/ 501 h 1029"/>
                <a:gd name="T34" fmla="*/ 1214 w 5699"/>
                <a:gd name="T35" fmla="*/ 576 h 1029"/>
                <a:gd name="T36" fmla="*/ 954 w 5699"/>
                <a:gd name="T37" fmla="*/ 654 h 1029"/>
                <a:gd name="T38" fmla="*/ 703 w 5699"/>
                <a:gd name="T39" fmla="*/ 740 h 1029"/>
                <a:gd name="T40" fmla="*/ 461 w 5699"/>
                <a:gd name="T41" fmla="*/ 830 h 1029"/>
                <a:gd name="T42" fmla="*/ 226 w 5699"/>
                <a:gd name="T43" fmla="*/ 926 h 1029"/>
                <a:gd name="T44" fmla="*/ 0 w 5699"/>
                <a:gd name="T45" fmla="*/ 1029 h 1029"/>
                <a:gd name="T46" fmla="*/ 0 w 5699"/>
                <a:gd name="T47" fmla="*/ 832 h 1029"/>
                <a:gd name="T48" fmla="*/ 214 w 5699"/>
                <a:gd name="T49" fmla="*/ 741 h 1029"/>
                <a:gd name="T50" fmla="*/ 437 w 5699"/>
                <a:gd name="T51" fmla="*/ 656 h 1029"/>
                <a:gd name="T52" fmla="*/ 667 w 5699"/>
                <a:gd name="T53" fmla="*/ 576 h 1029"/>
                <a:gd name="T54" fmla="*/ 904 w 5699"/>
                <a:gd name="T55" fmla="*/ 501 h 1029"/>
                <a:gd name="T56" fmla="*/ 1147 w 5699"/>
                <a:gd name="T57" fmla="*/ 432 h 1029"/>
                <a:gd name="T58" fmla="*/ 1400 w 5699"/>
                <a:gd name="T59" fmla="*/ 367 h 1029"/>
                <a:gd name="T60" fmla="*/ 1659 w 5699"/>
                <a:gd name="T61" fmla="*/ 308 h 1029"/>
                <a:gd name="T62" fmla="*/ 1926 w 5699"/>
                <a:gd name="T63" fmla="*/ 254 h 1029"/>
                <a:gd name="T64" fmla="*/ 2199 w 5699"/>
                <a:gd name="T65" fmla="*/ 205 h 1029"/>
                <a:gd name="T66" fmla="*/ 2481 w 5699"/>
                <a:gd name="T67" fmla="*/ 162 h 1029"/>
                <a:gd name="T68" fmla="*/ 2768 w 5699"/>
                <a:gd name="T69" fmla="*/ 123 h 1029"/>
                <a:gd name="T70" fmla="*/ 3064 w 5699"/>
                <a:gd name="T71" fmla="*/ 90 h 1029"/>
                <a:gd name="T72" fmla="*/ 3367 w 5699"/>
                <a:gd name="T73" fmla="*/ 62 h 1029"/>
                <a:gd name="T74" fmla="*/ 3679 w 5699"/>
                <a:gd name="T75" fmla="*/ 40 h 1029"/>
                <a:gd name="T76" fmla="*/ 3998 w 5699"/>
                <a:gd name="T77" fmla="*/ 21 h 1029"/>
                <a:gd name="T78" fmla="*/ 4323 w 5699"/>
                <a:gd name="T79" fmla="*/ 8 h 1029"/>
                <a:gd name="T80" fmla="*/ 4656 w 5699"/>
                <a:gd name="T81" fmla="*/ 2 h 1029"/>
                <a:gd name="T82" fmla="*/ 4995 w 5699"/>
                <a:gd name="T83" fmla="*/ 0 h 1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99" h="1029">
                  <a:moveTo>
                    <a:pt x="4995" y="0"/>
                  </a:moveTo>
                  <a:lnTo>
                    <a:pt x="5344" y="3"/>
                  </a:lnTo>
                  <a:lnTo>
                    <a:pt x="5699" y="12"/>
                  </a:lnTo>
                  <a:lnTo>
                    <a:pt x="5699" y="43"/>
                  </a:lnTo>
                  <a:lnTo>
                    <a:pt x="5324" y="45"/>
                  </a:lnTo>
                  <a:lnTo>
                    <a:pt x="4959" y="52"/>
                  </a:lnTo>
                  <a:lnTo>
                    <a:pt x="4602" y="66"/>
                  </a:lnTo>
                  <a:lnTo>
                    <a:pt x="4254" y="85"/>
                  </a:lnTo>
                  <a:lnTo>
                    <a:pt x="3912" y="109"/>
                  </a:lnTo>
                  <a:lnTo>
                    <a:pt x="3580" y="139"/>
                  </a:lnTo>
                  <a:lnTo>
                    <a:pt x="3256" y="174"/>
                  </a:lnTo>
                  <a:lnTo>
                    <a:pt x="2939" y="214"/>
                  </a:lnTo>
                  <a:lnTo>
                    <a:pt x="2631" y="261"/>
                  </a:lnTo>
                  <a:lnTo>
                    <a:pt x="2331" y="313"/>
                  </a:lnTo>
                  <a:lnTo>
                    <a:pt x="2039" y="371"/>
                  </a:lnTo>
                  <a:lnTo>
                    <a:pt x="1757" y="433"/>
                  </a:lnTo>
                  <a:lnTo>
                    <a:pt x="1480" y="501"/>
                  </a:lnTo>
                  <a:lnTo>
                    <a:pt x="1214" y="576"/>
                  </a:lnTo>
                  <a:lnTo>
                    <a:pt x="954" y="654"/>
                  </a:lnTo>
                  <a:lnTo>
                    <a:pt x="703" y="740"/>
                  </a:lnTo>
                  <a:lnTo>
                    <a:pt x="461" y="830"/>
                  </a:lnTo>
                  <a:lnTo>
                    <a:pt x="226" y="926"/>
                  </a:lnTo>
                  <a:lnTo>
                    <a:pt x="0" y="1029"/>
                  </a:lnTo>
                  <a:lnTo>
                    <a:pt x="0" y="832"/>
                  </a:lnTo>
                  <a:lnTo>
                    <a:pt x="214" y="741"/>
                  </a:lnTo>
                  <a:lnTo>
                    <a:pt x="437" y="656"/>
                  </a:lnTo>
                  <a:lnTo>
                    <a:pt x="667" y="576"/>
                  </a:lnTo>
                  <a:lnTo>
                    <a:pt x="904" y="501"/>
                  </a:lnTo>
                  <a:lnTo>
                    <a:pt x="1147" y="432"/>
                  </a:lnTo>
                  <a:lnTo>
                    <a:pt x="1400" y="367"/>
                  </a:lnTo>
                  <a:lnTo>
                    <a:pt x="1659" y="308"/>
                  </a:lnTo>
                  <a:lnTo>
                    <a:pt x="1926" y="254"/>
                  </a:lnTo>
                  <a:lnTo>
                    <a:pt x="2199" y="205"/>
                  </a:lnTo>
                  <a:lnTo>
                    <a:pt x="2481" y="162"/>
                  </a:lnTo>
                  <a:lnTo>
                    <a:pt x="2768" y="123"/>
                  </a:lnTo>
                  <a:lnTo>
                    <a:pt x="3064" y="90"/>
                  </a:lnTo>
                  <a:lnTo>
                    <a:pt x="3367" y="62"/>
                  </a:lnTo>
                  <a:lnTo>
                    <a:pt x="3679" y="40"/>
                  </a:lnTo>
                  <a:lnTo>
                    <a:pt x="3998" y="21"/>
                  </a:lnTo>
                  <a:lnTo>
                    <a:pt x="4323" y="8"/>
                  </a:lnTo>
                  <a:lnTo>
                    <a:pt x="4656" y="2"/>
                  </a:lnTo>
                  <a:lnTo>
                    <a:pt x="4995" y="0"/>
                  </a:lnTo>
                  <a:close/>
                </a:path>
              </a:pathLst>
            </a:custGeom>
            <a:solidFill>
              <a:schemeClr val="accent2"/>
            </a:solidFill>
            <a:ln w="0">
              <a:noFill/>
              <a:prstDash val="solid"/>
              <a:round/>
            </a:ln>
          </p:spPr>
          <p:txBody>
            <a:bodyPr vert="horz" wrap="square" lIns="91435" tIns="45717" rIns="91435" bIns="45717" numCol="1" anchor="t" anchorCtr="0" compatLnSpc="1"/>
            <a:lstStyle/>
            <a:p>
              <a:endParaRPr lang="zh-CN" altLang="en-US" sz="1280"/>
            </a:p>
          </p:txBody>
        </p:sp>
      </p:grpSp>
      <p:sp>
        <p:nvSpPr>
          <p:cNvPr id="29" name="文本框 28"/>
          <p:cNvSpPr txBox="1"/>
          <p:nvPr/>
        </p:nvSpPr>
        <p:spPr>
          <a:xfrm>
            <a:off x="-1581785" y="2985135"/>
            <a:ext cx="12352020" cy="1076325"/>
          </a:xfrm>
          <a:prstGeom prst="rect">
            <a:avLst/>
          </a:prstGeom>
          <a:noFill/>
        </p:spPr>
        <p:txBody>
          <a:bodyPr wrap="square" rtlCol="0">
            <a:spAutoFit/>
            <a:scene3d>
              <a:camera prst="orthographicFront"/>
              <a:lightRig rig="threePt" dir="t"/>
            </a:scene3d>
            <a:sp3d contourW="12700"/>
          </a:bodyPr>
          <a:lstStyle/>
          <a:p>
            <a:pPr algn="ctr"/>
            <a:r>
              <a:rPr sz="3200" b="1" dirty="0">
                <a:solidFill>
                  <a:schemeClr val="accent1"/>
                </a:solidFill>
                <a:latin typeface="+mn-ea"/>
                <a:cs typeface="经典综艺体简" panose="02010609000101010101" pitchFamily="49" charset="-122"/>
              </a:rPr>
              <a:t>基于时间序列聚类和天际线算法的</a:t>
            </a:r>
            <a:endParaRPr sz="3200" b="1" dirty="0">
              <a:solidFill>
                <a:schemeClr val="accent1"/>
              </a:solidFill>
              <a:latin typeface="+mn-ea"/>
              <a:cs typeface="经典综艺体简" panose="02010609000101010101" pitchFamily="49" charset="-122"/>
            </a:endParaRPr>
          </a:p>
          <a:p>
            <a:pPr algn="ctr"/>
            <a:r>
              <a:rPr sz="3200" b="1" dirty="0">
                <a:solidFill>
                  <a:schemeClr val="accent1"/>
                </a:solidFill>
                <a:latin typeface="+mn-ea"/>
                <a:cs typeface="经典综艺体简" panose="02010609000101010101" pitchFamily="49" charset="-122"/>
              </a:rPr>
              <a:t>高价值热点主题挖掘方法研究</a:t>
            </a:r>
            <a:endParaRPr sz="3200" b="1" u="sng" dirty="0">
              <a:solidFill>
                <a:schemeClr val="accent1"/>
              </a:solidFill>
              <a:latin typeface="+mn-ea"/>
              <a:cs typeface="经典综艺体简" panose="02010609000101010101" pitchFamily="49" charset="-122"/>
            </a:endParaRPr>
          </a:p>
        </p:txBody>
      </p:sp>
      <p:pic>
        <p:nvPicPr>
          <p:cNvPr id="30" name="图形 1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35870" y="2061508"/>
            <a:ext cx="1904010" cy="1345470"/>
          </a:xfrm>
          <a:prstGeom prst="rect">
            <a:avLst/>
          </a:prstGeom>
        </p:spPr>
      </p:pic>
      <p:grpSp>
        <p:nvGrpSpPr>
          <p:cNvPr id="5" name="组合 4"/>
          <p:cNvGrpSpPr/>
          <p:nvPr/>
        </p:nvGrpSpPr>
        <p:grpSpPr>
          <a:xfrm>
            <a:off x="5215458" y="4377402"/>
            <a:ext cx="1961683" cy="275590"/>
            <a:chOff x="4711273" y="3576285"/>
            <a:chExt cx="1961683" cy="275590"/>
          </a:xfrm>
        </p:grpSpPr>
        <p:sp>
          <p:nvSpPr>
            <p:cNvPr id="13" name="矩形 12"/>
            <p:cNvSpPr/>
            <p:nvPr/>
          </p:nvSpPr>
          <p:spPr>
            <a:xfrm>
              <a:off x="4966076" y="3576285"/>
              <a:ext cx="1706880" cy="275590"/>
            </a:xfrm>
            <a:prstGeom prst="rect">
              <a:avLst/>
            </a:prstGeom>
          </p:spPr>
          <p:txBody>
            <a:bodyPr wrap="none">
              <a:spAutoFit/>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导师：胡广伟（教授）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4711273" y="3587382"/>
              <a:ext cx="254804" cy="254804"/>
              <a:chOff x="4711273" y="3573589"/>
              <a:chExt cx="254804" cy="254804"/>
            </a:xfrm>
          </p:grpSpPr>
          <p:sp>
            <p:nvSpPr>
              <p:cNvPr id="14" name="椭圆 13"/>
              <p:cNvSpPr/>
              <p:nvPr/>
            </p:nvSpPr>
            <p:spPr>
              <a:xfrm>
                <a:off x="4711273" y="3573589"/>
                <a:ext cx="254804" cy="2548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lumMod val="65000"/>
                      <a:lumOff val="35000"/>
                    </a:schemeClr>
                  </a:solidFill>
                </a:endParaRPr>
              </a:p>
            </p:txBody>
          </p:sp>
          <p:sp>
            <p:nvSpPr>
              <p:cNvPr id="15" name="businessman_57134"/>
              <p:cNvSpPr>
                <a:spLocks noChangeAspect="1"/>
              </p:cNvSpPr>
              <p:nvPr/>
            </p:nvSpPr>
            <p:spPr bwMode="auto">
              <a:xfrm>
                <a:off x="4756163" y="3610933"/>
                <a:ext cx="165024" cy="180116"/>
              </a:xfrm>
              <a:custGeom>
                <a:avLst/>
                <a:gdLst>
                  <a:gd name="connsiteX0" fmla="*/ 243589 w 557114"/>
                  <a:gd name="connsiteY0" fmla="*/ 355438 h 608062"/>
                  <a:gd name="connsiteX1" fmla="*/ 277656 w 557114"/>
                  <a:gd name="connsiteY1" fmla="*/ 355438 h 608062"/>
                  <a:gd name="connsiteX2" fmla="*/ 277940 w 557114"/>
                  <a:gd name="connsiteY2" fmla="*/ 355438 h 608062"/>
                  <a:gd name="connsiteX3" fmla="*/ 278604 w 557114"/>
                  <a:gd name="connsiteY3" fmla="*/ 355438 h 608062"/>
                  <a:gd name="connsiteX4" fmla="*/ 279174 w 557114"/>
                  <a:gd name="connsiteY4" fmla="*/ 355438 h 608062"/>
                  <a:gd name="connsiteX5" fmla="*/ 279458 w 557114"/>
                  <a:gd name="connsiteY5" fmla="*/ 355438 h 608062"/>
                  <a:gd name="connsiteX6" fmla="*/ 279553 w 557114"/>
                  <a:gd name="connsiteY6" fmla="*/ 355438 h 608062"/>
                  <a:gd name="connsiteX7" fmla="*/ 313620 w 557114"/>
                  <a:gd name="connsiteY7" fmla="*/ 355438 h 608062"/>
                  <a:gd name="connsiteX8" fmla="*/ 324438 w 557114"/>
                  <a:gd name="connsiteY8" fmla="*/ 375432 h 608062"/>
                  <a:gd name="connsiteX9" fmla="*/ 298152 w 557114"/>
                  <a:gd name="connsiteY9" fmla="*/ 430202 h 608062"/>
                  <a:gd name="connsiteX10" fmla="*/ 301948 w 557114"/>
                  <a:gd name="connsiteY10" fmla="*/ 510272 h 608062"/>
                  <a:gd name="connsiteX11" fmla="*/ 356891 w 557114"/>
                  <a:gd name="connsiteY11" fmla="*/ 389172 h 608062"/>
                  <a:gd name="connsiteX12" fmla="*/ 356986 w 557114"/>
                  <a:gd name="connsiteY12" fmla="*/ 389172 h 608062"/>
                  <a:gd name="connsiteX13" fmla="*/ 376628 w 557114"/>
                  <a:gd name="connsiteY13" fmla="*/ 375337 h 608062"/>
                  <a:gd name="connsiteX14" fmla="*/ 383556 w 557114"/>
                  <a:gd name="connsiteY14" fmla="*/ 376474 h 608062"/>
                  <a:gd name="connsiteX15" fmla="*/ 383745 w 557114"/>
                  <a:gd name="connsiteY15" fmla="*/ 376569 h 608062"/>
                  <a:gd name="connsiteX16" fmla="*/ 518588 w 557114"/>
                  <a:gd name="connsiteY16" fmla="*/ 438920 h 608062"/>
                  <a:gd name="connsiteX17" fmla="*/ 557114 w 557114"/>
                  <a:gd name="connsiteY17" fmla="*/ 482224 h 608062"/>
                  <a:gd name="connsiteX18" fmla="*/ 557114 w 557114"/>
                  <a:gd name="connsiteY18" fmla="*/ 608062 h 608062"/>
                  <a:gd name="connsiteX19" fmla="*/ 279743 w 557114"/>
                  <a:gd name="connsiteY19" fmla="*/ 608062 h 608062"/>
                  <a:gd name="connsiteX20" fmla="*/ 279458 w 557114"/>
                  <a:gd name="connsiteY20" fmla="*/ 608062 h 608062"/>
                  <a:gd name="connsiteX21" fmla="*/ 279364 w 557114"/>
                  <a:gd name="connsiteY21" fmla="*/ 608062 h 608062"/>
                  <a:gd name="connsiteX22" fmla="*/ 279174 w 557114"/>
                  <a:gd name="connsiteY22" fmla="*/ 608062 h 608062"/>
                  <a:gd name="connsiteX23" fmla="*/ 278984 w 557114"/>
                  <a:gd name="connsiteY23" fmla="*/ 608062 h 608062"/>
                  <a:gd name="connsiteX24" fmla="*/ 278604 w 557114"/>
                  <a:gd name="connsiteY24" fmla="*/ 608062 h 608062"/>
                  <a:gd name="connsiteX25" fmla="*/ 278130 w 557114"/>
                  <a:gd name="connsiteY25" fmla="*/ 608062 h 608062"/>
                  <a:gd name="connsiteX26" fmla="*/ 277940 w 557114"/>
                  <a:gd name="connsiteY26" fmla="*/ 608062 h 608062"/>
                  <a:gd name="connsiteX27" fmla="*/ 277845 w 557114"/>
                  <a:gd name="connsiteY27" fmla="*/ 608062 h 608062"/>
                  <a:gd name="connsiteX28" fmla="*/ 277750 w 557114"/>
                  <a:gd name="connsiteY28" fmla="*/ 608062 h 608062"/>
                  <a:gd name="connsiteX29" fmla="*/ 277656 w 557114"/>
                  <a:gd name="connsiteY29" fmla="*/ 608062 h 608062"/>
                  <a:gd name="connsiteX30" fmla="*/ 277371 w 557114"/>
                  <a:gd name="connsiteY30" fmla="*/ 608062 h 608062"/>
                  <a:gd name="connsiteX31" fmla="*/ 0 w 557114"/>
                  <a:gd name="connsiteY31" fmla="*/ 608062 h 608062"/>
                  <a:gd name="connsiteX32" fmla="*/ 0 w 557114"/>
                  <a:gd name="connsiteY32" fmla="*/ 482224 h 608062"/>
                  <a:gd name="connsiteX33" fmla="*/ 38621 w 557114"/>
                  <a:gd name="connsiteY33" fmla="*/ 438920 h 608062"/>
                  <a:gd name="connsiteX34" fmla="*/ 173464 w 557114"/>
                  <a:gd name="connsiteY34" fmla="*/ 376569 h 608062"/>
                  <a:gd name="connsiteX35" fmla="*/ 173558 w 557114"/>
                  <a:gd name="connsiteY35" fmla="*/ 376474 h 608062"/>
                  <a:gd name="connsiteX36" fmla="*/ 180486 w 557114"/>
                  <a:gd name="connsiteY36" fmla="*/ 375337 h 608062"/>
                  <a:gd name="connsiteX37" fmla="*/ 200223 w 557114"/>
                  <a:gd name="connsiteY37" fmla="*/ 389172 h 608062"/>
                  <a:gd name="connsiteX38" fmla="*/ 255166 w 557114"/>
                  <a:gd name="connsiteY38" fmla="*/ 510272 h 608062"/>
                  <a:gd name="connsiteX39" fmla="*/ 258962 w 557114"/>
                  <a:gd name="connsiteY39" fmla="*/ 430202 h 608062"/>
                  <a:gd name="connsiteX40" fmla="*/ 232676 w 557114"/>
                  <a:gd name="connsiteY40" fmla="*/ 375432 h 608062"/>
                  <a:gd name="connsiteX41" fmla="*/ 243589 w 557114"/>
                  <a:gd name="connsiteY41" fmla="*/ 355438 h 608062"/>
                  <a:gd name="connsiteX42" fmla="*/ 276250 w 557114"/>
                  <a:gd name="connsiteY42" fmla="*/ 0 h 608062"/>
                  <a:gd name="connsiteX43" fmla="*/ 277674 w 557114"/>
                  <a:gd name="connsiteY43" fmla="*/ 0 h 608062"/>
                  <a:gd name="connsiteX44" fmla="*/ 277863 w 557114"/>
                  <a:gd name="connsiteY44" fmla="*/ 0 h 608062"/>
                  <a:gd name="connsiteX45" fmla="*/ 277958 w 557114"/>
                  <a:gd name="connsiteY45" fmla="*/ 0 h 608062"/>
                  <a:gd name="connsiteX46" fmla="*/ 279382 w 557114"/>
                  <a:gd name="connsiteY46" fmla="*/ 0 h 608062"/>
                  <a:gd name="connsiteX47" fmla="*/ 402570 w 557114"/>
                  <a:gd name="connsiteY47" fmla="*/ 104895 h 608062"/>
                  <a:gd name="connsiteX48" fmla="*/ 394693 w 557114"/>
                  <a:gd name="connsiteY48" fmla="*/ 159001 h 608062"/>
                  <a:gd name="connsiteX49" fmla="*/ 405892 w 557114"/>
                  <a:gd name="connsiteY49" fmla="*/ 184774 h 608062"/>
                  <a:gd name="connsiteX50" fmla="*/ 377040 w 557114"/>
                  <a:gd name="connsiteY50" fmla="*/ 236890 h 608062"/>
                  <a:gd name="connsiteX51" fmla="*/ 315731 w 557114"/>
                  <a:gd name="connsiteY51" fmla="*/ 311274 h 608062"/>
                  <a:gd name="connsiteX52" fmla="*/ 277958 w 557114"/>
                  <a:gd name="connsiteY52" fmla="*/ 319707 h 608062"/>
                  <a:gd name="connsiteX53" fmla="*/ 277958 w 557114"/>
                  <a:gd name="connsiteY53" fmla="*/ 319802 h 608062"/>
                  <a:gd name="connsiteX54" fmla="*/ 277863 w 557114"/>
                  <a:gd name="connsiteY54" fmla="*/ 319802 h 608062"/>
                  <a:gd name="connsiteX55" fmla="*/ 277674 w 557114"/>
                  <a:gd name="connsiteY55" fmla="*/ 319802 h 608062"/>
                  <a:gd name="connsiteX56" fmla="*/ 277674 w 557114"/>
                  <a:gd name="connsiteY56" fmla="*/ 319707 h 608062"/>
                  <a:gd name="connsiteX57" fmla="*/ 239901 w 557114"/>
                  <a:gd name="connsiteY57" fmla="*/ 311274 h 608062"/>
                  <a:gd name="connsiteX58" fmla="*/ 178592 w 557114"/>
                  <a:gd name="connsiteY58" fmla="*/ 236890 h 608062"/>
                  <a:gd name="connsiteX59" fmla="*/ 149740 w 557114"/>
                  <a:gd name="connsiteY59" fmla="*/ 184774 h 608062"/>
                  <a:gd name="connsiteX60" fmla="*/ 161034 w 557114"/>
                  <a:gd name="connsiteY60" fmla="*/ 159001 h 608062"/>
                  <a:gd name="connsiteX61" fmla="*/ 153062 w 557114"/>
                  <a:gd name="connsiteY61" fmla="*/ 104895 h 608062"/>
                  <a:gd name="connsiteX62" fmla="*/ 276250 w 557114"/>
                  <a:gd name="connsiteY62" fmla="*/ 0 h 60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57114" h="608062">
                    <a:moveTo>
                      <a:pt x="243589" y="355438"/>
                    </a:moveTo>
                    <a:lnTo>
                      <a:pt x="277656" y="355438"/>
                    </a:lnTo>
                    <a:lnTo>
                      <a:pt x="277940" y="355438"/>
                    </a:lnTo>
                    <a:lnTo>
                      <a:pt x="278604" y="355438"/>
                    </a:lnTo>
                    <a:lnTo>
                      <a:pt x="279174" y="355438"/>
                    </a:lnTo>
                    <a:lnTo>
                      <a:pt x="279458" y="355438"/>
                    </a:lnTo>
                    <a:lnTo>
                      <a:pt x="279553" y="355438"/>
                    </a:lnTo>
                    <a:lnTo>
                      <a:pt x="313620" y="355438"/>
                    </a:lnTo>
                    <a:cubicBezTo>
                      <a:pt x="325007" y="355438"/>
                      <a:pt x="330511" y="364630"/>
                      <a:pt x="324438" y="375432"/>
                    </a:cubicBezTo>
                    <a:cubicBezTo>
                      <a:pt x="321781" y="379980"/>
                      <a:pt x="298152" y="430202"/>
                      <a:pt x="298152" y="430202"/>
                    </a:cubicBezTo>
                    <a:lnTo>
                      <a:pt x="301948" y="510272"/>
                    </a:lnTo>
                    <a:cubicBezTo>
                      <a:pt x="317700" y="481655"/>
                      <a:pt x="343131" y="422432"/>
                      <a:pt x="356891" y="389172"/>
                    </a:cubicBezTo>
                    <a:cubicBezTo>
                      <a:pt x="356891" y="389172"/>
                      <a:pt x="356891" y="389172"/>
                      <a:pt x="356986" y="389172"/>
                    </a:cubicBezTo>
                    <a:cubicBezTo>
                      <a:pt x="359832" y="381117"/>
                      <a:pt x="367519" y="375337"/>
                      <a:pt x="376628" y="375337"/>
                    </a:cubicBezTo>
                    <a:cubicBezTo>
                      <a:pt x="379096" y="375337"/>
                      <a:pt x="381373" y="375716"/>
                      <a:pt x="383556" y="376474"/>
                    </a:cubicBezTo>
                    <a:cubicBezTo>
                      <a:pt x="383650" y="376474"/>
                      <a:pt x="383650" y="376474"/>
                      <a:pt x="383745" y="376569"/>
                    </a:cubicBezTo>
                    <a:cubicBezTo>
                      <a:pt x="387446" y="377706"/>
                      <a:pt x="464973" y="411724"/>
                      <a:pt x="518588" y="438920"/>
                    </a:cubicBezTo>
                    <a:cubicBezTo>
                      <a:pt x="542595" y="451049"/>
                      <a:pt x="557114" y="466305"/>
                      <a:pt x="557114" y="482224"/>
                    </a:cubicBezTo>
                    <a:lnTo>
                      <a:pt x="557114" y="608062"/>
                    </a:lnTo>
                    <a:lnTo>
                      <a:pt x="279743" y="608062"/>
                    </a:lnTo>
                    <a:lnTo>
                      <a:pt x="279458" y="608062"/>
                    </a:lnTo>
                    <a:lnTo>
                      <a:pt x="279364" y="608062"/>
                    </a:lnTo>
                    <a:lnTo>
                      <a:pt x="279174" y="608062"/>
                    </a:lnTo>
                    <a:lnTo>
                      <a:pt x="278984" y="608062"/>
                    </a:lnTo>
                    <a:lnTo>
                      <a:pt x="278604" y="608062"/>
                    </a:lnTo>
                    <a:lnTo>
                      <a:pt x="278130" y="608062"/>
                    </a:lnTo>
                    <a:lnTo>
                      <a:pt x="277940" y="608062"/>
                    </a:lnTo>
                    <a:lnTo>
                      <a:pt x="277845" y="608062"/>
                    </a:lnTo>
                    <a:lnTo>
                      <a:pt x="277750" y="608062"/>
                    </a:lnTo>
                    <a:lnTo>
                      <a:pt x="277656" y="608062"/>
                    </a:lnTo>
                    <a:lnTo>
                      <a:pt x="277371" y="608062"/>
                    </a:lnTo>
                    <a:lnTo>
                      <a:pt x="0" y="608062"/>
                    </a:lnTo>
                    <a:lnTo>
                      <a:pt x="0" y="482224"/>
                    </a:lnTo>
                    <a:cubicBezTo>
                      <a:pt x="0" y="466305"/>
                      <a:pt x="14519" y="451049"/>
                      <a:pt x="38621" y="438920"/>
                    </a:cubicBezTo>
                    <a:cubicBezTo>
                      <a:pt x="92141" y="411724"/>
                      <a:pt x="169668" y="377706"/>
                      <a:pt x="173464" y="376569"/>
                    </a:cubicBezTo>
                    <a:cubicBezTo>
                      <a:pt x="173464" y="376474"/>
                      <a:pt x="173464" y="376474"/>
                      <a:pt x="173558" y="376474"/>
                    </a:cubicBezTo>
                    <a:cubicBezTo>
                      <a:pt x="175741" y="375716"/>
                      <a:pt x="178018" y="375337"/>
                      <a:pt x="180486" y="375337"/>
                    </a:cubicBezTo>
                    <a:cubicBezTo>
                      <a:pt x="189595" y="375337"/>
                      <a:pt x="197282" y="381117"/>
                      <a:pt x="200223" y="389172"/>
                    </a:cubicBezTo>
                    <a:cubicBezTo>
                      <a:pt x="214078" y="422432"/>
                      <a:pt x="239414" y="481655"/>
                      <a:pt x="255166" y="510272"/>
                    </a:cubicBezTo>
                    <a:lnTo>
                      <a:pt x="258962" y="430202"/>
                    </a:lnTo>
                    <a:cubicBezTo>
                      <a:pt x="258962" y="430202"/>
                      <a:pt x="235333" y="379980"/>
                      <a:pt x="232676" y="375432"/>
                    </a:cubicBezTo>
                    <a:cubicBezTo>
                      <a:pt x="226603" y="364630"/>
                      <a:pt x="232107" y="355438"/>
                      <a:pt x="243589" y="355438"/>
                    </a:cubicBezTo>
                    <a:close/>
                    <a:moveTo>
                      <a:pt x="276250" y="0"/>
                    </a:moveTo>
                    <a:cubicBezTo>
                      <a:pt x="276725" y="0"/>
                      <a:pt x="277199" y="0"/>
                      <a:pt x="277674" y="0"/>
                    </a:cubicBezTo>
                    <a:cubicBezTo>
                      <a:pt x="277769" y="0"/>
                      <a:pt x="277769" y="0"/>
                      <a:pt x="277863" y="0"/>
                    </a:cubicBezTo>
                    <a:cubicBezTo>
                      <a:pt x="277863" y="0"/>
                      <a:pt x="277863" y="0"/>
                      <a:pt x="277958" y="0"/>
                    </a:cubicBezTo>
                    <a:cubicBezTo>
                      <a:pt x="278433" y="0"/>
                      <a:pt x="278907" y="0"/>
                      <a:pt x="279382" y="0"/>
                    </a:cubicBezTo>
                    <a:cubicBezTo>
                      <a:pt x="385487" y="0"/>
                      <a:pt x="405417" y="75615"/>
                      <a:pt x="402570" y="104895"/>
                    </a:cubicBezTo>
                    <a:cubicBezTo>
                      <a:pt x="400387" y="128395"/>
                      <a:pt x="394693" y="159001"/>
                      <a:pt x="394693" y="159001"/>
                    </a:cubicBezTo>
                    <a:cubicBezTo>
                      <a:pt x="394693" y="159001"/>
                      <a:pt x="405892" y="164118"/>
                      <a:pt x="405892" y="184774"/>
                    </a:cubicBezTo>
                    <a:cubicBezTo>
                      <a:pt x="402001" y="236511"/>
                      <a:pt x="381311" y="214149"/>
                      <a:pt x="377040" y="236890"/>
                    </a:cubicBezTo>
                    <a:cubicBezTo>
                      <a:pt x="370017" y="274603"/>
                      <a:pt x="336610" y="301893"/>
                      <a:pt x="315731" y="311274"/>
                    </a:cubicBezTo>
                    <a:cubicBezTo>
                      <a:pt x="303583" y="316770"/>
                      <a:pt x="291055" y="319518"/>
                      <a:pt x="277958" y="319707"/>
                    </a:cubicBezTo>
                    <a:lnTo>
                      <a:pt x="277958" y="319802"/>
                    </a:lnTo>
                    <a:cubicBezTo>
                      <a:pt x="277863" y="319802"/>
                      <a:pt x="277863" y="319802"/>
                      <a:pt x="277863" y="319802"/>
                    </a:cubicBezTo>
                    <a:cubicBezTo>
                      <a:pt x="277769" y="319802"/>
                      <a:pt x="277769" y="319802"/>
                      <a:pt x="277674" y="319802"/>
                    </a:cubicBezTo>
                    <a:lnTo>
                      <a:pt x="277674" y="319707"/>
                    </a:lnTo>
                    <a:cubicBezTo>
                      <a:pt x="264577" y="319518"/>
                      <a:pt x="252049" y="316770"/>
                      <a:pt x="239901" y="311274"/>
                    </a:cubicBezTo>
                    <a:cubicBezTo>
                      <a:pt x="219022" y="301893"/>
                      <a:pt x="185615" y="274603"/>
                      <a:pt x="178592" y="236890"/>
                    </a:cubicBezTo>
                    <a:cubicBezTo>
                      <a:pt x="174321" y="214149"/>
                      <a:pt x="153631" y="236511"/>
                      <a:pt x="149740" y="184774"/>
                    </a:cubicBezTo>
                    <a:cubicBezTo>
                      <a:pt x="149740" y="164118"/>
                      <a:pt x="161034" y="159001"/>
                      <a:pt x="161034" y="159001"/>
                    </a:cubicBezTo>
                    <a:cubicBezTo>
                      <a:pt x="161034" y="159001"/>
                      <a:pt x="155245" y="128395"/>
                      <a:pt x="153062" y="104895"/>
                    </a:cubicBezTo>
                    <a:cubicBezTo>
                      <a:pt x="150215" y="75615"/>
                      <a:pt x="170145" y="0"/>
                      <a:pt x="276250" y="0"/>
                    </a:cubicBezTo>
                    <a:close/>
                  </a:path>
                </a:pathLst>
              </a:custGeom>
              <a:solidFill>
                <a:schemeClr val="bg1"/>
              </a:solidFill>
              <a:ln>
                <a:noFill/>
              </a:ln>
            </p:spPr>
          </p:sp>
        </p:grpSp>
      </p:grpSp>
      <p:grpSp>
        <p:nvGrpSpPr>
          <p:cNvPr id="6" name="组合 5"/>
          <p:cNvGrpSpPr/>
          <p:nvPr/>
        </p:nvGrpSpPr>
        <p:grpSpPr>
          <a:xfrm>
            <a:off x="2988077" y="4377402"/>
            <a:ext cx="2264813" cy="275590"/>
            <a:chOff x="2914422" y="3577294"/>
            <a:chExt cx="2264813" cy="275590"/>
          </a:xfrm>
        </p:grpSpPr>
        <p:sp>
          <p:nvSpPr>
            <p:cNvPr id="12" name="矩形 11"/>
            <p:cNvSpPr/>
            <p:nvPr/>
          </p:nvSpPr>
          <p:spPr>
            <a:xfrm>
              <a:off x="3167555" y="3577294"/>
              <a:ext cx="2011680" cy="275590"/>
            </a:xfrm>
            <a:prstGeom prst="rect">
              <a:avLst/>
            </a:prstGeom>
          </p:spPr>
          <p:txBody>
            <a:bodyPr wrap="none">
              <a:spAutoFit/>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汇报：滕婕（博士研究生）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914422" y="3588391"/>
              <a:ext cx="254804" cy="254804"/>
              <a:chOff x="2914422" y="3575608"/>
              <a:chExt cx="254804" cy="254804"/>
            </a:xfrm>
          </p:grpSpPr>
          <p:sp>
            <p:nvSpPr>
              <p:cNvPr id="16" name="椭圆 15"/>
              <p:cNvSpPr/>
              <p:nvPr/>
            </p:nvSpPr>
            <p:spPr>
              <a:xfrm>
                <a:off x="2914422" y="3575608"/>
                <a:ext cx="254804" cy="2548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lumMod val="65000"/>
                      <a:lumOff val="35000"/>
                    </a:schemeClr>
                  </a:solidFill>
                </a:endParaRPr>
              </a:p>
            </p:txBody>
          </p:sp>
          <p:sp>
            <p:nvSpPr>
              <p:cNvPr id="17" name="student-with-graduation-cap_57073"/>
              <p:cNvSpPr>
                <a:spLocks noChangeAspect="1"/>
              </p:cNvSpPr>
              <p:nvPr/>
            </p:nvSpPr>
            <p:spPr bwMode="auto">
              <a:xfrm>
                <a:off x="2966182" y="3612952"/>
                <a:ext cx="151284" cy="180116"/>
              </a:xfrm>
              <a:custGeom>
                <a:avLst/>
                <a:gdLst>
                  <a:gd name="connsiteX0" fmla="*/ 172784 w 510964"/>
                  <a:gd name="connsiteY0" fmla="*/ 386345 h 608344"/>
                  <a:gd name="connsiteX1" fmla="*/ 182733 w 510964"/>
                  <a:gd name="connsiteY1" fmla="*/ 392738 h 608344"/>
                  <a:gd name="connsiteX2" fmla="*/ 255039 w 510964"/>
                  <a:gd name="connsiteY2" fmla="*/ 508213 h 608344"/>
                  <a:gd name="connsiteX3" fmla="*/ 255531 w 510964"/>
                  <a:gd name="connsiteY3" fmla="*/ 508115 h 608344"/>
                  <a:gd name="connsiteX4" fmla="*/ 255925 w 510964"/>
                  <a:gd name="connsiteY4" fmla="*/ 508213 h 608344"/>
                  <a:gd name="connsiteX5" fmla="*/ 328231 w 510964"/>
                  <a:gd name="connsiteY5" fmla="*/ 392738 h 608344"/>
                  <a:gd name="connsiteX6" fmla="*/ 338278 w 510964"/>
                  <a:gd name="connsiteY6" fmla="*/ 386345 h 608344"/>
                  <a:gd name="connsiteX7" fmla="*/ 343795 w 510964"/>
                  <a:gd name="connsiteY7" fmla="*/ 387820 h 608344"/>
                  <a:gd name="connsiteX8" fmla="*/ 408023 w 510964"/>
                  <a:gd name="connsiteY8" fmla="*/ 420771 h 608344"/>
                  <a:gd name="connsiteX9" fmla="*/ 510964 w 510964"/>
                  <a:gd name="connsiteY9" fmla="*/ 490213 h 608344"/>
                  <a:gd name="connsiteX10" fmla="*/ 510964 w 510964"/>
                  <a:gd name="connsiteY10" fmla="*/ 491984 h 608344"/>
                  <a:gd name="connsiteX11" fmla="*/ 510964 w 510964"/>
                  <a:gd name="connsiteY11" fmla="*/ 606672 h 608344"/>
                  <a:gd name="connsiteX12" fmla="*/ 510964 w 510964"/>
                  <a:gd name="connsiteY12" fmla="*/ 608344 h 608344"/>
                  <a:gd name="connsiteX13" fmla="*/ 255925 w 510964"/>
                  <a:gd name="connsiteY13" fmla="*/ 608344 h 608344"/>
                  <a:gd name="connsiteX14" fmla="*/ 255531 w 510964"/>
                  <a:gd name="connsiteY14" fmla="*/ 608344 h 608344"/>
                  <a:gd name="connsiteX15" fmla="*/ 255039 w 510964"/>
                  <a:gd name="connsiteY15" fmla="*/ 608344 h 608344"/>
                  <a:gd name="connsiteX16" fmla="*/ 0 w 510964"/>
                  <a:gd name="connsiteY16" fmla="*/ 608344 h 608344"/>
                  <a:gd name="connsiteX17" fmla="*/ 0 w 510964"/>
                  <a:gd name="connsiteY17" fmla="*/ 606672 h 608344"/>
                  <a:gd name="connsiteX18" fmla="*/ 0 w 510964"/>
                  <a:gd name="connsiteY18" fmla="*/ 491984 h 608344"/>
                  <a:gd name="connsiteX19" fmla="*/ 0 w 510964"/>
                  <a:gd name="connsiteY19" fmla="*/ 490213 h 608344"/>
                  <a:gd name="connsiteX20" fmla="*/ 102941 w 510964"/>
                  <a:gd name="connsiteY20" fmla="*/ 420771 h 608344"/>
                  <a:gd name="connsiteX21" fmla="*/ 167169 w 510964"/>
                  <a:gd name="connsiteY21" fmla="*/ 387820 h 608344"/>
                  <a:gd name="connsiteX22" fmla="*/ 172784 w 510964"/>
                  <a:gd name="connsiteY22" fmla="*/ 386345 h 608344"/>
                  <a:gd name="connsiteX23" fmla="*/ 255517 w 510964"/>
                  <a:gd name="connsiteY23" fmla="*/ 0 h 608344"/>
                  <a:gd name="connsiteX24" fmla="*/ 267931 w 510964"/>
                  <a:gd name="connsiteY24" fmla="*/ 3639 h 608344"/>
                  <a:gd name="connsiteX25" fmla="*/ 438857 w 510964"/>
                  <a:gd name="connsiteY25" fmla="*/ 87048 h 608344"/>
                  <a:gd name="connsiteX26" fmla="*/ 446935 w 510964"/>
                  <a:gd name="connsiteY26" fmla="*/ 96786 h 608344"/>
                  <a:gd name="connsiteX27" fmla="*/ 441024 w 510964"/>
                  <a:gd name="connsiteY27" fmla="*/ 105245 h 608344"/>
                  <a:gd name="connsiteX28" fmla="*/ 430483 w 510964"/>
                  <a:gd name="connsiteY28" fmla="*/ 110655 h 608344"/>
                  <a:gd name="connsiteX29" fmla="*/ 430483 w 510964"/>
                  <a:gd name="connsiteY29" fmla="*/ 165736 h 608344"/>
                  <a:gd name="connsiteX30" fmla="*/ 436985 w 510964"/>
                  <a:gd name="connsiteY30" fmla="*/ 176851 h 608344"/>
                  <a:gd name="connsiteX31" fmla="*/ 431665 w 510964"/>
                  <a:gd name="connsiteY31" fmla="*/ 186982 h 608344"/>
                  <a:gd name="connsiteX32" fmla="*/ 439054 w 510964"/>
                  <a:gd name="connsiteY32" fmla="*/ 227506 h 608344"/>
                  <a:gd name="connsiteX33" fmla="*/ 408809 w 510964"/>
                  <a:gd name="connsiteY33" fmla="*/ 227506 h 608344"/>
                  <a:gd name="connsiteX34" fmla="*/ 416198 w 510964"/>
                  <a:gd name="connsiteY34" fmla="*/ 186982 h 608344"/>
                  <a:gd name="connsiteX35" fmla="*/ 410878 w 510964"/>
                  <a:gd name="connsiteY35" fmla="*/ 176851 h 608344"/>
                  <a:gd name="connsiteX36" fmla="*/ 417479 w 510964"/>
                  <a:gd name="connsiteY36" fmla="*/ 165736 h 608344"/>
                  <a:gd name="connsiteX37" fmla="*/ 417479 w 510964"/>
                  <a:gd name="connsiteY37" fmla="*/ 116950 h 608344"/>
                  <a:gd name="connsiteX38" fmla="*/ 376397 w 510964"/>
                  <a:gd name="connsiteY38" fmla="*/ 136818 h 608344"/>
                  <a:gd name="connsiteX39" fmla="*/ 375905 w 510964"/>
                  <a:gd name="connsiteY39" fmla="*/ 157277 h 608344"/>
                  <a:gd name="connsiteX40" fmla="*/ 369107 w 510964"/>
                  <a:gd name="connsiteY40" fmla="*/ 201834 h 608344"/>
                  <a:gd name="connsiteX41" fmla="*/ 379845 w 510964"/>
                  <a:gd name="connsiteY41" fmla="*/ 226719 h 608344"/>
                  <a:gd name="connsiteX42" fmla="*/ 379747 w 510964"/>
                  <a:gd name="connsiteY42" fmla="*/ 227014 h 608344"/>
                  <a:gd name="connsiteX43" fmla="*/ 379845 w 510964"/>
                  <a:gd name="connsiteY43" fmla="*/ 228490 h 608344"/>
                  <a:gd name="connsiteX44" fmla="*/ 351768 w 510964"/>
                  <a:gd name="connsiteY44" fmla="*/ 279342 h 608344"/>
                  <a:gd name="connsiteX45" fmla="*/ 291969 w 510964"/>
                  <a:gd name="connsiteY45" fmla="*/ 351833 h 608344"/>
                  <a:gd name="connsiteX46" fmla="*/ 255517 w 510964"/>
                  <a:gd name="connsiteY46" fmla="*/ 360095 h 608344"/>
                  <a:gd name="connsiteX47" fmla="*/ 219066 w 510964"/>
                  <a:gd name="connsiteY47" fmla="*/ 351833 h 608344"/>
                  <a:gd name="connsiteX48" fmla="*/ 159267 w 510964"/>
                  <a:gd name="connsiteY48" fmla="*/ 279342 h 608344"/>
                  <a:gd name="connsiteX49" fmla="*/ 131190 w 510964"/>
                  <a:gd name="connsiteY49" fmla="*/ 228490 h 608344"/>
                  <a:gd name="connsiteX50" fmla="*/ 131190 w 510964"/>
                  <a:gd name="connsiteY50" fmla="*/ 227014 h 608344"/>
                  <a:gd name="connsiteX51" fmla="*/ 131190 w 510964"/>
                  <a:gd name="connsiteY51" fmla="*/ 226719 h 608344"/>
                  <a:gd name="connsiteX52" fmla="*/ 141830 w 510964"/>
                  <a:gd name="connsiteY52" fmla="*/ 201834 h 608344"/>
                  <a:gd name="connsiteX53" fmla="*/ 135032 w 510964"/>
                  <a:gd name="connsiteY53" fmla="*/ 157277 h 608344"/>
                  <a:gd name="connsiteX54" fmla="*/ 134539 w 510964"/>
                  <a:gd name="connsiteY54" fmla="*/ 136818 h 608344"/>
                  <a:gd name="connsiteX55" fmla="*/ 70011 w 510964"/>
                  <a:gd name="connsiteY55" fmla="*/ 105245 h 608344"/>
                  <a:gd name="connsiteX56" fmla="*/ 64002 w 510964"/>
                  <a:gd name="connsiteY56" fmla="*/ 96786 h 608344"/>
                  <a:gd name="connsiteX57" fmla="*/ 72080 w 510964"/>
                  <a:gd name="connsiteY57" fmla="*/ 87048 h 608344"/>
                  <a:gd name="connsiteX58" fmla="*/ 243006 w 510964"/>
                  <a:gd name="connsiteY58" fmla="*/ 3639 h 608344"/>
                  <a:gd name="connsiteX59" fmla="*/ 255517 w 510964"/>
                  <a:gd name="connsiteY59" fmla="*/ 0 h 60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10964" h="608344">
                    <a:moveTo>
                      <a:pt x="172784" y="386345"/>
                    </a:moveTo>
                    <a:cubicBezTo>
                      <a:pt x="177217" y="386345"/>
                      <a:pt x="180960" y="389001"/>
                      <a:pt x="182733" y="392738"/>
                    </a:cubicBezTo>
                    <a:cubicBezTo>
                      <a:pt x="200169" y="421853"/>
                      <a:pt x="232480" y="506640"/>
                      <a:pt x="255039" y="508213"/>
                    </a:cubicBezTo>
                    <a:cubicBezTo>
                      <a:pt x="255236" y="508213"/>
                      <a:pt x="255334" y="508115"/>
                      <a:pt x="255531" y="508115"/>
                    </a:cubicBezTo>
                    <a:cubicBezTo>
                      <a:pt x="255630" y="508115"/>
                      <a:pt x="255827" y="508213"/>
                      <a:pt x="255925" y="508213"/>
                    </a:cubicBezTo>
                    <a:cubicBezTo>
                      <a:pt x="278484" y="506640"/>
                      <a:pt x="310795" y="421853"/>
                      <a:pt x="328231" y="392738"/>
                    </a:cubicBezTo>
                    <a:cubicBezTo>
                      <a:pt x="330004" y="389001"/>
                      <a:pt x="333846" y="386345"/>
                      <a:pt x="338278" y="386345"/>
                    </a:cubicBezTo>
                    <a:cubicBezTo>
                      <a:pt x="340249" y="386345"/>
                      <a:pt x="342120" y="386935"/>
                      <a:pt x="343795" y="387820"/>
                    </a:cubicBezTo>
                    <a:cubicBezTo>
                      <a:pt x="350099" y="391263"/>
                      <a:pt x="386942" y="413197"/>
                      <a:pt x="408023" y="420771"/>
                    </a:cubicBezTo>
                    <a:cubicBezTo>
                      <a:pt x="479047" y="446345"/>
                      <a:pt x="510964" y="472410"/>
                      <a:pt x="510964" y="490213"/>
                    </a:cubicBezTo>
                    <a:lnTo>
                      <a:pt x="510964" y="491984"/>
                    </a:lnTo>
                    <a:lnTo>
                      <a:pt x="510964" y="606672"/>
                    </a:lnTo>
                    <a:lnTo>
                      <a:pt x="510964" y="608344"/>
                    </a:lnTo>
                    <a:lnTo>
                      <a:pt x="255925" y="608344"/>
                    </a:lnTo>
                    <a:lnTo>
                      <a:pt x="255531" y="608344"/>
                    </a:lnTo>
                    <a:lnTo>
                      <a:pt x="255039" y="608344"/>
                    </a:lnTo>
                    <a:lnTo>
                      <a:pt x="0" y="608344"/>
                    </a:lnTo>
                    <a:lnTo>
                      <a:pt x="0" y="606672"/>
                    </a:lnTo>
                    <a:lnTo>
                      <a:pt x="0" y="491984"/>
                    </a:lnTo>
                    <a:lnTo>
                      <a:pt x="0" y="490213"/>
                    </a:lnTo>
                    <a:cubicBezTo>
                      <a:pt x="0" y="472410"/>
                      <a:pt x="31917" y="446345"/>
                      <a:pt x="102941" y="420771"/>
                    </a:cubicBezTo>
                    <a:cubicBezTo>
                      <a:pt x="124121" y="413197"/>
                      <a:pt x="160865" y="391263"/>
                      <a:pt x="167169" y="387820"/>
                    </a:cubicBezTo>
                    <a:cubicBezTo>
                      <a:pt x="168844" y="386935"/>
                      <a:pt x="170715" y="386345"/>
                      <a:pt x="172784" y="386345"/>
                    </a:cubicBezTo>
                    <a:close/>
                    <a:moveTo>
                      <a:pt x="255517" y="0"/>
                    </a:moveTo>
                    <a:cubicBezTo>
                      <a:pt x="258966" y="295"/>
                      <a:pt x="263005" y="1279"/>
                      <a:pt x="267931" y="3639"/>
                    </a:cubicBezTo>
                    <a:cubicBezTo>
                      <a:pt x="279260" y="9049"/>
                      <a:pt x="393933" y="65016"/>
                      <a:pt x="438857" y="87048"/>
                    </a:cubicBezTo>
                    <a:cubicBezTo>
                      <a:pt x="445162" y="90098"/>
                      <a:pt x="447526" y="93540"/>
                      <a:pt x="446935" y="96786"/>
                    </a:cubicBezTo>
                    <a:cubicBezTo>
                      <a:pt x="447427" y="99933"/>
                      <a:pt x="445162" y="102884"/>
                      <a:pt x="441024" y="105245"/>
                    </a:cubicBezTo>
                    <a:cubicBezTo>
                      <a:pt x="439448" y="106130"/>
                      <a:pt x="435605" y="108097"/>
                      <a:pt x="430483" y="110655"/>
                    </a:cubicBezTo>
                    <a:lnTo>
                      <a:pt x="430483" y="165736"/>
                    </a:lnTo>
                    <a:cubicBezTo>
                      <a:pt x="434325" y="167998"/>
                      <a:pt x="436985" y="172031"/>
                      <a:pt x="436985" y="176851"/>
                    </a:cubicBezTo>
                    <a:cubicBezTo>
                      <a:pt x="436985" y="181080"/>
                      <a:pt x="434817" y="184621"/>
                      <a:pt x="431665" y="186982"/>
                    </a:cubicBezTo>
                    <a:cubicBezTo>
                      <a:pt x="431665" y="186982"/>
                      <a:pt x="437576" y="220129"/>
                      <a:pt x="439054" y="227506"/>
                    </a:cubicBezTo>
                    <a:cubicBezTo>
                      <a:pt x="440630" y="234883"/>
                      <a:pt x="407036" y="236654"/>
                      <a:pt x="408809" y="227506"/>
                    </a:cubicBezTo>
                    <a:cubicBezTo>
                      <a:pt x="410582" y="218260"/>
                      <a:pt x="416198" y="186982"/>
                      <a:pt x="416198" y="186982"/>
                    </a:cubicBezTo>
                    <a:cubicBezTo>
                      <a:pt x="413045" y="184621"/>
                      <a:pt x="410878" y="181080"/>
                      <a:pt x="410878" y="176851"/>
                    </a:cubicBezTo>
                    <a:cubicBezTo>
                      <a:pt x="410878" y="172031"/>
                      <a:pt x="413636" y="167998"/>
                      <a:pt x="417479" y="165736"/>
                    </a:cubicBezTo>
                    <a:lnTo>
                      <a:pt x="417479" y="116950"/>
                    </a:lnTo>
                    <a:cubicBezTo>
                      <a:pt x="403588" y="123737"/>
                      <a:pt x="386938" y="131802"/>
                      <a:pt x="376397" y="136818"/>
                    </a:cubicBezTo>
                    <a:cubicBezTo>
                      <a:pt x="376299" y="144294"/>
                      <a:pt x="376200" y="157080"/>
                      <a:pt x="375905" y="157277"/>
                    </a:cubicBezTo>
                    <a:cubicBezTo>
                      <a:pt x="373836" y="175670"/>
                      <a:pt x="370191" y="196031"/>
                      <a:pt x="369107" y="201834"/>
                    </a:cubicBezTo>
                    <a:cubicBezTo>
                      <a:pt x="370880" y="202719"/>
                      <a:pt x="379845" y="208621"/>
                      <a:pt x="379845" y="226719"/>
                    </a:cubicBezTo>
                    <a:cubicBezTo>
                      <a:pt x="379845" y="226818"/>
                      <a:pt x="379747" y="226916"/>
                      <a:pt x="379747" y="227014"/>
                    </a:cubicBezTo>
                    <a:cubicBezTo>
                      <a:pt x="379845" y="227506"/>
                      <a:pt x="379845" y="227998"/>
                      <a:pt x="379845" y="228490"/>
                    </a:cubicBezTo>
                    <a:cubicBezTo>
                      <a:pt x="376003" y="278948"/>
                      <a:pt x="355906" y="257211"/>
                      <a:pt x="351768" y="279342"/>
                    </a:cubicBezTo>
                    <a:cubicBezTo>
                      <a:pt x="344872" y="316030"/>
                      <a:pt x="312263" y="342587"/>
                      <a:pt x="291969" y="351833"/>
                    </a:cubicBezTo>
                    <a:cubicBezTo>
                      <a:pt x="280245" y="357144"/>
                      <a:pt x="268128" y="359800"/>
                      <a:pt x="255517" y="360095"/>
                    </a:cubicBezTo>
                    <a:cubicBezTo>
                      <a:pt x="242809" y="359800"/>
                      <a:pt x="230790" y="357144"/>
                      <a:pt x="219066" y="351833"/>
                    </a:cubicBezTo>
                    <a:cubicBezTo>
                      <a:pt x="198772" y="342587"/>
                      <a:pt x="166163" y="316030"/>
                      <a:pt x="159267" y="279342"/>
                    </a:cubicBezTo>
                    <a:cubicBezTo>
                      <a:pt x="155129" y="257211"/>
                      <a:pt x="135032" y="278948"/>
                      <a:pt x="131190" y="228490"/>
                    </a:cubicBezTo>
                    <a:cubicBezTo>
                      <a:pt x="131190" y="227998"/>
                      <a:pt x="131190" y="227506"/>
                      <a:pt x="131190" y="227014"/>
                    </a:cubicBezTo>
                    <a:cubicBezTo>
                      <a:pt x="131190" y="226916"/>
                      <a:pt x="131190" y="226818"/>
                      <a:pt x="131190" y="226719"/>
                    </a:cubicBezTo>
                    <a:cubicBezTo>
                      <a:pt x="131190" y="208621"/>
                      <a:pt x="140056" y="202719"/>
                      <a:pt x="141830" y="201834"/>
                    </a:cubicBezTo>
                    <a:cubicBezTo>
                      <a:pt x="140844" y="196031"/>
                      <a:pt x="137199" y="175670"/>
                      <a:pt x="135032" y="157277"/>
                    </a:cubicBezTo>
                    <a:cubicBezTo>
                      <a:pt x="134835" y="157080"/>
                      <a:pt x="134638" y="144294"/>
                      <a:pt x="134539" y="136818"/>
                    </a:cubicBezTo>
                    <a:cubicBezTo>
                      <a:pt x="115427" y="127671"/>
                      <a:pt x="75824" y="108589"/>
                      <a:pt x="70011" y="105245"/>
                    </a:cubicBezTo>
                    <a:cubicBezTo>
                      <a:pt x="65775" y="102884"/>
                      <a:pt x="63608" y="99933"/>
                      <a:pt x="64002" y="96786"/>
                    </a:cubicBezTo>
                    <a:cubicBezTo>
                      <a:pt x="63509" y="93540"/>
                      <a:pt x="65775" y="90098"/>
                      <a:pt x="72080" y="87048"/>
                    </a:cubicBezTo>
                    <a:cubicBezTo>
                      <a:pt x="117102" y="65016"/>
                      <a:pt x="231677" y="9049"/>
                      <a:pt x="243006" y="3639"/>
                    </a:cubicBezTo>
                    <a:cubicBezTo>
                      <a:pt x="247932" y="1279"/>
                      <a:pt x="252069" y="295"/>
                      <a:pt x="255517" y="0"/>
                    </a:cubicBezTo>
                    <a:close/>
                  </a:path>
                </a:pathLst>
              </a:custGeom>
              <a:solidFill>
                <a:schemeClr val="bg1"/>
              </a:solidFill>
              <a:ln>
                <a:noFill/>
              </a:ln>
            </p:spPr>
          </p:sp>
        </p:gr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4:dur="10">
        <p15:prstTrans prst="fracture"/>
      </p:transition>
    </mc:Choice>
    <mc:Fallback>
      <p:transition>
        <p:fade/>
      </p:transition>
    </mc:Fallback>
  </mc:AlternateContent>
  <p:timing>
    <p:tnLst>
      <p:par>
        <p:cTn id="1" dur="indefinite" restart="never" nodeType="tmRoot">
          <p:childTnLst>
            <p:audio>
              <p:cMediaNode vol="80000" numSld="999" showWhenStopped="0">
                <p:cTn id="2" repeatCount="indefinite" fill="remove" display="0">
                  <p:stCondLst>
                    <p:cond delay="indefinite"/>
                  </p:stCondLst>
                  <p:endCondLst>
                    <p:cond evt="onStopAudio" delay="0">
                      <p:tgtEl>
                        <p:sldTgt/>
                      </p:tgtEl>
                    </p:cond>
                  </p:endCondLst>
                </p:cTn>
                <p:tgtEl>
                  <p:spTgt spid="1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28320" y="836930"/>
            <a:ext cx="7760335" cy="368300"/>
          </a:xfrm>
          <a:prstGeom prst="rect">
            <a:avLst/>
          </a:prstGeom>
          <a:noFill/>
        </p:spPr>
        <p:txBody>
          <a:bodyPr wrap="square">
            <a:spAutoFit/>
          </a:bodyPr>
          <a:lstStyle/>
          <a:p>
            <a:pPr indent="304800" algn="just"/>
            <a:r>
              <a:rPr lang="en-US" altLang="zh-CN" b="1" kern="100" dirty="0">
                <a:solidFill>
                  <a:srgbClr val="FF0000"/>
                </a:solidFill>
                <a:latin typeface="Calibri" panose="020F0502020204030204" pitchFamily="34" charset="0"/>
                <a:ea typeface="宋体" panose="02010600030101010101" pitchFamily="2" charset="-122"/>
                <a:cs typeface="Times New Roman" panose="02020603050405020304" pitchFamily="18" charset="0"/>
                <a:sym typeface="+mn-ea"/>
              </a:rPr>
              <a:t>3.4</a:t>
            </a:r>
            <a:r>
              <a:rPr lang="zh-CN" altLang="en-US" b="1" kern="100" dirty="0">
                <a:solidFill>
                  <a:srgbClr val="FF0000"/>
                </a:solidFill>
                <a:latin typeface="Calibri" panose="020F0502020204030204" pitchFamily="34" charset="0"/>
                <a:ea typeface="宋体" panose="02010600030101010101" pitchFamily="2" charset="-122"/>
                <a:cs typeface="Times New Roman" panose="02020603050405020304" pitchFamily="18" charset="0"/>
                <a:sym typeface="+mn-ea"/>
              </a:rPr>
              <a:t>高价值热点主题排序</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p:txBody>
      </p:sp>
      <p:grpSp>
        <p:nvGrpSpPr>
          <p:cNvPr id="11" name="组合 11"/>
          <p:cNvGrpSpPr/>
          <p:nvPr/>
        </p:nvGrpSpPr>
        <p:grpSpPr>
          <a:xfrm>
            <a:off x="1772603" y="2377123"/>
            <a:ext cx="5598795" cy="2103755"/>
            <a:chOff x="1720" y="211971"/>
            <a:chExt cx="10001" cy="3721"/>
          </a:xfrm>
        </p:grpSpPr>
        <p:graphicFrame>
          <p:nvGraphicFramePr>
            <p:cNvPr id="8" name="图表 1"/>
            <p:cNvGraphicFramePr/>
            <p:nvPr/>
          </p:nvGraphicFramePr>
          <p:xfrm>
            <a:off x="862707" y="1066728"/>
            <a:ext cx="2995056" cy="2061917"/>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9" name="图表 1"/>
            <p:cNvGraphicFramePr/>
            <p:nvPr/>
          </p:nvGraphicFramePr>
          <p:xfrm>
            <a:off x="3815217" y="1124396"/>
            <a:ext cx="2604299" cy="1999726"/>
          </p:xfrm>
          <a:graphic>
            <a:graphicData uri="http://schemas.openxmlformats.org/drawingml/2006/chart">
              <c:chart xmlns:c="http://schemas.openxmlformats.org/drawingml/2006/chart" xmlns:r="http://schemas.openxmlformats.org/officeDocument/2006/relationships" r:id="rId2"/>
            </a:graphicData>
          </a:graphic>
        </p:graphicFrame>
        <p:sp>
          <p:nvSpPr>
            <p:cNvPr id="2" name="矩形 5"/>
            <p:cNvSpPr/>
            <p:nvPr/>
          </p:nvSpPr>
          <p:spPr>
            <a:xfrm>
              <a:off x="1720" y="211971"/>
              <a:ext cx="10001" cy="3720"/>
            </a:xfrm>
            <a:prstGeom prst="rect">
              <a:avLst/>
            </a:prstGeom>
            <a:noFill/>
            <a:ln w="0" cmpd="sng">
              <a:noFill/>
              <a:prstDash val="solid"/>
            </a:ln>
          </p:spPr>
          <p:style>
            <a:lnRef idx="2">
              <a:schemeClr val="accent6"/>
            </a:lnRef>
            <a:fillRef idx="1">
              <a:schemeClr val="lt1"/>
            </a:fillRef>
            <a:effectRef idx="0">
              <a:schemeClr val="accent6"/>
            </a:effectRef>
            <a:fontRef idx="minor">
              <a:schemeClr val="dk1"/>
            </a:fontRef>
          </p:style>
        </p:sp>
      </p:grpSp>
      <p:pic>
        <p:nvPicPr>
          <p:cNvPr id="10" name="图片 9"/>
          <p:cNvPicPr>
            <a:picLocks noChangeAspect="1"/>
          </p:cNvPicPr>
          <p:nvPr/>
        </p:nvPicPr>
        <p:blipFill>
          <a:blip r:embed="rId3"/>
          <a:stretch>
            <a:fillRect/>
          </a:stretch>
        </p:blipFill>
        <p:spPr>
          <a:xfrm>
            <a:off x="1100455" y="2635250"/>
            <a:ext cx="6839585" cy="2590165"/>
          </a:xfrm>
          <a:prstGeom prst="rect">
            <a:avLst/>
          </a:prstGeom>
        </p:spPr>
      </p:pic>
      <p:sp>
        <p:nvSpPr>
          <p:cNvPr id="102" name="文本框 101"/>
          <p:cNvSpPr txBox="1"/>
          <p:nvPr/>
        </p:nvSpPr>
        <p:spPr>
          <a:xfrm>
            <a:off x="755650" y="1196975"/>
            <a:ext cx="8224520" cy="722630"/>
          </a:xfrm>
          <a:prstGeom prst="rect">
            <a:avLst/>
          </a:prstGeom>
          <a:noFill/>
          <a:ln w="9525">
            <a:noFill/>
          </a:ln>
        </p:spPr>
        <p:txBody>
          <a:bodyPr wrap="square">
            <a:noAutofit/>
          </a:bodyPr>
          <a:p>
            <a:pPr indent="0"/>
            <a:r>
              <a:rPr lang="en-US" altLang="zh-CN" sz="1600" b="0">
                <a:ea typeface="宋体" panose="02010600030101010101" pitchFamily="2" charset="-122"/>
              </a:rPr>
              <a:t>    </a:t>
            </a:r>
            <a:r>
              <a:rPr lang="zh-CN" sz="1600" b="0">
                <a:ea typeface="宋体" panose="02010600030101010101" pitchFamily="2" charset="-122"/>
              </a:rPr>
              <a:t>关键词数量最高的主题不一定具有最高的向心度和密度</a:t>
            </a:r>
            <a:r>
              <a:rPr lang="zh-CN" sz="1600" b="0">
                <a:latin typeface="Times New Roman" panose="02020603050405020304" pitchFamily="18" charset="0"/>
                <a:ea typeface="宋体" panose="02010600030101010101" pitchFamily="2" charset="-122"/>
              </a:rPr>
              <a:t>，例如，“治理优化”为</a:t>
            </a:r>
            <a:r>
              <a:rPr lang="zh-CN" sz="1600" b="0">
                <a:ea typeface="宋体" panose="02010600030101010101" pitchFamily="2" charset="-122"/>
              </a:rPr>
              <a:t>簇内关键词数量最多的主题，但其密度却低于</a:t>
            </a:r>
            <a:r>
              <a:rPr lang="zh-CN" sz="1600" b="0">
                <a:latin typeface="Times New Roman" panose="02020603050405020304" pitchFamily="18" charset="0"/>
                <a:ea typeface="宋体" panose="02010600030101010101" pitchFamily="2" charset="-122"/>
              </a:rPr>
              <a:t>“乡村建设规划”</a:t>
            </a:r>
            <a:r>
              <a:rPr lang="zh-CN" sz="1600" b="0">
                <a:ea typeface="宋体" panose="02010600030101010101" pitchFamily="2" charset="-122"/>
              </a:rPr>
              <a:t>和</a:t>
            </a:r>
            <a:r>
              <a:rPr lang="zh-CN" sz="1600" b="0">
                <a:latin typeface="Times New Roman" panose="02020603050405020304" pitchFamily="18" charset="0"/>
                <a:ea typeface="宋体" panose="02010600030101010101" pitchFamily="2" charset="-122"/>
              </a:rPr>
              <a:t>“社区知识服务”</a:t>
            </a:r>
            <a:r>
              <a:rPr lang="zh-CN" sz="1600" b="0">
                <a:ea typeface="宋体" panose="02010600030101010101" pitchFamily="2" charset="-122"/>
              </a:rPr>
              <a:t>等</a:t>
            </a:r>
            <a:r>
              <a:rPr lang="zh-CN" sz="1600" b="0">
                <a:latin typeface="Times New Roman" panose="02020603050405020304" pitchFamily="18" charset="0"/>
                <a:ea typeface="宋体" panose="02010600030101010101" pitchFamily="2" charset="-122"/>
              </a:rPr>
              <a:t>主题</a:t>
            </a:r>
            <a:r>
              <a:rPr lang="zh-CN" sz="1600" b="0">
                <a:ea typeface="宋体" panose="02010600030101010101" pitchFamily="2" charset="-122"/>
              </a:rPr>
              <a:t>。此外，向心度和密度的值也并非呈对应关系，如</a:t>
            </a:r>
            <a:r>
              <a:rPr lang="zh-CN" sz="1600" b="0">
                <a:latin typeface="Times New Roman" panose="02020603050405020304" pitchFamily="18" charset="0"/>
                <a:ea typeface="宋体" panose="02010600030101010101" pitchFamily="2" charset="-122"/>
              </a:rPr>
              <a:t>“制度和政策”具有较高的向心度，但其密度仅为</a:t>
            </a:r>
            <a:r>
              <a:rPr lang="en-US" sz="1600" b="0">
                <a:latin typeface="Times New Roman" panose="02020603050405020304" pitchFamily="18" charset="0"/>
                <a:ea typeface="宋体" panose="02010600030101010101" pitchFamily="2" charset="-122"/>
              </a:rPr>
              <a:t>0.0628</a:t>
            </a:r>
            <a:r>
              <a:rPr lang="zh-CN" sz="1600" b="0">
                <a:ea typeface="宋体" panose="02010600030101010101" pitchFamily="2" charset="-122"/>
              </a:rPr>
              <a:t>。</a:t>
            </a:r>
            <a:r>
              <a:rPr lang="zh-CN" sz="1600" b="0">
                <a:latin typeface="Times New Roman" panose="02020603050405020304" pitchFamily="18" charset="0"/>
                <a:ea typeface="宋体" panose="02010600030101010101" pitchFamily="2" charset="-122"/>
              </a:rPr>
              <a:t>这</a:t>
            </a:r>
            <a:r>
              <a:rPr lang="zh-CN" sz="1600" b="0">
                <a:ea typeface="宋体" panose="02010600030101010101" pitchFamily="2" charset="-122"/>
              </a:rPr>
              <a:t>说明单个</a:t>
            </a:r>
            <a:r>
              <a:rPr lang="zh-CN" sz="1600" b="0">
                <a:latin typeface="Times New Roman" panose="02020603050405020304" pitchFamily="18" charset="0"/>
                <a:ea typeface="宋体" panose="02010600030101010101" pitchFamily="2" charset="-122"/>
              </a:rPr>
              <a:t>主题簇</a:t>
            </a:r>
            <a:r>
              <a:rPr lang="zh-CN" sz="1600" b="0">
                <a:ea typeface="宋体" panose="02010600030101010101" pitchFamily="2" charset="-122"/>
              </a:rPr>
              <a:t>的</a:t>
            </a:r>
            <a:r>
              <a:rPr lang="zh-CN" sz="1600" b="0">
                <a:latin typeface="Times New Roman" panose="02020603050405020304" pitchFamily="18" charset="0"/>
                <a:ea typeface="宋体" panose="02010600030101010101" pitchFamily="2" charset="-122"/>
              </a:rPr>
              <a:t>向心度</a:t>
            </a:r>
            <a:r>
              <a:rPr lang="zh-CN" sz="1600" b="0">
                <a:ea typeface="宋体" panose="02010600030101010101" pitchFamily="2" charset="-122"/>
              </a:rPr>
              <a:t>或</a:t>
            </a:r>
            <a:r>
              <a:rPr lang="zh-CN" sz="1600" b="0">
                <a:latin typeface="Times New Roman" panose="02020603050405020304" pitchFamily="18" charset="0"/>
                <a:ea typeface="宋体" panose="02010600030101010101" pitchFamily="2" charset="-122"/>
              </a:rPr>
              <a:t>密度</a:t>
            </a:r>
            <a:r>
              <a:rPr lang="zh-CN" sz="1600" b="0">
                <a:ea typeface="宋体" panose="02010600030101010101" pitchFamily="2" charset="-122"/>
              </a:rPr>
              <a:t>难以客观揭示相关主题热度，</a:t>
            </a:r>
            <a:r>
              <a:rPr lang="zh-CN" sz="1600" b="0">
                <a:latin typeface="Times New Roman" panose="02020603050405020304" pitchFamily="18" charset="0"/>
                <a:ea typeface="宋体" panose="02010600030101010101" pitchFamily="2" charset="-122"/>
              </a:rPr>
              <a:t>因此</a:t>
            </a:r>
            <a:r>
              <a:rPr lang="zh-CN" sz="1600" b="0">
                <a:ea typeface="宋体" panose="02010600030101010101" pitchFamily="2" charset="-122"/>
              </a:rPr>
              <a:t>有必要结合两者来表征相关主题热度。</a:t>
            </a:r>
            <a:endParaRPr lang="zh-CN" altLang="en-US" sz="1600" b="0">
              <a:ea typeface="宋体" panose="02010600030101010101" pitchFamily="2" charset="-122"/>
            </a:endParaRPr>
          </a:p>
        </p:txBody>
      </p:sp>
      <p:sp>
        <p:nvSpPr>
          <p:cNvPr id="25" name="文本框 24"/>
          <p:cNvSpPr txBox="1"/>
          <p:nvPr>
            <p:custDataLst>
              <p:tags r:id="rId4"/>
            </p:custDataLst>
          </p:nvPr>
        </p:nvSpPr>
        <p:spPr>
          <a:xfrm>
            <a:off x="684125" y="411251"/>
            <a:ext cx="7747809" cy="391160"/>
          </a:xfrm>
          <a:prstGeom prst="rect">
            <a:avLst/>
          </a:prstGeom>
          <a:noFill/>
        </p:spPr>
        <p:txBody>
          <a:bodyPr wrap="square" rtlCol="0">
            <a:spAutoFit/>
          </a:bodyPr>
          <a:p>
            <a:r>
              <a:rPr lang="en-US" altLang="zh-CN" sz="1950" dirty="0">
                <a:solidFill>
                  <a:schemeClr val="accent1"/>
                </a:solidFill>
                <a:latin typeface="微软雅黑" panose="020B0503020204020204" pitchFamily="34" charset="-122"/>
                <a:ea typeface="微软雅黑" panose="020B0503020204020204" pitchFamily="34" charset="-122"/>
              </a:rPr>
              <a:t>3.</a:t>
            </a:r>
            <a:r>
              <a:rPr lang="zh-CN" altLang="en-US" sz="1950" dirty="0">
                <a:solidFill>
                  <a:schemeClr val="accent1"/>
                </a:solidFill>
                <a:latin typeface="微软雅黑" panose="020B0503020204020204" pitchFamily="34" charset="-122"/>
                <a:ea typeface="微软雅黑" panose="020B0503020204020204" pitchFamily="34" charset="-122"/>
              </a:rPr>
              <a:t>研究过程</a:t>
            </a:r>
            <a:endParaRPr lang="zh-CN" altLang="en-US" sz="195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p:pull/>
      </p:transition>
    </mc:Choice>
    <mc:Fallback>
      <p:transition>
        <p:pull/>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9750" y="836930"/>
            <a:ext cx="7760335" cy="368300"/>
          </a:xfrm>
          <a:prstGeom prst="rect">
            <a:avLst/>
          </a:prstGeom>
          <a:noFill/>
        </p:spPr>
        <p:txBody>
          <a:bodyPr wrap="square">
            <a:spAutoFit/>
          </a:bodyPr>
          <a:lstStyle/>
          <a:p>
            <a:pPr indent="304800" algn="just"/>
            <a:r>
              <a:rPr lang="en-US" altLang="zh-CN" b="1" kern="100" dirty="0">
                <a:solidFill>
                  <a:srgbClr val="FF0000"/>
                </a:solidFill>
                <a:latin typeface="Calibri" panose="020F0502020204030204" pitchFamily="34" charset="0"/>
                <a:ea typeface="宋体" panose="02010600030101010101" pitchFamily="2" charset="-122"/>
                <a:cs typeface="Times New Roman" panose="02020603050405020304" pitchFamily="18" charset="0"/>
                <a:sym typeface="+mn-ea"/>
              </a:rPr>
              <a:t>3.4</a:t>
            </a:r>
            <a:r>
              <a:rPr lang="zh-CN" altLang="en-US" b="1" kern="100" dirty="0">
                <a:solidFill>
                  <a:srgbClr val="FF0000"/>
                </a:solidFill>
                <a:latin typeface="Calibri" panose="020F0502020204030204" pitchFamily="34" charset="0"/>
                <a:ea typeface="宋体" panose="02010600030101010101" pitchFamily="2" charset="-122"/>
                <a:cs typeface="Times New Roman" panose="02020603050405020304" pitchFamily="18" charset="0"/>
                <a:sym typeface="+mn-ea"/>
              </a:rPr>
              <a:t>高价值热点主题排序</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p:txBody>
      </p:sp>
      <p:grpSp>
        <p:nvGrpSpPr>
          <p:cNvPr id="11" name="组合 11"/>
          <p:cNvGrpSpPr/>
          <p:nvPr/>
        </p:nvGrpSpPr>
        <p:grpSpPr>
          <a:xfrm>
            <a:off x="1772603" y="2377123"/>
            <a:ext cx="5598795" cy="2103755"/>
            <a:chOff x="1720" y="211971"/>
            <a:chExt cx="10001" cy="3721"/>
          </a:xfrm>
        </p:grpSpPr>
        <p:graphicFrame>
          <p:nvGraphicFramePr>
            <p:cNvPr id="8" name="图表 1"/>
            <p:cNvGraphicFramePr/>
            <p:nvPr/>
          </p:nvGraphicFramePr>
          <p:xfrm>
            <a:off x="862707" y="1066728"/>
            <a:ext cx="2995056" cy="2061917"/>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9" name="图表 1"/>
            <p:cNvGraphicFramePr/>
            <p:nvPr/>
          </p:nvGraphicFramePr>
          <p:xfrm>
            <a:off x="3815217" y="1124396"/>
            <a:ext cx="2604299" cy="1999726"/>
          </p:xfrm>
          <a:graphic>
            <a:graphicData uri="http://schemas.openxmlformats.org/drawingml/2006/chart">
              <c:chart xmlns:c="http://schemas.openxmlformats.org/drawingml/2006/chart" xmlns:r="http://schemas.openxmlformats.org/officeDocument/2006/relationships" r:id="rId2"/>
            </a:graphicData>
          </a:graphic>
        </p:graphicFrame>
        <p:sp>
          <p:nvSpPr>
            <p:cNvPr id="2" name="矩形 5"/>
            <p:cNvSpPr/>
            <p:nvPr/>
          </p:nvSpPr>
          <p:spPr>
            <a:xfrm>
              <a:off x="1720" y="211971"/>
              <a:ext cx="10001" cy="3720"/>
            </a:xfrm>
            <a:prstGeom prst="rect">
              <a:avLst/>
            </a:prstGeom>
            <a:noFill/>
            <a:ln w="0" cmpd="sng">
              <a:noFill/>
              <a:prstDash val="solid"/>
            </a:ln>
          </p:spPr>
          <p:style>
            <a:lnRef idx="2">
              <a:schemeClr val="accent6"/>
            </a:lnRef>
            <a:fillRef idx="1">
              <a:schemeClr val="lt1"/>
            </a:fillRef>
            <a:effectRef idx="0">
              <a:schemeClr val="accent6"/>
            </a:effectRef>
            <a:fontRef idx="minor">
              <a:schemeClr val="dk1"/>
            </a:fontRef>
          </p:style>
        </p:sp>
      </p:grpSp>
      <p:sp>
        <p:nvSpPr>
          <p:cNvPr id="101" name="文本框 100"/>
          <p:cNvSpPr txBox="1"/>
          <p:nvPr/>
        </p:nvSpPr>
        <p:spPr>
          <a:xfrm>
            <a:off x="1187450" y="1341120"/>
            <a:ext cx="6581140" cy="302260"/>
          </a:xfrm>
          <a:prstGeom prst="rect">
            <a:avLst/>
          </a:prstGeom>
          <a:noFill/>
          <a:ln w="9525">
            <a:noFill/>
          </a:ln>
        </p:spPr>
        <p:txBody>
          <a:bodyPr>
            <a:noAutofit/>
          </a:bodyPr>
          <a:p>
            <a:pPr indent="228600" algn="ctr"/>
            <a:r>
              <a:rPr lang="zh-CN" sz="1600" b="0">
                <a:latin typeface="Times New Roman" panose="02020603050405020304" pitchFamily="18" charset="0"/>
                <a:ea typeface="宋体" panose="02010600030101010101" pitchFamily="2" charset="-122"/>
              </a:rPr>
              <a:t>表</a:t>
            </a:r>
            <a:r>
              <a:rPr lang="en-US" sz="1600" b="0">
                <a:latin typeface="Times New Roman" panose="02020603050405020304" pitchFamily="18" charset="0"/>
                <a:ea typeface="宋体" panose="02010600030101010101" pitchFamily="2" charset="-122"/>
              </a:rPr>
              <a:t>X</a:t>
            </a:r>
            <a:r>
              <a:rPr lang="en-US" sz="1600" b="0">
                <a:latin typeface="Times New Roman" panose="02020603050405020304" pitchFamily="18" charset="0"/>
                <a:ea typeface="宋体" panose="02010600030101010101" pitchFamily="2" charset="-122"/>
                <a:cs typeface="Times New Roman" panose="02020603050405020304" pitchFamily="18" charset="0"/>
              </a:rPr>
              <a:t> </a:t>
            </a:r>
            <a:r>
              <a:rPr lang="zh-CN" sz="1600" b="0">
                <a:latin typeface="Times New Roman" panose="02020603050405020304" pitchFamily="18" charset="0"/>
                <a:ea typeface="宋体" panose="02010600030101010101" pitchFamily="2" charset="-122"/>
              </a:rPr>
              <a:t>主题排序结果</a:t>
            </a:r>
            <a:endParaRPr lang="zh-CN" altLang="en-US" sz="1600" b="0">
              <a:latin typeface="Times New Roman" panose="02020603050405020304" pitchFamily="18" charset="0"/>
              <a:ea typeface="宋体" panose="02010600030101010101" pitchFamily="2" charset="-122"/>
            </a:endParaRPr>
          </a:p>
        </p:txBody>
      </p:sp>
      <p:graphicFrame>
        <p:nvGraphicFramePr>
          <p:cNvPr id="4" name="表格 3"/>
          <p:cNvGraphicFramePr/>
          <p:nvPr>
            <p:custDataLst>
              <p:tags r:id="rId3"/>
            </p:custDataLst>
          </p:nvPr>
        </p:nvGraphicFramePr>
        <p:xfrm>
          <a:off x="539115" y="1712595"/>
          <a:ext cx="8268335" cy="3152140"/>
        </p:xfrm>
        <a:graphic>
          <a:graphicData uri="http://schemas.openxmlformats.org/drawingml/2006/table">
            <a:tbl>
              <a:tblPr firstRow="1" bandRow="1">
                <a:tableStyleId>{5940675A-B579-460E-94D1-54222C63F5DA}</a:tableStyleId>
              </a:tblPr>
              <a:tblGrid>
                <a:gridCol w="4264660"/>
                <a:gridCol w="4003675"/>
              </a:tblGrid>
              <a:tr h="234315">
                <a:tc>
                  <a:txBody>
                    <a:bodyPr/>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主题天际线集合</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主题排序结果</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94945">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（1）乡村建设规划、治理优化</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1-乡村社区；2-社区治理</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w="12700" cap="flat" cmpd="sng">
                      <a:solidFill>
                        <a:srgbClr val="000000"/>
                      </a:solidFill>
                      <a:prstDash val="solid"/>
                      <a:headEnd type="none" w="med" len="med"/>
                      <a:tailEnd type="none" w="med" len="med"/>
                    </a:lnT>
                    <a:lnB cap="flat">
                      <a:noFill/>
                    </a:lnB>
                    <a:lnTlToBr>
                      <a:noFill/>
                    </a:lnTlToBr>
                    <a:lnBlToTr>
                      <a:noFill/>
                    </a:lnBlToTr>
                    <a:noFill/>
                  </a:tcPr>
                </a:tc>
              </a:tr>
              <a:tr h="196215">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（2）社区知识服务、金融风险、制度与政策</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3-图书馆服务；4-金融投资；5-政策法规</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195580">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（3）媒体融合、社区党建、新服务范式</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6-数字政府；7-党建工作；8-社区服务</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337820">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（4）住房问题、文化服务、研究方法、数字社会</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9-住房问题；10-文化服务；11-研究方法；12-数字社会</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195580">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（5）城市社区、社区养老、指数模型</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13-城市社区；14-社区养老；15-指数模型</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339090">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（6）政务服务、社区教育、信贷业务、公共服务</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16-政务服务；17-社区教育；18-信贷业务；19-公共服务</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195580">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（7）智慧社区、理论应用、发展路径</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20-智慧社区；21-理论应用；22-发展路径</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337820">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（8）基层组织建设、信息服务、供给服务、土地管理</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23-基层组织建设；24-信息服务；25-供给服务；26-土地管理</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195580">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（9）改革治理、农业服务、案例研究</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27-改革治理；28-农业服务；29-案例研究</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196215">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（10）就业创业</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30-就业创业</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337820">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（11）特殊群体、医疗卫生、经济发展、产业发展</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31-特殊群体；32-医疗卫生；33-经济发展；34-产业发展</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195580">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（12）育儿服务、公益福利</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35-育儿服务；36-公益福利</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25" name="文本框 24"/>
          <p:cNvSpPr txBox="1"/>
          <p:nvPr>
            <p:custDataLst>
              <p:tags r:id="rId4"/>
            </p:custDataLst>
          </p:nvPr>
        </p:nvSpPr>
        <p:spPr>
          <a:xfrm>
            <a:off x="684125" y="411251"/>
            <a:ext cx="7747809" cy="391160"/>
          </a:xfrm>
          <a:prstGeom prst="rect">
            <a:avLst/>
          </a:prstGeom>
          <a:noFill/>
        </p:spPr>
        <p:txBody>
          <a:bodyPr wrap="square" rtlCol="0">
            <a:spAutoFit/>
          </a:bodyPr>
          <a:p>
            <a:r>
              <a:rPr lang="en-US" altLang="zh-CN" sz="1950" dirty="0">
                <a:solidFill>
                  <a:schemeClr val="accent1"/>
                </a:solidFill>
                <a:latin typeface="微软雅黑" panose="020B0503020204020204" pitchFamily="34" charset="-122"/>
                <a:ea typeface="微软雅黑" panose="020B0503020204020204" pitchFamily="34" charset="-122"/>
              </a:rPr>
              <a:t>3.</a:t>
            </a:r>
            <a:r>
              <a:rPr lang="zh-CN" altLang="en-US" sz="1950" dirty="0">
                <a:solidFill>
                  <a:schemeClr val="accent1"/>
                </a:solidFill>
                <a:latin typeface="微软雅黑" panose="020B0503020204020204" pitchFamily="34" charset="-122"/>
                <a:ea typeface="微软雅黑" panose="020B0503020204020204" pitchFamily="34" charset="-122"/>
              </a:rPr>
              <a:t>研究过程</a:t>
            </a:r>
            <a:endParaRPr lang="zh-CN" altLang="en-US" sz="195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p:pull/>
      </p:transition>
    </mc:Choice>
    <mc:Fallback>
      <p:transition>
        <p:pull/>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40385" y="836930"/>
            <a:ext cx="7760335" cy="368300"/>
          </a:xfrm>
          <a:prstGeom prst="rect">
            <a:avLst/>
          </a:prstGeom>
          <a:noFill/>
        </p:spPr>
        <p:txBody>
          <a:bodyPr wrap="square">
            <a:spAutoFit/>
          </a:bodyPr>
          <a:lstStyle/>
          <a:p>
            <a:pPr indent="304800" algn="just"/>
            <a:r>
              <a:rPr lang="en-US" altLang="zh-CN" b="1" kern="100" dirty="0">
                <a:solidFill>
                  <a:srgbClr val="FF0000"/>
                </a:solidFill>
                <a:latin typeface="Calibri" panose="020F0502020204030204" pitchFamily="34" charset="0"/>
                <a:ea typeface="宋体" panose="02010600030101010101" pitchFamily="2" charset="-122"/>
                <a:cs typeface="Times New Roman" panose="02020603050405020304" pitchFamily="18" charset="0"/>
                <a:sym typeface="+mn-ea"/>
              </a:rPr>
              <a:t>4.1</a:t>
            </a:r>
            <a:r>
              <a:rPr lang="zh-CN" altLang="en-US" b="1" kern="100" dirty="0">
                <a:solidFill>
                  <a:srgbClr val="FF0000"/>
                </a:solidFill>
                <a:latin typeface="Calibri" panose="020F0502020204030204" pitchFamily="34" charset="0"/>
                <a:ea typeface="宋体" panose="02010600030101010101" pitchFamily="2" charset="-122"/>
                <a:cs typeface="Times New Roman" panose="02020603050405020304" pitchFamily="18" charset="0"/>
                <a:sym typeface="+mn-ea"/>
              </a:rPr>
              <a:t>关键词参数变化分析</a:t>
            </a:r>
            <a:endParaRPr lang="zh-CN" altLang="en-US" b="1" kern="100" dirty="0">
              <a:latin typeface="Calibri" panose="020F0502020204030204" pitchFamily="34" charset="0"/>
              <a:ea typeface="宋体" panose="02010600030101010101" pitchFamily="2" charset="-122"/>
              <a:cs typeface="Times New Roman" panose="02020603050405020304" pitchFamily="18" charset="0"/>
            </a:endParaRPr>
          </a:p>
        </p:txBody>
      </p:sp>
      <p:grpSp>
        <p:nvGrpSpPr>
          <p:cNvPr id="11" name="组合 11"/>
          <p:cNvGrpSpPr/>
          <p:nvPr/>
        </p:nvGrpSpPr>
        <p:grpSpPr>
          <a:xfrm>
            <a:off x="1772603" y="2377123"/>
            <a:ext cx="5598795" cy="2103755"/>
            <a:chOff x="1720" y="211971"/>
            <a:chExt cx="10001" cy="3721"/>
          </a:xfrm>
        </p:grpSpPr>
        <p:graphicFrame>
          <p:nvGraphicFramePr>
            <p:cNvPr id="8" name="图表 1"/>
            <p:cNvGraphicFramePr/>
            <p:nvPr/>
          </p:nvGraphicFramePr>
          <p:xfrm>
            <a:off x="862707" y="1066728"/>
            <a:ext cx="2995056" cy="2061917"/>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9" name="图表 1"/>
            <p:cNvGraphicFramePr/>
            <p:nvPr/>
          </p:nvGraphicFramePr>
          <p:xfrm>
            <a:off x="3815217" y="1124396"/>
            <a:ext cx="2604299" cy="1999726"/>
          </p:xfrm>
          <a:graphic>
            <a:graphicData uri="http://schemas.openxmlformats.org/drawingml/2006/chart">
              <c:chart xmlns:c="http://schemas.openxmlformats.org/drawingml/2006/chart" xmlns:r="http://schemas.openxmlformats.org/officeDocument/2006/relationships" r:id="rId2"/>
            </a:graphicData>
          </a:graphic>
        </p:graphicFrame>
        <p:sp>
          <p:nvSpPr>
            <p:cNvPr id="2" name="矩形 5"/>
            <p:cNvSpPr/>
            <p:nvPr/>
          </p:nvSpPr>
          <p:spPr>
            <a:xfrm>
              <a:off x="1720" y="211971"/>
              <a:ext cx="10001" cy="3720"/>
            </a:xfrm>
            <a:prstGeom prst="rect">
              <a:avLst/>
            </a:prstGeom>
            <a:noFill/>
            <a:ln w="0" cmpd="sng">
              <a:noFill/>
              <a:prstDash val="solid"/>
            </a:ln>
          </p:spPr>
          <p:style>
            <a:lnRef idx="2">
              <a:schemeClr val="accent6"/>
            </a:lnRef>
            <a:fillRef idx="1">
              <a:schemeClr val="lt1"/>
            </a:fillRef>
            <a:effectRef idx="0">
              <a:schemeClr val="accent6"/>
            </a:effectRef>
            <a:fontRef idx="minor">
              <a:schemeClr val="dk1"/>
            </a:fontRef>
          </p:style>
        </p:sp>
      </p:grpSp>
      <p:graphicFrame>
        <p:nvGraphicFramePr>
          <p:cNvPr id="6" name="表格 5"/>
          <p:cNvGraphicFramePr/>
          <p:nvPr>
            <p:custDataLst>
              <p:tags r:id="rId3"/>
            </p:custDataLst>
          </p:nvPr>
        </p:nvGraphicFramePr>
        <p:xfrm>
          <a:off x="4572000" y="1664240"/>
          <a:ext cx="0" cy="4036695"/>
        </p:xfrm>
        <a:graphic>
          <a:graphicData uri="http://schemas.openxmlformats.org/drawingml/2006/table">
            <a:tbl>
              <a:tblPr firstRow="1" bandRow="1">
                <a:tableStyleId>{5940675A-B579-460E-94D1-54222C63F5DA}</a:tableStyleId>
              </a:tblPr>
              <a:tblGrid>
                <a:gridCol w="0"/>
                <a:gridCol w="0"/>
                <a:gridCol w="0"/>
                <a:gridCol w="0"/>
                <a:gridCol w="0"/>
                <a:gridCol w="0"/>
                <a:gridCol w="0"/>
                <a:gridCol w="0"/>
                <a:gridCol w="0"/>
                <a:gridCol w="0"/>
                <a:gridCol w="0"/>
              </a:tblGrid>
              <a:tr h="365760">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变化情况</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关键词</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最后年份</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频次</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生命周期</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CSSCI期刊数</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基金数目</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终点事件</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RFM level</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频次level</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变化量</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cap="flat">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41935">
                <a:tc rowSpan="9">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    升高</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照料服务</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2022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3</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w="12700" cap="flat" cmpd="sng">
                      <a:solidFill>
                        <a:srgbClr val="000000"/>
                      </a:solidFill>
                      <a:prstDash val="solid"/>
                      <a:headEnd type="none" w="med" len="med"/>
                      <a:tailEnd type="none" w="med" len="med"/>
                    </a:lnT>
                    <a:lnB cap="flat">
                      <a:noFill/>
                    </a:lnB>
                    <a:lnTlToBr>
                      <a:noFill/>
                    </a:lnTlToBr>
                    <a:lnBlToTr>
                      <a:noFill/>
                    </a:lnBlToTr>
                    <a:noFill/>
                  </a:tcPr>
                </a:tc>
              </a:tr>
              <a:tr h="182880">
                <a:tc vMerge="1">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数字服务</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2022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0</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0</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182880">
                <a:tc vMerge="1">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智慧赋能</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2021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0</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0</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182880">
                <a:tc vMerge="1">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信息安全</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2021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0</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0</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182880">
                <a:tc vMerge="1">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协作网络</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2021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0</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0</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182880">
                <a:tc vMerge="1">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数字社区</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2021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8</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274320">
                <a:tc vMerge="1">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社区精准治理</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2021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0</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274320">
                <a:tc vMerge="1">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农民数字素养</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2022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182880">
                <a:tc vMerge="1">
                  <a:tcPr>
                    <a:lnB cap="flat">
                      <a:noFill/>
                    </a:lnB>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老年大学</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2022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0</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182880">
                <a:tc rowSpan="9">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     降低</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cap="flat">
                      <a:noFill/>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乡村重构</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2020</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182880">
                <a:tc vMerge="1">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体育扶贫</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2020</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3</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3</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3</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228600">
                <a:tc vMerge="1">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社会化服务</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2019</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13</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18</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8</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182880">
                <a:tc vMerge="1">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弱势群体</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2018</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39</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23</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182880">
                <a:tc vMerge="1">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全民医保</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2019</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228600">
                <a:tc vMerge="1">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农村空心化</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2019</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10</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8</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7</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6</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228600">
                <a:tc vMerge="1">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互联网治理</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2019</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182880">
                <a:tc vMerge="1">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住房制度</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2017</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10</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7</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182880">
                <a:tc vMerge="1">
                  <a:tcPr>
                    <a:lnB w="12700" cap="flat" cmpd="sng">
                      <a:solidFill>
                        <a:srgbClr val="000000"/>
                      </a:solidFill>
                      <a:prstDash val="solid"/>
                      <a:headEnd type="none" w="med" len="med"/>
                      <a:tailEnd type="none" w="med" len="med"/>
                    </a:lnB>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土地整治</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2016</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w="12700" cap="flat" cmpd="sng">
                      <a:solidFill>
                        <a:srgbClr val="000000"/>
                      </a:solidFill>
                      <a:prstDash val="solid"/>
                      <a:headEnd type="none" w="med" len="med"/>
                      <a:tailEnd type="none" w="med" len="med"/>
                    </a:lnB>
                    <a:lnTlToBr>
                      <a:noFill/>
                    </a:lnTlToBr>
                    <a:lnBlToTr>
                      <a:noFill/>
                    </a:lnBlToTr>
                    <a:noFill/>
                  </a:tcPr>
                </a:tc>
              </a:tr>
            </a:tbl>
          </a:graphicData>
        </a:graphic>
      </p:graphicFrame>
      <p:pic>
        <p:nvPicPr>
          <p:cNvPr id="14" name="图片 13"/>
          <p:cNvPicPr>
            <a:picLocks noChangeAspect="1"/>
          </p:cNvPicPr>
          <p:nvPr/>
        </p:nvPicPr>
        <p:blipFill>
          <a:blip r:embed="rId4"/>
          <a:stretch>
            <a:fillRect/>
          </a:stretch>
        </p:blipFill>
        <p:spPr>
          <a:xfrm>
            <a:off x="3851910" y="1484630"/>
            <a:ext cx="6369050" cy="4533900"/>
          </a:xfrm>
          <a:prstGeom prst="rect">
            <a:avLst/>
          </a:prstGeom>
        </p:spPr>
      </p:pic>
      <p:pic>
        <p:nvPicPr>
          <p:cNvPr id="15" name="图片 4" descr="图表, 饼图&#10;&#10;描述已自动生成"/>
          <p:cNvPicPr>
            <a:picLocks noChangeAspect="1"/>
          </p:cNvPicPr>
          <p:nvPr/>
        </p:nvPicPr>
        <p:blipFill>
          <a:blip r:embed="rId5"/>
          <a:stretch>
            <a:fillRect/>
          </a:stretch>
        </p:blipFill>
        <p:spPr>
          <a:xfrm>
            <a:off x="107315" y="2271078"/>
            <a:ext cx="3981450" cy="2209165"/>
          </a:xfrm>
          <a:prstGeom prst="rect">
            <a:avLst/>
          </a:prstGeom>
        </p:spPr>
      </p:pic>
      <p:sp>
        <p:nvSpPr>
          <p:cNvPr id="25" name="文本框 24"/>
          <p:cNvSpPr txBox="1"/>
          <p:nvPr>
            <p:custDataLst>
              <p:tags r:id="rId6"/>
            </p:custDataLst>
          </p:nvPr>
        </p:nvSpPr>
        <p:spPr>
          <a:xfrm>
            <a:off x="684125" y="411251"/>
            <a:ext cx="7747809" cy="391160"/>
          </a:xfrm>
          <a:prstGeom prst="rect">
            <a:avLst/>
          </a:prstGeom>
          <a:noFill/>
        </p:spPr>
        <p:txBody>
          <a:bodyPr wrap="square" rtlCol="0">
            <a:spAutoFit/>
          </a:bodyPr>
          <a:p>
            <a:r>
              <a:rPr lang="en-US" altLang="zh-CN" sz="1950" dirty="0">
                <a:solidFill>
                  <a:schemeClr val="accent1"/>
                </a:solidFill>
                <a:latin typeface="微软雅黑" panose="020B0503020204020204" pitchFamily="34" charset="-122"/>
                <a:ea typeface="微软雅黑" panose="020B0503020204020204" pitchFamily="34" charset="-122"/>
              </a:rPr>
              <a:t>4.</a:t>
            </a:r>
            <a:r>
              <a:rPr lang="zh-CN" altLang="en-US" sz="1950" dirty="0">
                <a:solidFill>
                  <a:schemeClr val="accent1"/>
                </a:solidFill>
                <a:latin typeface="微软雅黑" panose="020B0503020204020204" pitchFamily="34" charset="-122"/>
                <a:ea typeface="微软雅黑" panose="020B0503020204020204" pitchFamily="34" charset="-122"/>
              </a:rPr>
              <a:t>实验结果分析</a:t>
            </a:r>
            <a:endParaRPr lang="zh-CN" altLang="en-US" sz="195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p:pull/>
      </p:transition>
    </mc:Choice>
    <mc:Fallback>
      <p:transition>
        <p:pull/>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84835" y="802640"/>
            <a:ext cx="7760335" cy="645160"/>
          </a:xfrm>
          <a:prstGeom prst="rect">
            <a:avLst/>
          </a:prstGeom>
          <a:noFill/>
        </p:spPr>
        <p:txBody>
          <a:bodyPr wrap="square">
            <a:spAutoFit/>
          </a:bodyPr>
          <a:lstStyle/>
          <a:p>
            <a:pPr indent="304800" algn="just"/>
            <a:r>
              <a:rPr lang="en-US" altLang="zh-CN" b="1" kern="100" dirty="0">
                <a:solidFill>
                  <a:srgbClr val="FF0000"/>
                </a:solidFill>
                <a:latin typeface="Calibri" panose="020F0502020204030204" pitchFamily="34" charset="0"/>
                <a:ea typeface="宋体" panose="02010600030101010101" pitchFamily="2" charset="-122"/>
                <a:cs typeface="Times New Roman" panose="02020603050405020304" pitchFamily="18" charset="0"/>
                <a:sym typeface="+mn-ea"/>
              </a:rPr>
              <a:t>4.2</a:t>
            </a:r>
            <a:r>
              <a:rPr lang="zh-CN" altLang="en-US" b="1" kern="100" dirty="0">
                <a:solidFill>
                  <a:srgbClr val="FF0000"/>
                </a:solidFill>
                <a:latin typeface="Calibri" panose="020F0502020204030204" pitchFamily="34" charset="0"/>
                <a:ea typeface="宋体" panose="02010600030101010101" pitchFamily="2" charset="-122"/>
                <a:cs typeface="Times New Roman" panose="02020603050405020304" pitchFamily="18" charset="0"/>
                <a:sym typeface="+mn-ea"/>
              </a:rPr>
              <a:t>排序结果可靠性分析</a:t>
            </a:r>
            <a:endParaRPr lang="zh-CN" altLang="en-US" b="1" kern="100" dirty="0">
              <a:latin typeface="Calibri" panose="020F0502020204030204" pitchFamily="34" charset="0"/>
              <a:ea typeface="宋体" panose="02010600030101010101" pitchFamily="2" charset="-122"/>
              <a:cs typeface="Times New Roman" panose="02020603050405020304" pitchFamily="18" charset="0"/>
            </a:endParaRPr>
          </a:p>
          <a:p>
            <a:pPr indent="304800" algn="just"/>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p:txBody>
      </p:sp>
      <p:grpSp>
        <p:nvGrpSpPr>
          <p:cNvPr id="11" name="组合 11"/>
          <p:cNvGrpSpPr/>
          <p:nvPr/>
        </p:nvGrpSpPr>
        <p:grpSpPr>
          <a:xfrm>
            <a:off x="1772603" y="2377123"/>
            <a:ext cx="5598795" cy="2103755"/>
            <a:chOff x="1720" y="211971"/>
            <a:chExt cx="10001" cy="3721"/>
          </a:xfrm>
        </p:grpSpPr>
        <p:graphicFrame>
          <p:nvGraphicFramePr>
            <p:cNvPr id="8" name="图表 1"/>
            <p:cNvGraphicFramePr/>
            <p:nvPr/>
          </p:nvGraphicFramePr>
          <p:xfrm>
            <a:off x="862707" y="1066728"/>
            <a:ext cx="2995056" cy="2061917"/>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9" name="图表 1"/>
            <p:cNvGraphicFramePr/>
            <p:nvPr/>
          </p:nvGraphicFramePr>
          <p:xfrm>
            <a:off x="3815217" y="1124396"/>
            <a:ext cx="2604299" cy="1999726"/>
          </p:xfrm>
          <a:graphic>
            <a:graphicData uri="http://schemas.openxmlformats.org/drawingml/2006/chart">
              <c:chart xmlns:c="http://schemas.openxmlformats.org/drawingml/2006/chart" xmlns:r="http://schemas.openxmlformats.org/officeDocument/2006/relationships" r:id="rId2"/>
            </a:graphicData>
          </a:graphic>
        </p:graphicFrame>
        <p:sp>
          <p:nvSpPr>
            <p:cNvPr id="2" name="矩形 5"/>
            <p:cNvSpPr/>
            <p:nvPr/>
          </p:nvSpPr>
          <p:spPr>
            <a:xfrm>
              <a:off x="1720" y="211971"/>
              <a:ext cx="10001" cy="3720"/>
            </a:xfrm>
            <a:prstGeom prst="rect">
              <a:avLst/>
            </a:prstGeom>
            <a:noFill/>
            <a:ln w="0" cmpd="sng">
              <a:noFill/>
              <a:prstDash val="solid"/>
            </a:ln>
          </p:spPr>
          <p:style>
            <a:lnRef idx="2">
              <a:schemeClr val="accent6"/>
            </a:lnRef>
            <a:fillRef idx="1">
              <a:schemeClr val="lt1"/>
            </a:fillRef>
            <a:effectRef idx="0">
              <a:schemeClr val="accent6"/>
            </a:effectRef>
            <a:fontRef idx="minor">
              <a:schemeClr val="dk1"/>
            </a:fontRef>
          </p:style>
        </p:sp>
      </p:grpSp>
      <p:graphicFrame>
        <p:nvGraphicFramePr>
          <p:cNvPr id="6" name="表格 5"/>
          <p:cNvGraphicFramePr/>
          <p:nvPr>
            <p:custDataLst>
              <p:tags r:id="rId3"/>
            </p:custDataLst>
          </p:nvPr>
        </p:nvGraphicFramePr>
        <p:xfrm>
          <a:off x="4572000" y="1664240"/>
          <a:ext cx="0" cy="4036695"/>
        </p:xfrm>
        <a:graphic>
          <a:graphicData uri="http://schemas.openxmlformats.org/drawingml/2006/table">
            <a:tbl>
              <a:tblPr firstRow="1" bandRow="1">
                <a:tableStyleId>{5940675A-B579-460E-94D1-54222C63F5DA}</a:tableStyleId>
              </a:tblPr>
              <a:tblGrid>
                <a:gridCol w="0"/>
                <a:gridCol w="0"/>
                <a:gridCol w="0"/>
                <a:gridCol w="0"/>
                <a:gridCol w="0"/>
                <a:gridCol w="0"/>
                <a:gridCol w="0"/>
                <a:gridCol w="0"/>
                <a:gridCol w="0"/>
                <a:gridCol w="0"/>
                <a:gridCol w="0"/>
              </a:tblGrid>
              <a:tr h="365760">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变化情况</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关键词</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最后年份</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频次</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生命周期</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CSSCI期刊数</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基金数目</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终点事件</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RFM level</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频次level</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变化量</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cap="flat">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41935">
                <a:tc rowSpan="9">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    升高</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照料服务</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2022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3</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w="12700" cap="flat" cmpd="sng">
                      <a:solidFill>
                        <a:srgbClr val="000000"/>
                      </a:solidFill>
                      <a:prstDash val="solid"/>
                      <a:headEnd type="none" w="med" len="med"/>
                      <a:tailEnd type="none" w="med" len="med"/>
                    </a:lnT>
                    <a:lnB cap="flat">
                      <a:noFill/>
                    </a:lnB>
                    <a:lnTlToBr>
                      <a:noFill/>
                    </a:lnTlToBr>
                    <a:lnBlToTr>
                      <a:noFill/>
                    </a:lnBlToTr>
                    <a:noFill/>
                  </a:tcPr>
                </a:tc>
              </a:tr>
              <a:tr h="182880">
                <a:tc vMerge="1">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数字服务</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2022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0</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0</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182880">
                <a:tc vMerge="1">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智慧赋能</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2021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0</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0</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182880">
                <a:tc vMerge="1">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信息安全</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2021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0</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0</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182880">
                <a:tc vMerge="1">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协作网络</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2021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0</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0</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182880">
                <a:tc vMerge="1">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数字社区</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2021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8</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274320">
                <a:tc vMerge="1">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社区精准治理</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2021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0</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274320">
                <a:tc vMerge="1">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农民数字素养</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2022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182880">
                <a:tc vMerge="1">
                  <a:tcPr>
                    <a:lnB cap="flat">
                      <a:noFill/>
                    </a:lnB>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老年大学</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2022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0</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182880">
                <a:tc rowSpan="9">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     降低</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cap="flat">
                      <a:noFill/>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乡村重构</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2020</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182880">
                <a:tc vMerge="1">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体育扶贫</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2020</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3</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3</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3</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228600">
                <a:tc vMerge="1">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社会化服务</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2019</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13</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18</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8</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182880">
                <a:tc vMerge="1">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弱势群体</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2018</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39</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23</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182880">
                <a:tc vMerge="1">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全民医保</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2019</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228600">
                <a:tc vMerge="1">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农村空心化</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2019</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10</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8</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7</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6</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228600">
                <a:tc vMerge="1">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互联网治理</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2019</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182880">
                <a:tc vMerge="1">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住房制度</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2017</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10</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7</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182880">
                <a:tc vMerge="1">
                  <a:tcPr>
                    <a:lnB w="12700" cap="flat" cmpd="sng">
                      <a:solidFill>
                        <a:srgbClr val="000000"/>
                      </a:solidFill>
                      <a:prstDash val="solid"/>
                      <a:headEnd type="none" w="med" len="med"/>
                      <a:tailEnd type="none" w="med" len="med"/>
                    </a:lnB>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土地整治</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2016</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w="12700" cap="flat" cmpd="sng">
                      <a:solidFill>
                        <a:srgbClr val="000000"/>
                      </a:solidFill>
                      <a:prstDash val="solid"/>
                      <a:headEnd type="none" w="med" len="med"/>
                      <a:tailEnd type="none" w="med" len="med"/>
                    </a:lnB>
                    <a:lnTlToBr>
                      <a:noFill/>
                    </a:lnTlToBr>
                    <a:lnBlToTr>
                      <a:noFill/>
                    </a:lnBlToTr>
                    <a:noFill/>
                  </a:tcPr>
                </a:tc>
              </a:tr>
            </a:tbl>
          </a:graphicData>
        </a:graphic>
      </p:graphicFrame>
      <p:pic>
        <p:nvPicPr>
          <p:cNvPr id="4" name="图片 3"/>
          <p:cNvPicPr>
            <a:picLocks noChangeAspect="1"/>
          </p:cNvPicPr>
          <p:nvPr/>
        </p:nvPicPr>
        <p:blipFill>
          <a:blip r:embed="rId4"/>
          <a:stretch>
            <a:fillRect/>
          </a:stretch>
        </p:blipFill>
        <p:spPr>
          <a:xfrm>
            <a:off x="1190625" y="2706370"/>
            <a:ext cx="7299960" cy="2979420"/>
          </a:xfrm>
          <a:prstGeom prst="rect">
            <a:avLst/>
          </a:prstGeom>
        </p:spPr>
      </p:pic>
      <p:sp>
        <p:nvSpPr>
          <p:cNvPr id="102" name="文本框 101"/>
          <p:cNvSpPr txBox="1"/>
          <p:nvPr/>
        </p:nvSpPr>
        <p:spPr>
          <a:xfrm>
            <a:off x="901700" y="1268730"/>
            <a:ext cx="7588885" cy="792480"/>
          </a:xfrm>
          <a:prstGeom prst="rect">
            <a:avLst/>
          </a:prstGeom>
          <a:noFill/>
          <a:ln w="9525">
            <a:noFill/>
          </a:ln>
        </p:spPr>
        <p:txBody>
          <a:bodyPr wrap="square">
            <a:noAutofit/>
          </a:bodyPr>
          <a:p>
            <a:pPr indent="304800"/>
            <a:r>
              <a:rPr lang="zh-CN" sz="1600" b="0">
                <a:ea typeface="宋体" panose="02010600030101010101" pitchFamily="2" charset="-122"/>
              </a:rPr>
              <a:t>为验证</a:t>
            </a:r>
            <a:r>
              <a:rPr lang="zh-CN" sz="1600" b="0">
                <a:latin typeface="Times New Roman" panose="02020603050405020304" pitchFamily="18" charset="0"/>
                <a:ea typeface="宋体" panose="02010600030101010101" pitchFamily="2" charset="-122"/>
              </a:rPr>
              <a:t>本方法主题</a:t>
            </a:r>
            <a:r>
              <a:rPr lang="zh-CN" sz="1600" b="0">
                <a:ea typeface="宋体" panose="02010600030101010101" pitchFamily="2" charset="-122"/>
              </a:rPr>
              <a:t>排序结果可靠性，将其与</a:t>
            </a:r>
            <a:r>
              <a:rPr lang="zh-CN" sz="1600" b="0">
                <a:latin typeface="Times New Roman" panose="02020603050405020304" pitchFamily="18" charset="0"/>
                <a:ea typeface="宋体" panose="02010600030101010101" pitchFamily="2" charset="-122"/>
              </a:rPr>
              <a:t>以往</a:t>
            </a:r>
            <a:r>
              <a:rPr lang="zh-CN" sz="1600" b="0">
                <a:ea typeface="宋体" panose="02010600030101010101" pitchFamily="2" charset="-122"/>
              </a:rPr>
              <a:t>典型主题排序方法进行对比。本文以</a:t>
            </a:r>
            <a:r>
              <a:rPr lang="en-US" sz="1600" b="0">
                <a:latin typeface="Times New Roman" panose="02020603050405020304" pitchFamily="18" charset="0"/>
                <a:ea typeface="宋体" panose="02010600030101010101" pitchFamily="2" charset="-122"/>
              </a:rPr>
              <a:t>AP</a:t>
            </a:r>
            <a:r>
              <a:rPr lang="zh-CN" sz="1600" b="0">
                <a:ea typeface="宋体" panose="02010600030101010101" pitchFamily="2" charset="-122"/>
              </a:rPr>
              <a:t>聚类</a:t>
            </a:r>
            <a:r>
              <a:rPr lang="zh-CN" sz="1600" b="0">
                <a:latin typeface="Times New Roman" panose="02020603050405020304" pitchFamily="18" charset="0"/>
                <a:ea typeface="宋体" panose="02010600030101010101" pitchFamily="2" charset="-122"/>
              </a:rPr>
              <a:t>的初始主题簇</a:t>
            </a:r>
            <a:r>
              <a:rPr lang="zh-CN" sz="1600" b="0">
                <a:ea typeface="宋体" panose="02010600030101010101" pitchFamily="2" charset="-122"/>
              </a:rPr>
              <a:t>结果为例，重点</a:t>
            </a:r>
            <a:r>
              <a:rPr lang="zh-CN" sz="1600" b="0">
                <a:latin typeface="Times New Roman" panose="02020603050405020304" pitchFamily="18" charset="0"/>
                <a:ea typeface="宋体" panose="02010600030101010101" pitchFamily="2" charset="-122"/>
              </a:rPr>
              <a:t>将本方法主题排序结果与</a:t>
            </a:r>
            <a:r>
              <a:rPr lang="zh-CN" sz="1600" b="0">
                <a:ea typeface="宋体" panose="02010600030101010101" pitchFamily="2" charset="-122"/>
              </a:rPr>
              <a:t>主题出现频率、</a:t>
            </a:r>
            <a:r>
              <a:rPr lang="zh-CN" sz="1600" b="0">
                <a:latin typeface="Times New Roman" panose="02020603050405020304" pitchFamily="18" charset="0"/>
                <a:ea typeface="宋体" panose="02010600030101010101" pitchFamily="2" charset="-122"/>
              </a:rPr>
              <a:t>主题向心度、主题密度、</a:t>
            </a:r>
            <a:r>
              <a:rPr lang="en-US" sz="1600" b="0">
                <a:latin typeface="Times New Roman" panose="02020603050405020304" pitchFamily="18" charset="0"/>
                <a:ea typeface="宋体" panose="02010600030101010101" pitchFamily="2" charset="-122"/>
              </a:rPr>
              <a:t>PageRank</a:t>
            </a:r>
            <a:r>
              <a:rPr lang="zh-CN" sz="1600" b="0">
                <a:ea typeface="宋体" panose="02010600030101010101" pitchFamily="2" charset="-122"/>
              </a:rPr>
              <a:t>值</a:t>
            </a:r>
            <a:r>
              <a:rPr lang="zh-CN" sz="1600" b="0">
                <a:latin typeface="Times New Roman" panose="02020603050405020304" pitchFamily="18" charset="0"/>
                <a:ea typeface="宋体" panose="02010600030101010101" pitchFamily="2" charset="-122"/>
              </a:rPr>
              <a:t>加以对比。</a:t>
            </a:r>
            <a:r>
              <a:rPr lang="zh-CN" sz="1600" b="0">
                <a:ea typeface="宋体" panose="02010600030101010101" pitchFamily="2" charset="-122"/>
              </a:rPr>
              <a:t>根据相关主题排序公式计算，可得到如表</a:t>
            </a:r>
            <a:r>
              <a:rPr lang="en-US" sz="1600" b="0">
                <a:latin typeface="Times New Roman" panose="02020603050405020304" pitchFamily="18" charset="0"/>
                <a:ea typeface="宋体" panose="02010600030101010101" pitchFamily="2" charset="-122"/>
              </a:rPr>
              <a:t>13</a:t>
            </a:r>
            <a:r>
              <a:rPr lang="zh-CN" sz="1600" b="0">
                <a:ea typeface="宋体" panose="02010600030101010101" pitchFamily="2" charset="-122"/>
              </a:rPr>
              <a:t>所示的排序结果</a:t>
            </a:r>
            <a:endParaRPr lang="zh-CN" altLang="en-US" sz="1600" b="0">
              <a:ea typeface="宋体" panose="02010600030101010101" pitchFamily="2" charset="-122"/>
            </a:endParaRPr>
          </a:p>
        </p:txBody>
      </p:sp>
      <p:sp>
        <p:nvSpPr>
          <p:cNvPr id="5" name="文本框 4"/>
          <p:cNvSpPr txBox="1"/>
          <p:nvPr/>
        </p:nvSpPr>
        <p:spPr>
          <a:xfrm>
            <a:off x="2153920" y="2349500"/>
            <a:ext cx="5080000" cy="337185"/>
          </a:xfrm>
          <a:prstGeom prst="rect">
            <a:avLst/>
          </a:prstGeom>
          <a:noFill/>
          <a:ln w="9525">
            <a:noFill/>
          </a:ln>
        </p:spPr>
        <p:txBody>
          <a:bodyPr>
            <a:spAutoFit/>
          </a:bodyPr>
          <a:p>
            <a:pPr indent="0" algn="ctr"/>
            <a:r>
              <a:rPr lang="zh-CN" sz="1600" b="0">
                <a:latin typeface="Times New Roman" panose="02020603050405020304" pitchFamily="18" charset="0"/>
                <a:ea typeface="宋体" panose="02010600030101010101" pitchFamily="2" charset="-122"/>
              </a:rPr>
              <a:t>表</a:t>
            </a:r>
            <a:r>
              <a:rPr lang="en-US" altLang="zh-CN" sz="1600" b="0">
                <a:latin typeface="Times New Roman" panose="02020603050405020304" pitchFamily="18" charset="0"/>
                <a:ea typeface="宋体" panose="02010600030101010101" pitchFamily="2" charset="-122"/>
              </a:rPr>
              <a:t>X</a:t>
            </a:r>
            <a:r>
              <a:rPr lang="en-US" sz="1600" b="0">
                <a:latin typeface="Times New Roman" panose="02020603050405020304" pitchFamily="18" charset="0"/>
                <a:ea typeface="宋体" panose="02010600030101010101" pitchFamily="2" charset="-122"/>
              </a:rPr>
              <a:t> </a:t>
            </a:r>
            <a:r>
              <a:rPr lang="zh-CN" sz="1600" b="0">
                <a:latin typeface="Times New Roman" panose="02020603050405020304" pitchFamily="18" charset="0"/>
                <a:ea typeface="宋体" panose="02010600030101010101" pitchFamily="2" charset="-122"/>
              </a:rPr>
              <a:t>不同主题排序方法结果</a:t>
            </a:r>
            <a:endParaRPr lang="zh-CN" altLang="en-US" sz="1600" b="0">
              <a:latin typeface="Times New Roman" panose="02020603050405020304" pitchFamily="18" charset="0"/>
              <a:ea typeface="宋体" panose="02010600030101010101" pitchFamily="2" charset="-122"/>
            </a:endParaRPr>
          </a:p>
        </p:txBody>
      </p:sp>
      <p:sp>
        <p:nvSpPr>
          <p:cNvPr id="25" name="文本框 24"/>
          <p:cNvSpPr txBox="1"/>
          <p:nvPr>
            <p:custDataLst>
              <p:tags r:id="rId5"/>
            </p:custDataLst>
          </p:nvPr>
        </p:nvSpPr>
        <p:spPr>
          <a:xfrm>
            <a:off x="684125" y="411251"/>
            <a:ext cx="7747809" cy="391160"/>
          </a:xfrm>
          <a:prstGeom prst="rect">
            <a:avLst/>
          </a:prstGeom>
          <a:noFill/>
        </p:spPr>
        <p:txBody>
          <a:bodyPr wrap="square" rtlCol="0">
            <a:spAutoFit/>
          </a:bodyPr>
          <a:p>
            <a:r>
              <a:rPr lang="en-US" altLang="zh-CN" sz="1950" dirty="0">
                <a:solidFill>
                  <a:schemeClr val="accent1"/>
                </a:solidFill>
                <a:latin typeface="微软雅黑" panose="020B0503020204020204" pitchFamily="34" charset="-122"/>
                <a:ea typeface="微软雅黑" panose="020B0503020204020204" pitchFamily="34" charset="-122"/>
              </a:rPr>
              <a:t>4.</a:t>
            </a:r>
            <a:r>
              <a:rPr lang="zh-CN" altLang="en-US" sz="1950" dirty="0">
                <a:solidFill>
                  <a:schemeClr val="accent1"/>
                </a:solidFill>
                <a:latin typeface="微软雅黑" panose="020B0503020204020204" pitchFamily="34" charset="-122"/>
                <a:ea typeface="微软雅黑" panose="020B0503020204020204" pitchFamily="34" charset="-122"/>
              </a:rPr>
              <a:t>实验结果分析</a:t>
            </a:r>
            <a:endParaRPr lang="zh-CN" altLang="en-US" sz="195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p:pull/>
      </p:transition>
    </mc:Choice>
    <mc:Fallback>
      <p:transition>
        <p:pull/>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11505" y="730885"/>
            <a:ext cx="7760335" cy="506730"/>
          </a:xfrm>
          <a:prstGeom prst="rect">
            <a:avLst/>
          </a:prstGeom>
          <a:noFill/>
        </p:spPr>
        <p:txBody>
          <a:bodyPr wrap="square">
            <a:spAutoFit/>
          </a:bodyPr>
          <a:lstStyle/>
          <a:p>
            <a:pPr indent="304800" algn="just">
              <a:lnSpc>
                <a:spcPct val="150000"/>
              </a:lnSpc>
            </a:pPr>
            <a:r>
              <a:rPr lang="en-US" altLang="zh-CN" b="1" kern="100" dirty="0">
                <a:solidFill>
                  <a:srgbClr val="FF0000"/>
                </a:solidFill>
                <a:latin typeface="Calibri" panose="020F0502020204030204" pitchFamily="34" charset="0"/>
                <a:ea typeface="宋体" panose="02010600030101010101" pitchFamily="2" charset="-122"/>
                <a:cs typeface="Times New Roman" panose="02020603050405020304" pitchFamily="18" charset="0"/>
                <a:sym typeface="+mn-ea"/>
              </a:rPr>
              <a:t>5.1</a:t>
            </a:r>
            <a:r>
              <a:rPr lang="zh-CN" altLang="en-US" b="1" kern="100" dirty="0">
                <a:solidFill>
                  <a:srgbClr val="FF0000"/>
                </a:solidFill>
                <a:latin typeface="Calibri" panose="020F0502020204030204" pitchFamily="34" charset="0"/>
                <a:ea typeface="宋体" panose="02010600030101010101" pitchFamily="2" charset="-122"/>
                <a:cs typeface="Times New Roman" panose="02020603050405020304" pitchFamily="18" charset="0"/>
                <a:sym typeface="+mn-ea"/>
              </a:rPr>
              <a:t>创新性</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p:txBody>
      </p:sp>
      <p:grpSp>
        <p:nvGrpSpPr>
          <p:cNvPr id="11" name="组合 11"/>
          <p:cNvGrpSpPr/>
          <p:nvPr/>
        </p:nvGrpSpPr>
        <p:grpSpPr>
          <a:xfrm>
            <a:off x="1772603" y="2377123"/>
            <a:ext cx="5598795" cy="2103755"/>
            <a:chOff x="1720" y="211971"/>
            <a:chExt cx="10001" cy="3721"/>
          </a:xfrm>
        </p:grpSpPr>
        <p:graphicFrame>
          <p:nvGraphicFramePr>
            <p:cNvPr id="8" name="图表 1"/>
            <p:cNvGraphicFramePr/>
            <p:nvPr/>
          </p:nvGraphicFramePr>
          <p:xfrm>
            <a:off x="862707" y="1066728"/>
            <a:ext cx="2995056" cy="2061917"/>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9" name="图表 1"/>
            <p:cNvGraphicFramePr/>
            <p:nvPr/>
          </p:nvGraphicFramePr>
          <p:xfrm>
            <a:off x="3815217" y="1124396"/>
            <a:ext cx="2604299" cy="1999726"/>
          </p:xfrm>
          <a:graphic>
            <a:graphicData uri="http://schemas.openxmlformats.org/drawingml/2006/chart">
              <c:chart xmlns:c="http://schemas.openxmlformats.org/drawingml/2006/chart" xmlns:r="http://schemas.openxmlformats.org/officeDocument/2006/relationships" r:id="rId2"/>
            </a:graphicData>
          </a:graphic>
        </p:graphicFrame>
        <p:sp>
          <p:nvSpPr>
            <p:cNvPr id="2" name="矩形 5"/>
            <p:cNvSpPr/>
            <p:nvPr/>
          </p:nvSpPr>
          <p:spPr>
            <a:xfrm>
              <a:off x="1720" y="211971"/>
              <a:ext cx="10001" cy="3720"/>
            </a:xfrm>
            <a:prstGeom prst="rect">
              <a:avLst/>
            </a:prstGeom>
            <a:noFill/>
            <a:ln w="0" cmpd="sng">
              <a:noFill/>
              <a:prstDash val="solid"/>
            </a:ln>
          </p:spPr>
          <p:style>
            <a:lnRef idx="2">
              <a:schemeClr val="accent6"/>
            </a:lnRef>
            <a:fillRef idx="1">
              <a:schemeClr val="lt1"/>
            </a:fillRef>
            <a:effectRef idx="0">
              <a:schemeClr val="accent6"/>
            </a:effectRef>
            <a:fontRef idx="minor">
              <a:schemeClr val="dk1"/>
            </a:fontRef>
          </p:style>
        </p:sp>
      </p:grpSp>
      <p:sp>
        <p:nvSpPr>
          <p:cNvPr id="101" name="文本框 100"/>
          <p:cNvSpPr txBox="1"/>
          <p:nvPr/>
        </p:nvSpPr>
        <p:spPr>
          <a:xfrm>
            <a:off x="869950" y="1340485"/>
            <a:ext cx="7780655" cy="2861310"/>
          </a:xfrm>
          <a:prstGeom prst="rect">
            <a:avLst/>
          </a:prstGeom>
          <a:noFill/>
          <a:ln w="9525">
            <a:noFill/>
          </a:ln>
        </p:spPr>
        <p:txBody>
          <a:bodyPr wrap="square">
            <a:spAutoFit/>
          </a:bodyPr>
          <a:p>
            <a:pPr indent="304800" fontAlgn="auto">
              <a:lnSpc>
                <a:spcPct val="125000"/>
              </a:lnSpc>
            </a:pPr>
            <a:r>
              <a:rPr lang="zh-CN" sz="1600" b="0">
                <a:ea typeface="宋体" panose="02010600030101010101" pitchFamily="2" charset="-122"/>
              </a:rPr>
              <a:t>①通过RFM模型对关键词进行价值分层，从主题构成的最小元素关键词出发以揭示主题本质的内在特征，避免学者选取外界测度指标带来的片面性。②取代以往基于前后紧邻时间区间的主题进行相似度分析以表征主题演化关系，本文提出了支持指数的概念，对主题支持指数序列进行二次聚类，使得传统计量分析模型也可以通过时间序列进行主题分析。③不同于以往主题特征指标构建中存在的主题具有相同重要性的前提假设，引入对主题重要性等级划分的战略坐标法，利用二维指标主题向心度和密度进行度量，并使用天际线算法对主题排序。本文从关键词提取到算法优化系统、全面地分析文献数据主题的多方内涵，突破以往文献主题挖掘的局限，能够为学科领域的科研选题和研究方向等提供决策支持，也拓展了热点主题识别和排序方法的研究思路。</a:t>
            </a:r>
            <a:endParaRPr lang="zh-CN" sz="1600" b="0">
              <a:ea typeface="宋体" panose="02010600030101010101" pitchFamily="2" charset="-122"/>
            </a:endParaRPr>
          </a:p>
        </p:txBody>
      </p:sp>
      <p:sp>
        <p:nvSpPr>
          <p:cNvPr id="25" name="文本框 24"/>
          <p:cNvSpPr txBox="1"/>
          <p:nvPr>
            <p:custDataLst>
              <p:tags r:id="rId3"/>
            </p:custDataLst>
          </p:nvPr>
        </p:nvSpPr>
        <p:spPr>
          <a:xfrm>
            <a:off x="684125" y="411251"/>
            <a:ext cx="7747809" cy="391160"/>
          </a:xfrm>
          <a:prstGeom prst="rect">
            <a:avLst/>
          </a:prstGeom>
          <a:noFill/>
        </p:spPr>
        <p:txBody>
          <a:bodyPr wrap="square" rtlCol="0">
            <a:spAutoFit/>
          </a:bodyPr>
          <a:p>
            <a:r>
              <a:rPr lang="en-US" altLang="zh-CN" sz="1950" dirty="0">
                <a:solidFill>
                  <a:schemeClr val="accent1"/>
                </a:solidFill>
                <a:latin typeface="微软雅黑" panose="020B0503020204020204" pitchFamily="34" charset="-122"/>
                <a:ea typeface="微软雅黑" panose="020B0503020204020204" pitchFamily="34" charset="-122"/>
              </a:rPr>
              <a:t>5.</a:t>
            </a:r>
            <a:r>
              <a:rPr lang="zh-CN" altLang="en-US" sz="1950" dirty="0">
                <a:solidFill>
                  <a:schemeClr val="accent1"/>
                </a:solidFill>
                <a:latin typeface="微软雅黑" panose="020B0503020204020204" pitchFamily="34" charset="-122"/>
                <a:ea typeface="微软雅黑" panose="020B0503020204020204" pitchFamily="34" charset="-122"/>
              </a:rPr>
              <a:t>总结与展望</a:t>
            </a:r>
            <a:endParaRPr lang="zh-CN" altLang="en-US" sz="195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p:pull/>
      </p:transition>
    </mc:Choice>
    <mc:Fallback>
      <p:transition>
        <p:pull/>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10870" y="693420"/>
            <a:ext cx="7760335" cy="506730"/>
          </a:xfrm>
          <a:prstGeom prst="rect">
            <a:avLst/>
          </a:prstGeom>
          <a:noFill/>
        </p:spPr>
        <p:txBody>
          <a:bodyPr wrap="square">
            <a:spAutoFit/>
          </a:bodyPr>
          <a:lstStyle/>
          <a:p>
            <a:pPr indent="304800" algn="just">
              <a:lnSpc>
                <a:spcPct val="150000"/>
              </a:lnSpc>
            </a:pPr>
            <a:r>
              <a:rPr lang="en-US" altLang="zh-CN" b="1" kern="100" dirty="0">
                <a:solidFill>
                  <a:srgbClr val="FF0000"/>
                </a:solidFill>
                <a:latin typeface="Calibri" panose="020F0502020204030204" pitchFamily="34" charset="0"/>
                <a:ea typeface="宋体" panose="02010600030101010101" pitchFamily="2" charset="-122"/>
                <a:cs typeface="Times New Roman" panose="02020603050405020304" pitchFamily="18" charset="0"/>
                <a:sym typeface="+mn-ea"/>
              </a:rPr>
              <a:t>5.2 </a:t>
            </a:r>
            <a:r>
              <a:rPr lang="zh-CN" altLang="en-US" b="1" kern="100" dirty="0">
                <a:solidFill>
                  <a:srgbClr val="FF0000"/>
                </a:solidFill>
                <a:latin typeface="Calibri" panose="020F0502020204030204" pitchFamily="34" charset="0"/>
                <a:ea typeface="宋体" panose="02010600030101010101" pitchFamily="2" charset="-122"/>
                <a:cs typeface="Times New Roman" panose="02020603050405020304" pitchFamily="18" charset="0"/>
                <a:sym typeface="+mn-ea"/>
              </a:rPr>
              <a:t>研究的不足</a:t>
            </a:r>
            <a:endParaRPr lang="zh-CN" altLang="en-US" b="1" kern="100" dirty="0">
              <a:solidFill>
                <a:srgbClr val="FF0000"/>
              </a:solidFill>
              <a:latin typeface="Calibri" panose="020F0502020204030204" pitchFamily="34" charset="0"/>
              <a:ea typeface="宋体" panose="02010600030101010101" pitchFamily="2" charset="-122"/>
              <a:cs typeface="Times New Roman" panose="02020603050405020304" pitchFamily="18" charset="0"/>
              <a:sym typeface="+mn-ea"/>
            </a:endParaRPr>
          </a:p>
        </p:txBody>
      </p:sp>
      <p:grpSp>
        <p:nvGrpSpPr>
          <p:cNvPr id="11" name="组合 11"/>
          <p:cNvGrpSpPr/>
          <p:nvPr/>
        </p:nvGrpSpPr>
        <p:grpSpPr>
          <a:xfrm>
            <a:off x="1772603" y="2377123"/>
            <a:ext cx="5598795" cy="2103755"/>
            <a:chOff x="1720" y="211971"/>
            <a:chExt cx="10001" cy="3721"/>
          </a:xfrm>
        </p:grpSpPr>
        <p:graphicFrame>
          <p:nvGraphicFramePr>
            <p:cNvPr id="8" name="图表 1"/>
            <p:cNvGraphicFramePr/>
            <p:nvPr/>
          </p:nvGraphicFramePr>
          <p:xfrm>
            <a:off x="862707" y="1066728"/>
            <a:ext cx="2995056" cy="2061917"/>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9" name="图表 1"/>
            <p:cNvGraphicFramePr/>
            <p:nvPr/>
          </p:nvGraphicFramePr>
          <p:xfrm>
            <a:off x="3815217" y="1124396"/>
            <a:ext cx="2604299" cy="1999726"/>
          </p:xfrm>
          <a:graphic>
            <a:graphicData uri="http://schemas.openxmlformats.org/drawingml/2006/chart">
              <c:chart xmlns:c="http://schemas.openxmlformats.org/drawingml/2006/chart" xmlns:r="http://schemas.openxmlformats.org/officeDocument/2006/relationships" r:id="rId2"/>
            </a:graphicData>
          </a:graphic>
        </p:graphicFrame>
        <p:sp>
          <p:nvSpPr>
            <p:cNvPr id="2" name="矩形 5"/>
            <p:cNvSpPr/>
            <p:nvPr/>
          </p:nvSpPr>
          <p:spPr>
            <a:xfrm>
              <a:off x="1720" y="211971"/>
              <a:ext cx="10001" cy="3720"/>
            </a:xfrm>
            <a:prstGeom prst="rect">
              <a:avLst/>
            </a:prstGeom>
            <a:noFill/>
            <a:ln w="0" cmpd="sng">
              <a:noFill/>
              <a:prstDash val="solid"/>
            </a:ln>
          </p:spPr>
          <p:style>
            <a:lnRef idx="2">
              <a:schemeClr val="accent6"/>
            </a:lnRef>
            <a:fillRef idx="1">
              <a:schemeClr val="lt1"/>
            </a:fillRef>
            <a:effectRef idx="0">
              <a:schemeClr val="accent6"/>
            </a:effectRef>
            <a:fontRef idx="minor">
              <a:schemeClr val="dk1"/>
            </a:fontRef>
          </p:style>
        </p:sp>
      </p:grpSp>
      <p:graphicFrame>
        <p:nvGraphicFramePr>
          <p:cNvPr id="6" name="表格 5"/>
          <p:cNvGraphicFramePr/>
          <p:nvPr>
            <p:custDataLst>
              <p:tags r:id="rId3"/>
            </p:custDataLst>
          </p:nvPr>
        </p:nvGraphicFramePr>
        <p:xfrm>
          <a:off x="4572000" y="1664240"/>
          <a:ext cx="0" cy="4036695"/>
        </p:xfrm>
        <a:graphic>
          <a:graphicData uri="http://schemas.openxmlformats.org/drawingml/2006/table">
            <a:tbl>
              <a:tblPr firstRow="1" bandRow="1">
                <a:tableStyleId>{5940675A-B579-460E-94D1-54222C63F5DA}</a:tableStyleId>
              </a:tblPr>
              <a:tblGrid>
                <a:gridCol w="0"/>
                <a:gridCol w="0"/>
                <a:gridCol w="0"/>
                <a:gridCol w="0"/>
                <a:gridCol w="0"/>
                <a:gridCol w="0"/>
                <a:gridCol w="0"/>
                <a:gridCol w="0"/>
                <a:gridCol w="0"/>
                <a:gridCol w="0"/>
                <a:gridCol w="0"/>
              </a:tblGrid>
              <a:tr h="365760">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变化情况</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关键词</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最后年份</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频次</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生命周期</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CSSCI期刊数</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基金数目</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终点事件</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RFM level</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频次level</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变化量</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cap="flat">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41935">
                <a:tc rowSpan="9">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    升高</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照料服务</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2022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3</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w="12700" cap="flat" cmpd="sng">
                      <a:solidFill>
                        <a:srgbClr val="000000"/>
                      </a:solidFill>
                      <a:prstDash val="solid"/>
                      <a:headEnd type="none" w="med" len="med"/>
                      <a:tailEnd type="none" w="med" len="med"/>
                    </a:lnT>
                    <a:lnB cap="flat">
                      <a:noFill/>
                    </a:lnB>
                    <a:lnTlToBr>
                      <a:noFill/>
                    </a:lnTlToBr>
                    <a:lnBlToTr>
                      <a:noFill/>
                    </a:lnBlToTr>
                    <a:noFill/>
                  </a:tcPr>
                </a:tc>
              </a:tr>
              <a:tr h="182880">
                <a:tc vMerge="1">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数字服务</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2022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0</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0</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182880">
                <a:tc vMerge="1">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智慧赋能</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2021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0</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0</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182880">
                <a:tc vMerge="1">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信息安全</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2021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0</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0</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182880">
                <a:tc vMerge="1">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协作网络</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2021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0</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0</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182880">
                <a:tc vMerge="1">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数字社区</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2021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8</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274320">
                <a:tc vMerge="1">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社区精准治理</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2021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0</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274320">
                <a:tc vMerge="1">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农民数字素养</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2022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182880">
                <a:tc vMerge="1">
                  <a:tcPr>
                    <a:lnB cap="flat">
                      <a:noFill/>
                    </a:lnB>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老年大学</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2022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0</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182880">
                <a:tc rowSpan="9">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     降低</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cap="flat">
                      <a:noFill/>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乡村重构</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2020</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182880">
                <a:tc vMerge="1">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体育扶贫</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2020</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3</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3</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3</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228600">
                <a:tc vMerge="1">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社会化服务</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2019</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13</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18</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8</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182880">
                <a:tc vMerge="1">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弱势群体</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2018</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39</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23</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182880">
                <a:tc vMerge="1">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全民医保</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2019</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228600">
                <a:tc vMerge="1">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农村空心化</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2019</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10</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8</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7</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6</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228600">
                <a:tc vMerge="1">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互联网治理</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2019</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182880">
                <a:tc vMerge="1">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住房制度</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2017</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10</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7</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182880">
                <a:tc vMerge="1">
                  <a:tcPr>
                    <a:lnB w="12700" cap="flat" cmpd="sng">
                      <a:solidFill>
                        <a:srgbClr val="000000"/>
                      </a:solidFill>
                      <a:prstDash val="solid"/>
                      <a:headEnd type="none" w="med" len="med"/>
                      <a:tailEnd type="none" w="med" len="med"/>
                    </a:lnB>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土地整治</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2016</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4</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5</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300" b="0">
                          <a:latin typeface="宋体" panose="02010600030101010101" pitchFamily="2" charset="-122"/>
                          <a:ea typeface="宋体" panose="02010600030101010101" pitchFamily="2" charset="-122"/>
                          <a:cs typeface="宋体" panose="02010600030101010101" pitchFamily="2" charset="-122"/>
                        </a:rPr>
                        <a:t>-1</a:t>
                      </a:r>
                      <a:endParaRPr lang="en-US" altLang="en-US" sz="3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101" name="文本框 100"/>
          <p:cNvSpPr txBox="1"/>
          <p:nvPr/>
        </p:nvSpPr>
        <p:spPr>
          <a:xfrm>
            <a:off x="971550" y="1484630"/>
            <a:ext cx="7068820" cy="1938020"/>
          </a:xfrm>
          <a:prstGeom prst="rect">
            <a:avLst/>
          </a:prstGeom>
          <a:noFill/>
          <a:ln w="9525">
            <a:noFill/>
          </a:ln>
        </p:spPr>
        <p:txBody>
          <a:bodyPr wrap="square">
            <a:spAutoFit/>
          </a:bodyPr>
          <a:p>
            <a:pPr indent="304800" fontAlgn="auto">
              <a:lnSpc>
                <a:spcPct val="125000"/>
              </a:lnSpc>
            </a:pPr>
            <a:r>
              <a:rPr lang="zh-CN" sz="1600" b="0">
                <a:solidFill>
                  <a:schemeClr val="tx1"/>
                </a:solidFill>
                <a:uFillTx/>
                <a:ea typeface="宋体" panose="02010600030101010101" pitchFamily="2" charset="-122"/>
              </a:rPr>
              <a:t>本文也存在一定的不足之处，如使用</a:t>
            </a:r>
            <a:r>
              <a:rPr lang="zh-CN" sz="1600" b="0">
                <a:solidFill>
                  <a:schemeClr val="tx1"/>
                </a:solidFill>
                <a:uFillTx/>
                <a:latin typeface="Calibri" panose="020F0502020204030204" pitchFamily="34" charset="0"/>
                <a:ea typeface="宋体" panose="02010600030101010101" pitchFamily="2" charset="-122"/>
              </a:rPr>
              <a:t>是否为</a:t>
            </a:r>
            <a:r>
              <a:rPr lang="en-US" sz="1600" b="0">
                <a:solidFill>
                  <a:schemeClr val="tx1"/>
                </a:solidFill>
                <a:uFillTx/>
                <a:latin typeface="Calibri" panose="020F0502020204030204" pitchFamily="34" charset="0"/>
                <a:ea typeface="宋体" panose="02010600030101010101" pitchFamily="2" charset="-122"/>
              </a:rPr>
              <a:t>CSSCI</a:t>
            </a:r>
            <a:r>
              <a:rPr lang="zh-CN" sz="1600" b="0">
                <a:solidFill>
                  <a:schemeClr val="tx1"/>
                </a:solidFill>
                <a:uFillTx/>
                <a:latin typeface="Calibri" panose="020F0502020204030204" pitchFamily="34" charset="0"/>
                <a:ea typeface="宋体" panose="02010600030101010101" pitchFamily="2" charset="-122"/>
              </a:rPr>
              <a:t>期刊</a:t>
            </a:r>
            <a:r>
              <a:rPr lang="zh-CN" sz="1600" b="0">
                <a:solidFill>
                  <a:schemeClr val="tx1"/>
                </a:solidFill>
                <a:uFillTx/>
                <a:ea typeface="宋体" panose="02010600030101010101" pitchFamily="2" charset="-122"/>
              </a:rPr>
              <a:t>作为价值尺度是一个较为粗粒度的角度，未来使用</a:t>
            </a:r>
            <a:r>
              <a:rPr lang="zh-CN" sz="1600" b="0">
                <a:solidFill>
                  <a:schemeClr val="tx1"/>
                </a:solidFill>
                <a:uFillTx/>
                <a:latin typeface="Calibri" panose="020F0502020204030204" pitchFamily="34" charset="0"/>
                <a:ea typeface="宋体" panose="02010600030101010101" pitchFamily="2" charset="-122"/>
              </a:rPr>
              <a:t>期刊影响因子</a:t>
            </a:r>
            <a:r>
              <a:rPr lang="zh-CN" sz="1600" b="0">
                <a:solidFill>
                  <a:schemeClr val="tx1"/>
                </a:solidFill>
                <a:uFillTx/>
                <a:ea typeface="宋体" panose="02010600030101010101" pitchFamily="2" charset="-122"/>
              </a:rPr>
              <a:t>可以进一步完善价值衡量标准。</a:t>
            </a:r>
            <a:r>
              <a:rPr lang="zh-CN" sz="1600" b="0">
                <a:solidFill>
                  <a:schemeClr val="tx1"/>
                </a:solidFill>
                <a:uFillTx/>
                <a:latin typeface="Calibri" panose="020F0502020204030204" pitchFamily="34" charset="0"/>
                <a:ea typeface="宋体" panose="02010600030101010101" pitchFamily="2" charset="-122"/>
              </a:rPr>
              <a:t>另外，</a:t>
            </a:r>
            <a:r>
              <a:rPr lang="zh-CN" sz="1600" b="0">
                <a:solidFill>
                  <a:schemeClr val="tx1"/>
                </a:solidFill>
                <a:uFillTx/>
                <a:ea typeface="宋体" panose="02010600030101010101" pitchFamily="2" charset="-122"/>
              </a:rPr>
              <a:t>在计算研究主题热度时，仅将</a:t>
            </a:r>
            <a:r>
              <a:rPr lang="zh-CN" sz="1600" b="0">
                <a:solidFill>
                  <a:schemeClr val="tx1"/>
                </a:solidFill>
                <a:uFillTx/>
                <a:latin typeface="Calibri" panose="020F0502020204030204" pitchFamily="34" charset="0"/>
                <a:ea typeface="宋体" panose="02010600030101010101" pitchFamily="2" charset="-122"/>
              </a:rPr>
              <a:t>主题向心度和密度</a:t>
            </a:r>
            <a:r>
              <a:rPr lang="zh-CN" sz="1600" b="0">
                <a:solidFill>
                  <a:schemeClr val="tx1"/>
                </a:solidFill>
                <a:uFillTx/>
                <a:ea typeface="宋体" panose="02010600030101010101" pitchFamily="2" charset="-122"/>
              </a:rPr>
              <a:t>作为表征指标，忽略了其他特征变量可能带来的影响</a:t>
            </a:r>
            <a:r>
              <a:rPr lang="zh-CN" sz="1600" b="0">
                <a:solidFill>
                  <a:schemeClr val="tx1"/>
                </a:solidFill>
                <a:uFillTx/>
                <a:latin typeface="Calibri" panose="020F0502020204030204" pitchFamily="34" charset="0"/>
                <a:ea typeface="宋体" panose="02010600030101010101" pitchFamily="2" charset="-122"/>
              </a:rPr>
              <a:t>，</a:t>
            </a:r>
            <a:r>
              <a:rPr lang="zh-CN" sz="1600" b="0">
                <a:solidFill>
                  <a:schemeClr val="tx1"/>
                </a:solidFill>
                <a:uFillTx/>
                <a:ea typeface="宋体" panose="02010600030101010101" pitchFamily="2" charset="-122"/>
              </a:rPr>
              <a:t>未来我们将进一步优化主题排序算法，例如，尝试再加入主题出现频率来表征主题热度，全面考虑关键词重要性影响，对由天际线算法和主成分分析法得到的前沿主题进行演化趋势分析。</a:t>
            </a:r>
            <a:endParaRPr lang="zh-CN" altLang="en-US" sz="1600" b="0">
              <a:solidFill>
                <a:schemeClr val="tx1"/>
              </a:solidFill>
              <a:uFillTx/>
              <a:ea typeface="宋体" panose="02010600030101010101" pitchFamily="2" charset="-122"/>
            </a:endParaRPr>
          </a:p>
        </p:txBody>
      </p:sp>
      <p:sp>
        <p:nvSpPr>
          <p:cNvPr id="25" name="文本框 24"/>
          <p:cNvSpPr txBox="1"/>
          <p:nvPr>
            <p:custDataLst>
              <p:tags r:id="rId4"/>
            </p:custDataLst>
          </p:nvPr>
        </p:nvSpPr>
        <p:spPr>
          <a:xfrm>
            <a:off x="684125" y="411251"/>
            <a:ext cx="7747809" cy="391160"/>
          </a:xfrm>
          <a:prstGeom prst="rect">
            <a:avLst/>
          </a:prstGeom>
          <a:noFill/>
        </p:spPr>
        <p:txBody>
          <a:bodyPr wrap="square" rtlCol="0">
            <a:spAutoFit/>
          </a:bodyPr>
          <a:p>
            <a:r>
              <a:rPr lang="en-US" altLang="zh-CN" sz="1950" dirty="0">
                <a:solidFill>
                  <a:schemeClr val="accent1"/>
                </a:solidFill>
                <a:latin typeface="微软雅黑" panose="020B0503020204020204" pitchFamily="34" charset="-122"/>
                <a:ea typeface="微软雅黑" panose="020B0503020204020204" pitchFamily="34" charset="-122"/>
              </a:rPr>
              <a:t>5.</a:t>
            </a:r>
            <a:r>
              <a:rPr lang="zh-CN" altLang="en-US" sz="1950" dirty="0">
                <a:solidFill>
                  <a:schemeClr val="accent1"/>
                </a:solidFill>
                <a:latin typeface="微软雅黑" panose="020B0503020204020204" pitchFamily="34" charset="-122"/>
                <a:ea typeface="微软雅黑" panose="020B0503020204020204" pitchFamily="34" charset="-122"/>
              </a:rPr>
              <a:t>总结与展望</a:t>
            </a:r>
            <a:endParaRPr lang="zh-CN" altLang="en-US" sz="195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p:pull/>
      </p:transition>
    </mc:Choice>
    <mc:Fallback>
      <p:transition>
        <p:pull/>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1" y="857392"/>
            <a:ext cx="9143498" cy="5143217"/>
            <a:chOff x="251" y="142"/>
            <a:chExt cx="9143498" cy="5143217"/>
          </a:xfrm>
        </p:grpSpPr>
        <p:sp>
          <p:nvSpPr>
            <p:cNvPr id="22" name="Freeform 6"/>
            <p:cNvSpPr/>
            <p:nvPr/>
          </p:nvSpPr>
          <p:spPr bwMode="auto">
            <a:xfrm>
              <a:off x="251" y="4076867"/>
              <a:ext cx="9143498" cy="931777"/>
            </a:xfrm>
            <a:custGeom>
              <a:avLst/>
              <a:gdLst>
                <a:gd name="T0" fmla="*/ 5699 w 5699"/>
                <a:gd name="T1" fmla="*/ 0 h 581"/>
                <a:gd name="T2" fmla="*/ 5699 w 5699"/>
                <a:gd name="T3" fmla="*/ 141 h 581"/>
                <a:gd name="T4" fmla="*/ 5473 w 5699"/>
                <a:gd name="T5" fmla="*/ 202 h 581"/>
                <a:gd name="T6" fmla="*/ 5238 w 5699"/>
                <a:gd name="T7" fmla="*/ 258 h 581"/>
                <a:gd name="T8" fmla="*/ 4996 w 5699"/>
                <a:gd name="T9" fmla="*/ 310 h 581"/>
                <a:gd name="T10" fmla="*/ 4745 w 5699"/>
                <a:gd name="T11" fmla="*/ 357 h 581"/>
                <a:gd name="T12" fmla="*/ 4485 w 5699"/>
                <a:gd name="T13" fmla="*/ 399 h 581"/>
                <a:gd name="T14" fmla="*/ 4217 w 5699"/>
                <a:gd name="T15" fmla="*/ 437 h 581"/>
                <a:gd name="T16" fmla="*/ 3942 w 5699"/>
                <a:gd name="T17" fmla="*/ 470 h 581"/>
                <a:gd name="T18" fmla="*/ 3658 w 5699"/>
                <a:gd name="T19" fmla="*/ 500 h 581"/>
                <a:gd name="T20" fmla="*/ 3368 w 5699"/>
                <a:gd name="T21" fmla="*/ 524 h 581"/>
                <a:gd name="T22" fmla="*/ 3068 w 5699"/>
                <a:gd name="T23" fmla="*/ 545 h 581"/>
                <a:gd name="T24" fmla="*/ 2760 w 5699"/>
                <a:gd name="T25" fmla="*/ 561 h 581"/>
                <a:gd name="T26" fmla="*/ 2443 w 5699"/>
                <a:gd name="T27" fmla="*/ 571 h 581"/>
                <a:gd name="T28" fmla="*/ 2119 w 5699"/>
                <a:gd name="T29" fmla="*/ 578 h 581"/>
                <a:gd name="T30" fmla="*/ 1787 w 5699"/>
                <a:gd name="T31" fmla="*/ 581 h 581"/>
                <a:gd name="T32" fmla="*/ 1445 w 5699"/>
                <a:gd name="T33" fmla="*/ 580 h 581"/>
                <a:gd name="T34" fmla="*/ 1095 w 5699"/>
                <a:gd name="T35" fmla="*/ 573 h 581"/>
                <a:gd name="T36" fmla="*/ 738 w 5699"/>
                <a:gd name="T37" fmla="*/ 561 h 581"/>
                <a:gd name="T38" fmla="*/ 375 w 5699"/>
                <a:gd name="T39" fmla="*/ 547 h 581"/>
                <a:gd name="T40" fmla="*/ 0 w 5699"/>
                <a:gd name="T41" fmla="*/ 526 h 581"/>
                <a:gd name="T42" fmla="*/ 0 w 5699"/>
                <a:gd name="T43" fmla="*/ 503 h 581"/>
                <a:gd name="T44" fmla="*/ 394 w 5699"/>
                <a:gd name="T45" fmla="*/ 515 h 581"/>
                <a:gd name="T46" fmla="*/ 779 w 5699"/>
                <a:gd name="T47" fmla="*/ 524 h 581"/>
                <a:gd name="T48" fmla="*/ 1155 w 5699"/>
                <a:gd name="T49" fmla="*/ 527 h 581"/>
                <a:gd name="T50" fmla="*/ 1522 w 5699"/>
                <a:gd name="T51" fmla="*/ 526 h 581"/>
                <a:gd name="T52" fmla="*/ 1879 w 5699"/>
                <a:gd name="T53" fmla="*/ 519 h 581"/>
                <a:gd name="T54" fmla="*/ 2227 w 5699"/>
                <a:gd name="T55" fmla="*/ 507 h 581"/>
                <a:gd name="T56" fmla="*/ 2567 w 5699"/>
                <a:gd name="T57" fmla="*/ 491 h 581"/>
                <a:gd name="T58" fmla="*/ 2898 w 5699"/>
                <a:gd name="T59" fmla="*/ 470 h 581"/>
                <a:gd name="T60" fmla="*/ 3218 w 5699"/>
                <a:gd name="T61" fmla="*/ 446 h 581"/>
                <a:gd name="T62" fmla="*/ 3530 w 5699"/>
                <a:gd name="T63" fmla="*/ 414 h 581"/>
                <a:gd name="T64" fmla="*/ 3832 w 5699"/>
                <a:gd name="T65" fmla="*/ 380 h 581"/>
                <a:gd name="T66" fmla="*/ 4127 w 5699"/>
                <a:gd name="T67" fmla="*/ 339 h 581"/>
                <a:gd name="T68" fmla="*/ 4412 w 5699"/>
                <a:gd name="T69" fmla="*/ 294 h 581"/>
                <a:gd name="T70" fmla="*/ 4687 w 5699"/>
                <a:gd name="T71" fmla="*/ 245 h 581"/>
                <a:gd name="T72" fmla="*/ 4954 w 5699"/>
                <a:gd name="T73" fmla="*/ 192 h 581"/>
                <a:gd name="T74" fmla="*/ 5211 w 5699"/>
                <a:gd name="T75" fmla="*/ 132 h 581"/>
                <a:gd name="T76" fmla="*/ 5459 w 5699"/>
                <a:gd name="T77" fmla="*/ 68 h 581"/>
                <a:gd name="T78" fmla="*/ 5699 w 5699"/>
                <a:gd name="T79"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99" h="581">
                  <a:moveTo>
                    <a:pt x="5699" y="0"/>
                  </a:moveTo>
                  <a:lnTo>
                    <a:pt x="5699" y="141"/>
                  </a:lnTo>
                  <a:lnTo>
                    <a:pt x="5473" y="202"/>
                  </a:lnTo>
                  <a:lnTo>
                    <a:pt x="5238" y="258"/>
                  </a:lnTo>
                  <a:lnTo>
                    <a:pt x="4996" y="310"/>
                  </a:lnTo>
                  <a:lnTo>
                    <a:pt x="4745" y="357"/>
                  </a:lnTo>
                  <a:lnTo>
                    <a:pt x="4485" y="399"/>
                  </a:lnTo>
                  <a:lnTo>
                    <a:pt x="4217" y="437"/>
                  </a:lnTo>
                  <a:lnTo>
                    <a:pt x="3942" y="470"/>
                  </a:lnTo>
                  <a:lnTo>
                    <a:pt x="3658" y="500"/>
                  </a:lnTo>
                  <a:lnTo>
                    <a:pt x="3368" y="524"/>
                  </a:lnTo>
                  <a:lnTo>
                    <a:pt x="3068" y="545"/>
                  </a:lnTo>
                  <a:lnTo>
                    <a:pt x="2760" y="561"/>
                  </a:lnTo>
                  <a:lnTo>
                    <a:pt x="2443" y="571"/>
                  </a:lnTo>
                  <a:lnTo>
                    <a:pt x="2119" y="578"/>
                  </a:lnTo>
                  <a:lnTo>
                    <a:pt x="1787" y="581"/>
                  </a:lnTo>
                  <a:lnTo>
                    <a:pt x="1445" y="580"/>
                  </a:lnTo>
                  <a:lnTo>
                    <a:pt x="1095" y="573"/>
                  </a:lnTo>
                  <a:lnTo>
                    <a:pt x="738" y="561"/>
                  </a:lnTo>
                  <a:lnTo>
                    <a:pt x="375" y="547"/>
                  </a:lnTo>
                  <a:lnTo>
                    <a:pt x="0" y="526"/>
                  </a:lnTo>
                  <a:lnTo>
                    <a:pt x="0" y="503"/>
                  </a:lnTo>
                  <a:lnTo>
                    <a:pt x="394" y="515"/>
                  </a:lnTo>
                  <a:lnTo>
                    <a:pt x="779" y="524"/>
                  </a:lnTo>
                  <a:lnTo>
                    <a:pt x="1155" y="527"/>
                  </a:lnTo>
                  <a:lnTo>
                    <a:pt x="1522" y="526"/>
                  </a:lnTo>
                  <a:lnTo>
                    <a:pt x="1879" y="519"/>
                  </a:lnTo>
                  <a:lnTo>
                    <a:pt x="2227" y="507"/>
                  </a:lnTo>
                  <a:lnTo>
                    <a:pt x="2567" y="491"/>
                  </a:lnTo>
                  <a:lnTo>
                    <a:pt x="2898" y="470"/>
                  </a:lnTo>
                  <a:lnTo>
                    <a:pt x="3218" y="446"/>
                  </a:lnTo>
                  <a:lnTo>
                    <a:pt x="3530" y="414"/>
                  </a:lnTo>
                  <a:lnTo>
                    <a:pt x="3832" y="380"/>
                  </a:lnTo>
                  <a:lnTo>
                    <a:pt x="4127" y="339"/>
                  </a:lnTo>
                  <a:lnTo>
                    <a:pt x="4412" y="294"/>
                  </a:lnTo>
                  <a:lnTo>
                    <a:pt x="4687" y="245"/>
                  </a:lnTo>
                  <a:lnTo>
                    <a:pt x="4954" y="192"/>
                  </a:lnTo>
                  <a:lnTo>
                    <a:pt x="5211" y="132"/>
                  </a:lnTo>
                  <a:lnTo>
                    <a:pt x="5459" y="68"/>
                  </a:lnTo>
                  <a:lnTo>
                    <a:pt x="5699" y="0"/>
                  </a:lnTo>
                  <a:close/>
                </a:path>
              </a:pathLst>
            </a:custGeom>
            <a:solidFill>
              <a:schemeClr val="accent2"/>
            </a:solidFill>
            <a:ln w="0">
              <a:noFill/>
              <a:prstDash val="solid"/>
              <a:round/>
            </a:ln>
          </p:spPr>
          <p:txBody>
            <a:bodyPr vert="horz" wrap="square" lIns="91435" tIns="45717" rIns="91435" bIns="45717" numCol="1" anchor="t" anchorCtr="0" compatLnSpc="1"/>
            <a:lstStyle/>
            <a:p>
              <a:endParaRPr lang="zh-CN" altLang="en-US" sz="1280"/>
            </a:p>
          </p:txBody>
        </p:sp>
        <p:sp>
          <p:nvSpPr>
            <p:cNvPr id="25" name="Freeform 8"/>
            <p:cNvSpPr/>
            <p:nvPr/>
          </p:nvSpPr>
          <p:spPr bwMode="auto">
            <a:xfrm>
              <a:off x="251" y="4362334"/>
              <a:ext cx="9143498" cy="781025"/>
            </a:xfrm>
            <a:custGeom>
              <a:avLst/>
              <a:gdLst>
                <a:gd name="T0" fmla="*/ 5699 w 5699"/>
                <a:gd name="T1" fmla="*/ 0 h 487"/>
                <a:gd name="T2" fmla="*/ 5699 w 5699"/>
                <a:gd name="T3" fmla="*/ 487 h 487"/>
                <a:gd name="T4" fmla="*/ 0 w 5699"/>
                <a:gd name="T5" fmla="*/ 487 h 487"/>
                <a:gd name="T6" fmla="*/ 0 w 5699"/>
                <a:gd name="T7" fmla="*/ 360 h 487"/>
                <a:gd name="T8" fmla="*/ 375 w 5699"/>
                <a:gd name="T9" fmla="*/ 381 h 487"/>
                <a:gd name="T10" fmla="*/ 738 w 5699"/>
                <a:gd name="T11" fmla="*/ 398 h 487"/>
                <a:gd name="T12" fmla="*/ 1095 w 5699"/>
                <a:gd name="T13" fmla="*/ 410 h 487"/>
                <a:gd name="T14" fmla="*/ 1445 w 5699"/>
                <a:gd name="T15" fmla="*/ 419 h 487"/>
                <a:gd name="T16" fmla="*/ 1787 w 5699"/>
                <a:gd name="T17" fmla="*/ 423 h 487"/>
                <a:gd name="T18" fmla="*/ 2119 w 5699"/>
                <a:gd name="T19" fmla="*/ 421 h 487"/>
                <a:gd name="T20" fmla="*/ 2443 w 5699"/>
                <a:gd name="T21" fmla="*/ 416 h 487"/>
                <a:gd name="T22" fmla="*/ 2760 w 5699"/>
                <a:gd name="T23" fmla="*/ 405 h 487"/>
                <a:gd name="T24" fmla="*/ 3068 w 5699"/>
                <a:gd name="T25" fmla="*/ 391 h 487"/>
                <a:gd name="T26" fmla="*/ 3368 w 5699"/>
                <a:gd name="T27" fmla="*/ 372 h 487"/>
                <a:gd name="T28" fmla="*/ 3658 w 5699"/>
                <a:gd name="T29" fmla="*/ 348 h 487"/>
                <a:gd name="T30" fmla="*/ 3942 w 5699"/>
                <a:gd name="T31" fmla="*/ 320 h 487"/>
                <a:gd name="T32" fmla="*/ 4217 w 5699"/>
                <a:gd name="T33" fmla="*/ 289 h 487"/>
                <a:gd name="T34" fmla="*/ 4485 w 5699"/>
                <a:gd name="T35" fmla="*/ 250 h 487"/>
                <a:gd name="T36" fmla="*/ 4745 w 5699"/>
                <a:gd name="T37" fmla="*/ 210 h 487"/>
                <a:gd name="T38" fmla="*/ 4996 w 5699"/>
                <a:gd name="T39" fmla="*/ 163 h 487"/>
                <a:gd name="T40" fmla="*/ 5238 w 5699"/>
                <a:gd name="T41" fmla="*/ 113 h 487"/>
                <a:gd name="T42" fmla="*/ 5473 w 5699"/>
                <a:gd name="T43" fmla="*/ 59 h 487"/>
                <a:gd name="T44" fmla="*/ 5699 w 5699"/>
                <a:gd name="T45" fmla="*/ 0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99" h="487">
                  <a:moveTo>
                    <a:pt x="5699" y="0"/>
                  </a:moveTo>
                  <a:lnTo>
                    <a:pt x="5699" y="487"/>
                  </a:lnTo>
                  <a:lnTo>
                    <a:pt x="0" y="487"/>
                  </a:lnTo>
                  <a:lnTo>
                    <a:pt x="0" y="360"/>
                  </a:lnTo>
                  <a:lnTo>
                    <a:pt x="375" y="381"/>
                  </a:lnTo>
                  <a:lnTo>
                    <a:pt x="738" y="398"/>
                  </a:lnTo>
                  <a:lnTo>
                    <a:pt x="1095" y="410"/>
                  </a:lnTo>
                  <a:lnTo>
                    <a:pt x="1445" y="419"/>
                  </a:lnTo>
                  <a:lnTo>
                    <a:pt x="1787" y="423"/>
                  </a:lnTo>
                  <a:lnTo>
                    <a:pt x="2119" y="421"/>
                  </a:lnTo>
                  <a:lnTo>
                    <a:pt x="2443" y="416"/>
                  </a:lnTo>
                  <a:lnTo>
                    <a:pt x="2760" y="405"/>
                  </a:lnTo>
                  <a:lnTo>
                    <a:pt x="3068" y="391"/>
                  </a:lnTo>
                  <a:lnTo>
                    <a:pt x="3368" y="372"/>
                  </a:lnTo>
                  <a:lnTo>
                    <a:pt x="3658" y="348"/>
                  </a:lnTo>
                  <a:lnTo>
                    <a:pt x="3942" y="320"/>
                  </a:lnTo>
                  <a:lnTo>
                    <a:pt x="4217" y="289"/>
                  </a:lnTo>
                  <a:lnTo>
                    <a:pt x="4485" y="250"/>
                  </a:lnTo>
                  <a:lnTo>
                    <a:pt x="4745" y="210"/>
                  </a:lnTo>
                  <a:lnTo>
                    <a:pt x="4996" y="163"/>
                  </a:lnTo>
                  <a:lnTo>
                    <a:pt x="5238" y="113"/>
                  </a:lnTo>
                  <a:lnTo>
                    <a:pt x="5473" y="59"/>
                  </a:lnTo>
                  <a:lnTo>
                    <a:pt x="5699" y="0"/>
                  </a:lnTo>
                  <a:close/>
                </a:path>
              </a:pathLst>
            </a:custGeom>
            <a:solidFill>
              <a:schemeClr val="accent1"/>
            </a:solidFill>
            <a:ln w="0">
              <a:noFill/>
              <a:prstDash val="solid"/>
              <a:round/>
            </a:ln>
          </p:spPr>
          <p:txBody>
            <a:bodyPr vert="horz" wrap="square" lIns="91435" tIns="45717" rIns="91435" bIns="45717" numCol="1" anchor="t" anchorCtr="0" compatLnSpc="1"/>
            <a:lstStyle/>
            <a:p>
              <a:endParaRPr lang="zh-CN" altLang="en-US" sz="1280"/>
            </a:p>
          </p:txBody>
        </p:sp>
        <p:sp>
          <p:nvSpPr>
            <p:cNvPr id="26" name="Freeform 9"/>
            <p:cNvSpPr/>
            <p:nvPr/>
          </p:nvSpPr>
          <p:spPr bwMode="auto">
            <a:xfrm>
              <a:off x="251" y="142"/>
              <a:ext cx="9143498" cy="1921289"/>
            </a:xfrm>
            <a:custGeom>
              <a:avLst/>
              <a:gdLst>
                <a:gd name="T0" fmla="*/ 0 w 5699"/>
                <a:gd name="T1" fmla="*/ 0 h 1198"/>
                <a:gd name="T2" fmla="*/ 5699 w 5699"/>
                <a:gd name="T3" fmla="*/ 0 h 1198"/>
                <a:gd name="T4" fmla="*/ 5699 w 5699"/>
                <a:gd name="T5" fmla="*/ 410 h 1198"/>
                <a:gd name="T6" fmla="*/ 5344 w 5699"/>
                <a:gd name="T7" fmla="*/ 399 h 1198"/>
                <a:gd name="T8" fmla="*/ 4995 w 5699"/>
                <a:gd name="T9" fmla="*/ 394 h 1198"/>
                <a:gd name="T10" fmla="*/ 4656 w 5699"/>
                <a:gd name="T11" fmla="*/ 394 h 1198"/>
                <a:gd name="T12" fmla="*/ 4323 w 5699"/>
                <a:gd name="T13" fmla="*/ 399 h 1198"/>
                <a:gd name="T14" fmla="*/ 3998 w 5699"/>
                <a:gd name="T15" fmla="*/ 410 h 1198"/>
                <a:gd name="T16" fmla="*/ 3679 w 5699"/>
                <a:gd name="T17" fmla="*/ 425 h 1198"/>
                <a:gd name="T18" fmla="*/ 3367 w 5699"/>
                <a:gd name="T19" fmla="*/ 446 h 1198"/>
                <a:gd name="T20" fmla="*/ 3064 w 5699"/>
                <a:gd name="T21" fmla="*/ 474 h 1198"/>
                <a:gd name="T22" fmla="*/ 2768 w 5699"/>
                <a:gd name="T23" fmla="*/ 505 h 1198"/>
                <a:gd name="T24" fmla="*/ 2481 w 5699"/>
                <a:gd name="T25" fmla="*/ 542 h 1198"/>
                <a:gd name="T26" fmla="*/ 2199 w 5699"/>
                <a:gd name="T27" fmla="*/ 584 h 1198"/>
                <a:gd name="T28" fmla="*/ 1926 w 5699"/>
                <a:gd name="T29" fmla="*/ 631 h 1198"/>
                <a:gd name="T30" fmla="*/ 1659 w 5699"/>
                <a:gd name="T31" fmla="*/ 683 h 1198"/>
                <a:gd name="T32" fmla="*/ 1400 w 5699"/>
                <a:gd name="T33" fmla="*/ 742 h 1198"/>
                <a:gd name="T34" fmla="*/ 1147 w 5699"/>
                <a:gd name="T35" fmla="*/ 805 h 1198"/>
                <a:gd name="T36" fmla="*/ 904 w 5699"/>
                <a:gd name="T37" fmla="*/ 873 h 1198"/>
                <a:gd name="T38" fmla="*/ 667 w 5699"/>
                <a:gd name="T39" fmla="*/ 946 h 1198"/>
                <a:gd name="T40" fmla="*/ 437 w 5699"/>
                <a:gd name="T41" fmla="*/ 1024 h 1198"/>
                <a:gd name="T42" fmla="*/ 214 w 5699"/>
                <a:gd name="T43" fmla="*/ 1109 h 1198"/>
                <a:gd name="T44" fmla="*/ 0 w 5699"/>
                <a:gd name="T45" fmla="*/ 1198 h 1198"/>
                <a:gd name="T46" fmla="*/ 0 w 5699"/>
                <a:gd name="T47" fmla="*/ 0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99" h="1198">
                  <a:moveTo>
                    <a:pt x="0" y="0"/>
                  </a:moveTo>
                  <a:lnTo>
                    <a:pt x="5699" y="0"/>
                  </a:lnTo>
                  <a:lnTo>
                    <a:pt x="5699" y="410"/>
                  </a:lnTo>
                  <a:lnTo>
                    <a:pt x="5344" y="399"/>
                  </a:lnTo>
                  <a:lnTo>
                    <a:pt x="4995" y="394"/>
                  </a:lnTo>
                  <a:lnTo>
                    <a:pt x="4656" y="394"/>
                  </a:lnTo>
                  <a:lnTo>
                    <a:pt x="4323" y="399"/>
                  </a:lnTo>
                  <a:lnTo>
                    <a:pt x="3998" y="410"/>
                  </a:lnTo>
                  <a:lnTo>
                    <a:pt x="3679" y="425"/>
                  </a:lnTo>
                  <a:lnTo>
                    <a:pt x="3367" y="446"/>
                  </a:lnTo>
                  <a:lnTo>
                    <a:pt x="3064" y="474"/>
                  </a:lnTo>
                  <a:lnTo>
                    <a:pt x="2768" y="505"/>
                  </a:lnTo>
                  <a:lnTo>
                    <a:pt x="2481" y="542"/>
                  </a:lnTo>
                  <a:lnTo>
                    <a:pt x="2199" y="584"/>
                  </a:lnTo>
                  <a:lnTo>
                    <a:pt x="1926" y="631"/>
                  </a:lnTo>
                  <a:lnTo>
                    <a:pt x="1659" y="683"/>
                  </a:lnTo>
                  <a:lnTo>
                    <a:pt x="1400" y="742"/>
                  </a:lnTo>
                  <a:lnTo>
                    <a:pt x="1147" y="805"/>
                  </a:lnTo>
                  <a:lnTo>
                    <a:pt x="904" y="873"/>
                  </a:lnTo>
                  <a:lnTo>
                    <a:pt x="667" y="946"/>
                  </a:lnTo>
                  <a:lnTo>
                    <a:pt x="437" y="1024"/>
                  </a:lnTo>
                  <a:lnTo>
                    <a:pt x="214" y="1109"/>
                  </a:lnTo>
                  <a:lnTo>
                    <a:pt x="0" y="1198"/>
                  </a:lnTo>
                  <a:lnTo>
                    <a:pt x="0" y="0"/>
                  </a:lnTo>
                  <a:close/>
                </a:path>
              </a:pathLst>
            </a:custGeom>
            <a:solidFill>
              <a:schemeClr val="accent1"/>
            </a:solidFill>
            <a:ln w="0">
              <a:noFill/>
              <a:prstDash val="solid"/>
              <a:round/>
            </a:ln>
          </p:spPr>
          <p:txBody>
            <a:bodyPr vert="horz" wrap="square" lIns="91435" tIns="45717" rIns="91435" bIns="45717" numCol="1" anchor="t" anchorCtr="0" compatLnSpc="1"/>
            <a:lstStyle/>
            <a:p>
              <a:endParaRPr lang="zh-CN" altLang="en-US" sz="1280"/>
            </a:p>
          </p:txBody>
        </p:sp>
        <p:sp>
          <p:nvSpPr>
            <p:cNvPr id="28" name="Freeform 11"/>
            <p:cNvSpPr/>
            <p:nvPr/>
          </p:nvSpPr>
          <p:spPr bwMode="auto">
            <a:xfrm>
              <a:off x="251" y="665696"/>
              <a:ext cx="9143498" cy="1650256"/>
            </a:xfrm>
            <a:custGeom>
              <a:avLst/>
              <a:gdLst>
                <a:gd name="T0" fmla="*/ 4995 w 5699"/>
                <a:gd name="T1" fmla="*/ 0 h 1029"/>
                <a:gd name="T2" fmla="*/ 5344 w 5699"/>
                <a:gd name="T3" fmla="*/ 3 h 1029"/>
                <a:gd name="T4" fmla="*/ 5699 w 5699"/>
                <a:gd name="T5" fmla="*/ 12 h 1029"/>
                <a:gd name="T6" fmla="*/ 5699 w 5699"/>
                <a:gd name="T7" fmla="*/ 43 h 1029"/>
                <a:gd name="T8" fmla="*/ 5324 w 5699"/>
                <a:gd name="T9" fmla="*/ 45 h 1029"/>
                <a:gd name="T10" fmla="*/ 4959 w 5699"/>
                <a:gd name="T11" fmla="*/ 52 h 1029"/>
                <a:gd name="T12" fmla="*/ 4602 w 5699"/>
                <a:gd name="T13" fmla="*/ 66 h 1029"/>
                <a:gd name="T14" fmla="*/ 4254 w 5699"/>
                <a:gd name="T15" fmla="*/ 85 h 1029"/>
                <a:gd name="T16" fmla="*/ 3912 w 5699"/>
                <a:gd name="T17" fmla="*/ 109 h 1029"/>
                <a:gd name="T18" fmla="*/ 3580 w 5699"/>
                <a:gd name="T19" fmla="*/ 139 h 1029"/>
                <a:gd name="T20" fmla="*/ 3256 w 5699"/>
                <a:gd name="T21" fmla="*/ 174 h 1029"/>
                <a:gd name="T22" fmla="*/ 2939 w 5699"/>
                <a:gd name="T23" fmla="*/ 214 h 1029"/>
                <a:gd name="T24" fmla="*/ 2631 w 5699"/>
                <a:gd name="T25" fmla="*/ 261 h 1029"/>
                <a:gd name="T26" fmla="*/ 2331 w 5699"/>
                <a:gd name="T27" fmla="*/ 313 h 1029"/>
                <a:gd name="T28" fmla="*/ 2039 w 5699"/>
                <a:gd name="T29" fmla="*/ 371 h 1029"/>
                <a:gd name="T30" fmla="*/ 1757 w 5699"/>
                <a:gd name="T31" fmla="*/ 433 h 1029"/>
                <a:gd name="T32" fmla="*/ 1480 w 5699"/>
                <a:gd name="T33" fmla="*/ 501 h 1029"/>
                <a:gd name="T34" fmla="*/ 1214 w 5699"/>
                <a:gd name="T35" fmla="*/ 576 h 1029"/>
                <a:gd name="T36" fmla="*/ 954 w 5699"/>
                <a:gd name="T37" fmla="*/ 654 h 1029"/>
                <a:gd name="T38" fmla="*/ 703 w 5699"/>
                <a:gd name="T39" fmla="*/ 740 h 1029"/>
                <a:gd name="T40" fmla="*/ 461 w 5699"/>
                <a:gd name="T41" fmla="*/ 830 h 1029"/>
                <a:gd name="T42" fmla="*/ 226 w 5699"/>
                <a:gd name="T43" fmla="*/ 926 h 1029"/>
                <a:gd name="T44" fmla="*/ 0 w 5699"/>
                <a:gd name="T45" fmla="*/ 1029 h 1029"/>
                <a:gd name="T46" fmla="*/ 0 w 5699"/>
                <a:gd name="T47" fmla="*/ 832 h 1029"/>
                <a:gd name="T48" fmla="*/ 214 w 5699"/>
                <a:gd name="T49" fmla="*/ 741 h 1029"/>
                <a:gd name="T50" fmla="*/ 437 w 5699"/>
                <a:gd name="T51" fmla="*/ 656 h 1029"/>
                <a:gd name="T52" fmla="*/ 667 w 5699"/>
                <a:gd name="T53" fmla="*/ 576 h 1029"/>
                <a:gd name="T54" fmla="*/ 904 w 5699"/>
                <a:gd name="T55" fmla="*/ 501 h 1029"/>
                <a:gd name="T56" fmla="*/ 1147 w 5699"/>
                <a:gd name="T57" fmla="*/ 432 h 1029"/>
                <a:gd name="T58" fmla="*/ 1400 w 5699"/>
                <a:gd name="T59" fmla="*/ 367 h 1029"/>
                <a:gd name="T60" fmla="*/ 1659 w 5699"/>
                <a:gd name="T61" fmla="*/ 308 h 1029"/>
                <a:gd name="T62" fmla="*/ 1926 w 5699"/>
                <a:gd name="T63" fmla="*/ 254 h 1029"/>
                <a:gd name="T64" fmla="*/ 2199 w 5699"/>
                <a:gd name="T65" fmla="*/ 205 h 1029"/>
                <a:gd name="T66" fmla="*/ 2481 w 5699"/>
                <a:gd name="T67" fmla="*/ 162 h 1029"/>
                <a:gd name="T68" fmla="*/ 2768 w 5699"/>
                <a:gd name="T69" fmla="*/ 123 h 1029"/>
                <a:gd name="T70" fmla="*/ 3064 w 5699"/>
                <a:gd name="T71" fmla="*/ 90 h 1029"/>
                <a:gd name="T72" fmla="*/ 3367 w 5699"/>
                <a:gd name="T73" fmla="*/ 62 h 1029"/>
                <a:gd name="T74" fmla="*/ 3679 w 5699"/>
                <a:gd name="T75" fmla="*/ 40 h 1029"/>
                <a:gd name="T76" fmla="*/ 3998 w 5699"/>
                <a:gd name="T77" fmla="*/ 21 h 1029"/>
                <a:gd name="T78" fmla="*/ 4323 w 5699"/>
                <a:gd name="T79" fmla="*/ 8 h 1029"/>
                <a:gd name="T80" fmla="*/ 4656 w 5699"/>
                <a:gd name="T81" fmla="*/ 2 h 1029"/>
                <a:gd name="T82" fmla="*/ 4995 w 5699"/>
                <a:gd name="T83" fmla="*/ 0 h 1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99" h="1029">
                  <a:moveTo>
                    <a:pt x="4995" y="0"/>
                  </a:moveTo>
                  <a:lnTo>
                    <a:pt x="5344" y="3"/>
                  </a:lnTo>
                  <a:lnTo>
                    <a:pt x="5699" y="12"/>
                  </a:lnTo>
                  <a:lnTo>
                    <a:pt x="5699" y="43"/>
                  </a:lnTo>
                  <a:lnTo>
                    <a:pt x="5324" y="45"/>
                  </a:lnTo>
                  <a:lnTo>
                    <a:pt x="4959" y="52"/>
                  </a:lnTo>
                  <a:lnTo>
                    <a:pt x="4602" y="66"/>
                  </a:lnTo>
                  <a:lnTo>
                    <a:pt x="4254" y="85"/>
                  </a:lnTo>
                  <a:lnTo>
                    <a:pt x="3912" y="109"/>
                  </a:lnTo>
                  <a:lnTo>
                    <a:pt x="3580" y="139"/>
                  </a:lnTo>
                  <a:lnTo>
                    <a:pt x="3256" y="174"/>
                  </a:lnTo>
                  <a:lnTo>
                    <a:pt x="2939" y="214"/>
                  </a:lnTo>
                  <a:lnTo>
                    <a:pt x="2631" y="261"/>
                  </a:lnTo>
                  <a:lnTo>
                    <a:pt x="2331" y="313"/>
                  </a:lnTo>
                  <a:lnTo>
                    <a:pt x="2039" y="371"/>
                  </a:lnTo>
                  <a:lnTo>
                    <a:pt x="1757" y="433"/>
                  </a:lnTo>
                  <a:lnTo>
                    <a:pt x="1480" y="501"/>
                  </a:lnTo>
                  <a:lnTo>
                    <a:pt x="1214" y="576"/>
                  </a:lnTo>
                  <a:lnTo>
                    <a:pt x="954" y="654"/>
                  </a:lnTo>
                  <a:lnTo>
                    <a:pt x="703" y="740"/>
                  </a:lnTo>
                  <a:lnTo>
                    <a:pt x="461" y="830"/>
                  </a:lnTo>
                  <a:lnTo>
                    <a:pt x="226" y="926"/>
                  </a:lnTo>
                  <a:lnTo>
                    <a:pt x="0" y="1029"/>
                  </a:lnTo>
                  <a:lnTo>
                    <a:pt x="0" y="832"/>
                  </a:lnTo>
                  <a:lnTo>
                    <a:pt x="214" y="741"/>
                  </a:lnTo>
                  <a:lnTo>
                    <a:pt x="437" y="656"/>
                  </a:lnTo>
                  <a:lnTo>
                    <a:pt x="667" y="576"/>
                  </a:lnTo>
                  <a:lnTo>
                    <a:pt x="904" y="501"/>
                  </a:lnTo>
                  <a:lnTo>
                    <a:pt x="1147" y="432"/>
                  </a:lnTo>
                  <a:lnTo>
                    <a:pt x="1400" y="367"/>
                  </a:lnTo>
                  <a:lnTo>
                    <a:pt x="1659" y="308"/>
                  </a:lnTo>
                  <a:lnTo>
                    <a:pt x="1926" y="254"/>
                  </a:lnTo>
                  <a:lnTo>
                    <a:pt x="2199" y="205"/>
                  </a:lnTo>
                  <a:lnTo>
                    <a:pt x="2481" y="162"/>
                  </a:lnTo>
                  <a:lnTo>
                    <a:pt x="2768" y="123"/>
                  </a:lnTo>
                  <a:lnTo>
                    <a:pt x="3064" y="90"/>
                  </a:lnTo>
                  <a:lnTo>
                    <a:pt x="3367" y="62"/>
                  </a:lnTo>
                  <a:lnTo>
                    <a:pt x="3679" y="40"/>
                  </a:lnTo>
                  <a:lnTo>
                    <a:pt x="3998" y="21"/>
                  </a:lnTo>
                  <a:lnTo>
                    <a:pt x="4323" y="8"/>
                  </a:lnTo>
                  <a:lnTo>
                    <a:pt x="4656" y="2"/>
                  </a:lnTo>
                  <a:lnTo>
                    <a:pt x="4995" y="0"/>
                  </a:lnTo>
                  <a:close/>
                </a:path>
              </a:pathLst>
            </a:custGeom>
            <a:solidFill>
              <a:schemeClr val="accent2"/>
            </a:solidFill>
            <a:ln w="0">
              <a:noFill/>
              <a:prstDash val="solid"/>
              <a:round/>
            </a:ln>
          </p:spPr>
          <p:txBody>
            <a:bodyPr vert="horz" wrap="square" lIns="91435" tIns="45717" rIns="91435" bIns="45717" numCol="1" anchor="t" anchorCtr="0" compatLnSpc="1"/>
            <a:lstStyle/>
            <a:p>
              <a:endParaRPr lang="zh-CN" altLang="en-US" sz="1280"/>
            </a:p>
          </p:txBody>
        </p:sp>
      </p:grpSp>
      <p:sp>
        <p:nvSpPr>
          <p:cNvPr id="29" name="文本框 28"/>
          <p:cNvSpPr txBox="1"/>
          <p:nvPr/>
        </p:nvSpPr>
        <p:spPr>
          <a:xfrm>
            <a:off x="2502534" y="2985046"/>
            <a:ext cx="4856480" cy="798830"/>
          </a:xfrm>
          <a:prstGeom prst="rect">
            <a:avLst/>
          </a:prstGeom>
          <a:noFill/>
        </p:spPr>
        <p:txBody>
          <a:bodyPr wrap="none" rtlCol="0">
            <a:spAutoFit/>
            <a:scene3d>
              <a:camera prst="orthographicFront"/>
              <a:lightRig rig="threePt" dir="t"/>
            </a:scene3d>
            <a:sp3d contourW="12700"/>
          </a:bodyPr>
          <a:lstStyle/>
          <a:p>
            <a:pPr algn="ctr"/>
            <a:r>
              <a:rPr lang="zh-CN" altLang="en-US" sz="4600" b="1" dirty="0">
                <a:solidFill>
                  <a:schemeClr val="accent1"/>
                </a:solidFill>
                <a:latin typeface="+mn-ea"/>
                <a:cs typeface="经典综艺体简" panose="02010609000101010101" pitchFamily="49" charset="-122"/>
              </a:rPr>
              <a:t>请专家批评指正！</a:t>
            </a:r>
            <a:endParaRPr lang="zh-CN" altLang="en-US" sz="4600" b="1" dirty="0">
              <a:solidFill>
                <a:schemeClr val="accent1"/>
              </a:solidFill>
              <a:latin typeface="+mn-ea"/>
              <a:cs typeface="经典综艺体简" panose="02010609000101010101" pitchFamily="49" charset="-122"/>
            </a:endParaRPr>
          </a:p>
        </p:txBody>
      </p:sp>
      <p:pic>
        <p:nvPicPr>
          <p:cNvPr id="30" name="图形 1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619995" y="2094528"/>
            <a:ext cx="1904010" cy="1345470"/>
          </a:xfrm>
          <a:prstGeom prst="rect">
            <a:avLst/>
          </a:prstGeom>
        </p:spPr>
      </p:pic>
      <p:grpSp>
        <p:nvGrpSpPr>
          <p:cNvPr id="7" name="组合 6"/>
          <p:cNvGrpSpPr/>
          <p:nvPr/>
        </p:nvGrpSpPr>
        <p:grpSpPr>
          <a:xfrm>
            <a:off x="5143703" y="4377402"/>
            <a:ext cx="1961683" cy="275590"/>
            <a:chOff x="4711273" y="3576285"/>
            <a:chExt cx="1961683" cy="275590"/>
          </a:xfrm>
        </p:grpSpPr>
        <p:sp>
          <p:nvSpPr>
            <p:cNvPr id="8" name="矩形 7"/>
            <p:cNvSpPr/>
            <p:nvPr/>
          </p:nvSpPr>
          <p:spPr>
            <a:xfrm>
              <a:off x="4966076" y="3576285"/>
              <a:ext cx="1706880" cy="275590"/>
            </a:xfrm>
            <a:prstGeom prst="rect">
              <a:avLst/>
            </a:prstGeom>
          </p:spPr>
          <p:txBody>
            <a:bodyPr wrap="none">
              <a:spAutoFit/>
            </a:bodyPr>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导师：胡广伟（教授）</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4711273" y="3587382"/>
              <a:ext cx="254804" cy="254804"/>
              <a:chOff x="4711273" y="3573589"/>
              <a:chExt cx="254804" cy="254804"/>
            </a:xfrm>
          </p:grpSpPr>
          <p:sp>
            <p:nvSpPr>
              <p:cNvPr id="10" name="椭圆 9"/>
              <p:cNvSpPr/>
              <p:nvPr/>
            </p:nvSpPr>
            <p:spPr>
              <a:xfrm>
                <a:off x="4711273" y="3573589"/>
                <a:ext cx="254804" cy="2548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solidFill>
                    <a:schemeClr val="tx1">
                      <a:lumMod val="65000"/>
                      <a:lumOff val="35000"/>
                    </a:schemeClr>
                  </a:solidFill>
                </a:endParaRPr>
              </a:p>
            </p:txBody>
          </p:sp>
          <p:sp>
            <p:nvSpPr>
              <p:cNvPr id="11" name="businessman_57134"/>
              <p:cNvSpPr>
                <a:spLocks noChangeAspect="1"/>
              </p:cNvSpPr>
              <p:nvPr/>
            </p:nvSpPr>
            <p:spPr bwMode="auto">
              <a:xfrm>
                <a:off x="4756163" y="3610933"/>
                <a:ext cx="165024" cy="180116"/>
              </a:xfrm>
              <a:custGeom>
                <a:avLst/>
                <a:gdLst>
                  <a:gd name="connsiteX0" fmla="*/ 243589 w 557114"/>
                  <a:gd name="connsiteY0" fmla="*/ 355438 h 608062"/>
                  <a:gd name="connsiteX1" fmla="*/ 277656 w 557114"/>
                  <a:gd name="connsiteY1" fmla="*/ 355438 h 608062"/>
                  <a:gd name="connsiteX2" fmla="*/ 277940 w 557114"/>
                  <a:gd name="connsiteY2" fmla="*/ 355438 h 608062"/>
                  <a:gd name="connsiteX3" fmla="*/ 278604 w 557114"/>
                  <a:gd name="connsiteY3" fmla="*/ 355438 h 608062"/>
                  <a:gd name="connsiteX4" fmla="*/ 279174 w 557114"/>
                  <a:gd name="connsiteY4" fmla="*/ 355438 h 608062"/>
                  <a:gd name="connsiteX5" fmla="*/ 279458 w 557114"/>
                  <a:gd name="connsiteY5" fmla="*/ 355438 h 608062"/>
                  <a:gd name="connsiteX6" fmla="*/ 279553 w 557114"/>
                  <a:gd name="connsiteY6" fmla="*/ 355438 h 608062"/>
                  <a:gd name="connsiteX7" fmla="*/ 313620 w 557114"/>
                  <a:gd name="connsiteY7" fmla="*/ 355438 h 608062"/>
                  <a:gd name="connsiteX8" fmla="*/ 324438 w 557114"/>
                  <a:gd name="connsiteY8" fmla="*/ 375432 h 608062"/>
                  <a:gd name="connsiteX9" fmla="*/ 298152 w 557114"/>
                  <a:gd name="connsiteY9" fmla="*/ 430202 h 608062"/>
                  <a:gd name="connsiteX10" fmla="*/ 301948 w 557114"/>
                  <a:gd name="connsiteY10" fmla="*/ 510272 h 608062"/>
                  <a:gd name="connsiteX11" fmla="*/ 356891 w 557114"/>
                  <a:gd name="connsiteY11" fmla="*/ 389172 h 608062"/>
                  <a:gd name="connsiteX12" fmla="*/ 356986 w 557114"/>
                  <a:gd name="connsiteY12" fmla="*/ 389172 h 608062"/>
                  <a:gd name="connsiteX13" fmla="*/ 376628 w 557114"/>
                  <a:gd name="connsiteY13" fmla="*/ 375337 h 608062"/>
                  <a:gd name="connsiteX14" fmla="*/ 383556 w 557114"/>
                  <a:gd name="connsiteY14" fmla="*/ 376474 h 608062"/>
                  <a:gd name="connsiteX15" fmla="*/ 383745 w 557114"/>
                  <a:gd name="connsiteY15" fmla="*/ 376569 h 608062"/>
                  <a:gd name="connsiteX16" fmla="*/ 518588 w 557114"/>
                  <a:gd name="connsiteY16" fmla="*/ 438920 h 608062"/>
                  <a:gd name="connsiteX17" fmla="*/ 557114 w 557114"/>
                  <a:gd name="connsiteY17" fmla="*/ 482224 h 608062"/>
                  <a:gd name="connsiteX18" fmla="*/ 557114 w 557114"/>
                  <a:gd name="connsiteY18" fmla="*/ 608062 h 608062"/>
                  <a:gd name="connsiteX19" fmla="*/ 279743 w 557114"/>
                  <a:gd name="connsiteY19" fmla="*/ 608062 h 608062"/>
                  <a:gd name="connsiteX20" fmla="*/ 279458 w 557114"/>
                  <a:gd name="connsiteY20" fmla="*/ 608062 h 608062"/>
                  <a:gd name="connsiteX21" fmla="*/ 279364 w 557114"/>
                  <a:gd name="connsiteY21" fmla="*/ 608062 h 608062"/>
                  <a:gd name="connsiteX22" fmla="*/ 279174 w 557114"/>
                  <a:gd name="connsiteY22" fmla="*/ 608062 h 608062"/>
                  <a:gd name="connsiteX23" fmla="*/ 278984 w 557114"/>
                  <a:gd name="connsiteY23" fmla="*/ 608062 h 608062"/>
                  <a:gd name="connsiteX24" fmla="*/ 278604 w 557114"/>
                  <a:gd name="connsiteY24" fmla="*/ 608062 h 608062"/>
                  <a:gd name="connsiteX25" fmla="*/ 278130 w 557114"/>
                  <a:gd name="connsiteY25" fmla="*/ 608062 h 608062"/>
                  <a:gd name="connsiteX26" fmla="*/ 277940 w 557114"/>
                  <a:gd name="connsiteY26" fmla="*/ 608062 h 608062"/>
                  <a:gd name="connsiteX27" fmla="*/ 277845 w 557114"/>
                  <a:gd name="connsiteY27" fmla="*/ 608062 h 608062"/>
                  <a:gd name="connsiteX28" fmla="*/ 277750 w 557114"/>
                  <a:gd name="connsiteY28" fmla="*/ 608062 h 608062"/>
                  <a:gd name="connsiteX29" fmla="*/ 277656 w 557114"/>
                  <a:gd name="connsiteY29" fmla="*/ 608062 h 608062"/>
                  <a:gd name="connsiteX30" fmla="*/ 277371 w 557114"/>
                  <a:gd name="connsiteY30" fmla="*/ 608062 h 608062"/>
                  <a:gd name="connsiteX31" fmla="*/ 0 w 557114"/>
                  <a:gd name="connsiteY31" fmla="*/ 608062 h 608062"/>
                  <a:gd name="connsiteX32" fmla="*/ 0 w 557114"/>
                  <a:gd name="connsiteY32" fmla="*/ 482224 h 608062"/>
                  <a:gd name="connsiteX33" fmla="*/ 38621 w 557114"/>
                  <a:gd name="connsiteY33" fmla="*/ 438920 h 608062"/>
                  <a:gd name="connsiteX34" fmla="*/ 173464 w 557114"/>
                  <a:gd name="connsiteY34" fmla="*/ 376569 h 608062"/>
                  <a:gd name="connsiteX35" fmla="*/ 173558 w 557114"/>
                  <a:gd name="connsiteY35" fmla="*/ 376474 h 608062"/>
                  <a:gd name="connsiteX36" fmla="*/ 180486 w 557114"/>
                  <a:gd name="connsiteY36" fmla="*/ 375337 h 608062"/>
                  <a:gd name="connsiteX37" fmla="*/ 200223 w 557114"/>
                  <a:gd name="connsiteY37" fmla="*/ 389172 h 608062"/>
                  <a:gd name="connsiteX38" fmla="*/ 255166 w 557114"/>
                  <a:gd name="connsiteY38" fmla="*/ 510272 h 608062"/>
                  <a:gd name="connsiteX39" fmla="*/ 258962 w 557114"/>
                  <a:gd name="connsiteY39" fmla="*/ 430202 h 608062"/>
                  <a:gd name="connsiteX40" fmla="*/ 232676 w 557114"/>
                  <a:gd name="connsiteY40" fmla="*/ 375432 h 608062"/>
                  <a:gd name="connsiteX41" fmla="*/ 243589 w 557114"/>
                  <a:gd name="connsiteY41" fmla="*/ 355438 h 608062"/>
                  <a:gd name="connsiteX42" fmla="*/ 276250 w 557114"/>
                  <a:gd name="connsiteY42" fmla="*/ 0 h 608062"/>
                  <a:gd name="connsiteX43" fmla="*/ 277674 w 557114"/>
                  <a:gd name="connsiteY43" fmla="*/ 0 h 608062"/>
                  <a:gd name="connsiteX44" fmla="*/ 277863 w 557114"/>
                  <a:gd name="connsiteY44" fmla="*/ 0 h 608062"/>
                  <a:gd name="connsiteX45" fmla="*/ 277958 w 557114"/>
                  <a:gd name="connsiteY45" fmla="*/ 0 h 608062"/>
                  <a:gd name="connsiteX46" fmla="*/ 279382 w 557114"/>
                  <a:gd name="connsiteY46" fmla="*/ 0 h 608062"/>
                  <a:gd name="connsiteX47" fmla="*/ 402570 w 557114"/>
                  <a:gd name="connsiteY47" fmla="*/ 104895 h 608062"/>
                  <a:gd name="connsiteX48" fmla="*/ 394693 w 557114"/>
                  <a:gd name="connsiteY48" fmla="*/ 159001 h 608062"/>
                  <a:gd name="connsiteX49" fmla="*/ 405892 w 557114"/>
                  <a:gd name="connsiteY49" fmla="*/ 184774 h 608062"/>
                  <a:gd name="connsiteX50" fmla="*/ 377040 w 557114"/>
                  <a:gd name="connsiteY50" fmla="*/ 236890 h 608062"/>
                  <a:gd name="connsiteX51" fmla="*/ 315731 w 557114"/>
                  <a:gd name="connsiteY51" fmla="*/ 311274 h 608062"/>
                  <a:gd name="connsiteX52" fmla="*/ 277958 w 557114"/>
                  <a:gd name="connsiteY52" fmla="*/ 319707 h 608062"/>
                  <a:gd name="connsiteX53" fmla="*/ 277958 w 557114"/>
                  <a:gd name="connsiteY53" fmla="*/ 319802 h 608062"/>
                  <a:gd name="connsiteX54" fmla="*/ 277863 w 557114"/>
                  <a:gd name="connsiteY54" fmla="*/ 319802 h 608062"/>
                  <a:gd name="connsiteX55" fmla="*/ 277674 w 557114"/>
                  <a:gd name="connsiteY55" fmla="*/ 319802 h 608062"/>
                  <a:gd name="connsiteX56" fmla="*/ 277674 w 557114"/>
                  <a:gd name="connsiteY56" fmla="*/ 319707 h 608062"/>
                  <a:gd name="connsiteX57" fmla="*/ 239901 w 557114"/>
                  <a:gd name="connsiteY57" fmla="*/ 311274 h 608062"/>
                  <a:gd name="connsiteX58" fmla="*/ 178592 w 557114"/>
                  <a:gd name="connsiteY58" fmla="*/ 236890 h 608062"/>
                  <a:gd name="connsiteX59" fmla="*/ 149740 w 557114"/>
                  <a:gd name="connsiteY59" fmla="*/ 184774 h 608062"/>
                  <a:gd name="connsiteX60" fmla="*/ 161034 w 557114"/>
                  <a:gd name="connsiteY60" fmla="*/ 159001 h 608062"/>
                  <a:gd name="connsiteX61" fmla="*/ 153062 w 557114"/>
                  <a:gd name="connsiteY61" fmla="*/ 104895 h 608062"/>
                  <a:gd name="connsiteX62" fmla="*/ 276250 w 557114"/>
                  <a:gd name="connsiteY62" fmla="*/ 0 h 60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57114" h="608062">
                    <a:moveTo>
                      <a:pt x="243589" y="355438"/>
                    </a:moveTo>
                    <a:lnTo>
                      <a:pt x="277656" y="355438"/>
                    </a:lnTo>
                    <a:lnTo>
                      <a:pt x="277940" y="355438"/>
                    </a:lnTo>
                    <a:lnTo>
                      <a:pt x="278604" y="355438"/>
                    </a:lnTo>
                    <a:lnTo>
                      <a:pt x="279174" y="355438"/>
                    </a:lnTo>
                    <a:lnTo>
                      <a:pt x="279458" y="355438"/>
                    </a:lnTo>
                    <a:lnTo>
                      <a:pt x="279553" y="355438"/>
                    </a:lnTo>
                    <a:lnTo>
                      <a:pt x="313620" y="355438"/>
                    </a:lnTo>
                    <a:cubicBezTo>
                      <a:pt x="325007" y="355438"/>
                      <a:pt x="330511" y="364630"/>
                      <a:pt x="324438" y="375432"/>
                    </a:cubicBezTo>
                    <a:cubicBezTo>
                      <a:pt x="321781" y="379980"/>
                      <a:pt x="298152" y="430202"/>
                      <a:pt x="298152" y="430202"/>
                    </a:cubicBezTo>
                    <a:lnTo>
                      <a:pt x="301948" y="510272"/>
                    </a:lnTo>
                    <a:cubicBezTo>
                      <a:pt x="317700" y="481655"/>
                      <a:pt x="343131" y="422432"/>
                      <a:pt x="356891" y="389172"/>
                    </a:cubicBezTo>
                    <a:cubicBezTo>
                      <a:pt x="356891" y="389172"/>
                      <a:pt x="356891" y="389172"/>
                      <a:pt x="356986" y="389172"/>
                    </a:cubicBezTo>
                    <a:cubicBezTo>
                      <a:pt x="359832" y="381117"/>
                      <a:pt x="367519" y="375337"/>
                      <a:pt x="376628" y="375337"/>
                    </a:cubicBezTo>
                    <a:cubicBezTo>
                      <a:pt x="379096" y="375337"/>
                      <a:pt x="381373" y="375716"/>
                      <a:pt x="383556" y="376474"/>
                    </a:cubicBezTo>
                    <a:cubicBezTo>
                      <a:pt x="383650" y="376474"/>
                      <a:pt x="383650" y="376474"/>
                      <a:pt x="383745" y="376569"/>
                    </a:cubicBezTo>
                    <a:cubicBezTo>
                      <a:pt x="387446" y="377706"/>
                      <a:pt x="464973" y="411724"/>
                      <a:pt x="518588" y="438920"/>
                    </a:cubicBezTo>
                    <a:cubicBezTo>
                      <a:pt x="542595" y="451049"/>
                      <a:pt x="557114" y="466305"/>
                      <a:pt x="557114" y="482224"/>
                    </a:cubicBezTo>
                    <a:lnTo>
                      <a:pt x="557114" y="608062"/>
                    </a:lnTo>
                    <a:lnTo>
                      <a:pt x="279743" y="608062"/>
                    </a:lnTo>
                    <a:lnTo>
                      <a:pt x="279458" y="608062"/>
                    </a:lnTo>
                    <a:lnTo>
                      <a:pt x="279364" y="608062"/>
                    </a:lnTo>
                    <a:lnTo>
                      <a:pt x="279174" y="608062"/>
                    </a:lnTo>
                    <a:lnTo>
                      <a:pt x="278984" y="608062"/>
                    </a:lnTo>
                    <a:lnTo>
                      <a:pt x="278604" y="608062"/>
                    </a:lnTo>
                    <a:lnTo>
                      <a:pt x="278130" y="608062"/>
                    </a:lnTo>
                    <a:lnTo>
                      <a:pt x="277940" y="608062"/>
                    </a:lnTo>
                    <a:lnTo>
                      <a:pt x="277845" y="608062"/>
                    </a:lnTo>
                    <a:lnTo>
                      <a:pt x="277750" y="608062"/>
                    </a:lnTo>
                    <a:lnTo>
                      <a:pt x="277656" y="608062"/>
                    </a:lnTo>
                    <a:lnTo>
                      <a:pt x="277371" y="608062"/>
                    </a:lnTo>
                    <a:lnTo>
                      <a:pt x="0" y="608062"/>
                    </a:lnTo>
                    <a:lnTo>
                      <a:pt x="0" y="482224"/>
                    </a:lnTo>
                    <a:cubicBezTo>
                      <a:pt x="0" y="466305"/>
                      <a:pt x="14519" y="451049"/>
                      <a:pt x="38621" y="438920"/>
                    </a:cubicBezTo>
                    <a:cubicBezTo>
                      <a:pt x="92141" y="411724"/>
                      <a:pt x="169668" y="377706"/>
                      <a:pt x="173464" y="376569"/>
                    </a:cubicBezTo>
                    <a:cubicBezTo>
                      <a:pt x="173464" y="376474"/>
                      <a:pt x="173464" y="376474"/>
                      <a:pt x="173558" y="376474"/>
                    </a:cubicBezTo>
                    <a:cubicBezTo>
                      <a:pt x="175741" y="375716"/>
                      <a:pt x="178018" y="375337"/>
                      <a:pt x="180486" y="375337"/>
                    </a:cubicBezTo>
                    <a:cubicBezTo>
                      <a:pt x="189595" y="375337"/>
                      <a:pt x="197282" y="381117"/>
                      <a:pt x="200223" y="389172"/>
                    </a:cubicBezTo>
                    <a:cubicBezTo>
                      <a:pt x="214078" y="422432"/>
                      <a:pt x="239414" y="481655"/>
                      <a:pt x="255166" y="510272"/>
                    </a:cubicBezTo>
                    <a:lnTo>
                      <a:pt x="258962" y="430202"/>
                    </a:lnTo>
                    <a:cubicBezTo>
                      <a:pt x="258962" y="430202"/>
                      <a:pt x="235333" y="379980"/>
                      <a:pt x="232676" y="375432"/>
                    </a:cubicBezTo>
                    <a:cubicBezTo>
                      <a:pt x="226603" y="364630"/>
                      <a:pt x="232107" y="355438"/>
                      <a:pt x="243589" y="355438"/>
                    </a:cubicBezTo>
                    <a:close/>
                    <a:moveTo>
                      <a:pt x="276250" y="0"/>
                    </a:moveTo>
                    <a:cubicBezTo>
                      <a:pt x="276725" y="0"/>
                      <a:pt x="277199" y="0"/>
                      <a:pt x="277674" y="0"/>
                    </a:cubicBezTo>
                    <a:cubicBezTo>
                      <a:pt x="277769" y="0"/>
                      <a:pt x="277769" y="0"/>
                      <a:pt x="277863" y="0"/>
                    </a:cubicBezTo>
                    <a:cubicBezTo>
                      <a:pt x="277863" y="0"/>
                      <a:pt x="277863" y="0"/>
                      <a:pt x="277958" y="0"/>
                    </a:cubicBezTo>
                    <a:cubicBezTo>
                      <a:pt x="278433" y="0"/>
                      <a:pt x="278907" y="0"/>
                      <a:pt x="279382" y="0"/>
                    </a:cubicBezTo>
                    <a:cubicBezTo>
                      <a:pt x="385487" y="0"/>
                      <a:pt x="405417" y="75615"/>
                      <a:pt x="402570" y="104895"/>
                    </a:cubicBezTo>
                    <a:cubicBezTo>
                      <a:pt x="400387" y="128395"/>
                      <a:pt x="394693" y="159001"/>
                      <a:pt x="394693" y="159001"/>
                    </a:cubicBezTo>
                    <a:cubicBezTo>
                      <a:pt x="394693" y="159001"/>
                      <a:pt x="405892" y="164118"/>
                      <a:pt x="405892" y="184774"/>
                    </a:cubicBezTo>
                    <a:cubicBezTo>
                      <a:pt x="402001" y="236511"/>
                      <a:pt x="381311" y="214149"/>
                      <a:pt x="377040" y="236890"/>
                    </a:cubicBezTo>
                    <a:cubicBezTo>
                      <a:pt x="370017" y="274603"/>
                      <a:pt x="336610" y="301893"/>
                      <a:pt x="315731" y="311274"/>
                    </a:cubicBezTo>
                    <a:cubicBezTo>
                      <a:pt x="303583" y="316770"/>
                      <a:pt x="291055" y="319518"/>
                      <a:pt x="277958" y="319707"/>
                    </a:cubicBezTo>
                    <a:lnTo>
                      <a:pt x="277958" y="319802"/>
                    </a:lnTo>
                    <a:cubicBezTo>
                      <a:pt x="277863" y="319802"/>
                      <a:pt x="277863" y="319802"/>
                      <a:pt x="277863" y="319802"/>
                    </a:cubicBezTo>
                    <a:cubicBezTo>
                      <a:pt x="277769" y="319802"/>
                      <a:pt x="277769" y="319802"/>
                      <a:pt x="277674" y="319802"/>
                    </a:cubicBezTo>
                    <a:lnTo>
                      <a:pt x="277674" y="319707"/>
                    </a:lnTo>
                    <a:cubicBezTo>
                      <a:pt x="264577" y="319518"/>
                      <a:pt x="252049" y="316770"/>
                      <a:pt x="239901" y="311274"/>
                    </a:cubicBezTo>
                    <a:cubicBezTo>
                      <a:pt x="219022" y="301893"/>
                      <a:pt x="185615" y="274603"/>
                      <a:pt x="178592" y="236890"/>
                    </a:cubicBezTo>
                    <a:cubicBezTo>
                      <a:pt x="174321" y="214149"/>
                      <a:pt x="153631" y="236511"/>
                      <a:pt x="149740" y="184774"/>
                    </a:cubicBezTo>
                    <a:cubicBezTo>
                      <a:pt x="149740" y="164118"/>
                      <a:pt x="161034" y="159001"/>
                      <a:pt x="161034" y="159001"/>
                    </a:cubicBezTo>
                    <a:cubicBezTo>
                      <a:pt x="161034" y="159001"/>
                      <a:pt x="155245" y="128395"/>
                      <a:pt x="153062" y="104895"/>
                    </a:cubicBezTo>
                    <a:cubicBezTo>
                      <a:pt x="150215" y="75615"/>
                      <a:pt x="170145" y="0"/>
                      <a:pt x="276250" y="0"/>
                    </a:cubicBezTo>
                    <a:close/>
                  </a:path>
                </a:pathLst>
              </a:custGeom>
              <a:solidFill>
                <a:schemeClr val="bg1"/>
              </a:solidFill>
              <a:ln>
                <a:noFill/>
              </a:ln>
            </p:spPr>
          </p:sp>
        </p:grpSp>
      </p:grpSp>
      <p:grpSp>
        <p:nvGrpSpPr>
          <p:cNvPr id="18" name="组合 17"/>
          <p:cNvGrpSpPr/>
          <p:nvPr/>
        </p:nvGrpSpPr>
        <p:grpSpPr>
          <a:xfrm>
            <a:off x="2916322" y="4377402"/>
            <a:ext cx="2264813" cy="275590"/>
            <a:chOff x="2914422" y="3577294"/>
            <a:chExt cx="2264813" cy="275590"/>
          </a:xfrm>
        </p:grpSpPr>
        <p:sp>
          <p:nvSpPr>
            <p:cNvPr id="19" name="矩形 18"/>
            <p:cNvSpPr/>
            <p:nvPr/>
          </p:nvSpPr>
          <p:spPr>
            <a:xfrm>
              <a:off x="3167555" y="3577294"/>
              <a:ext cx="2011680" cy="275590"/>
            </a:xfrm>
            <a:prstGeom prst="rect">
              <a:avLst/>
            </a:prstGeom>
          </p:spPr>
          <p:txBody>
            <a:bodyPr wrap="none">
              <a:spAutoFit/>
            </a:bodyPr>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汇报：滕婕（博士研究生）</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2914422" y="3588391"/>
              <a:ext cx="254804" cy="254804"/>
              <a:chOff x="2914422" y="3575608"/>
              <a:chExt cx="254804" cy="254804"/>
            </a:xfrm>
          </p:grpSpPr>
          <p:sp>
            <p:nvSpPr>
              <p:cNvPr id="21" name="椭圆 20"/>
              <p:cNvSpPr/>
              <p:nvPr/>
            </p:nvSpPr>
            <p:spPr>
              <a:xfrm>
                <a:off x="2914422" y="3575608"/>
                <a:ext cx="254804" cy="2548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solidFill>
                    <a:schemeClr val="tx1">
                      <a:lumMod val="65000"/>
                      <a:lumOff val="35000"/>
                    </a:schemeClr>
                  </a:solidFill>
                </a:endParaRPr>
              </a:p>
            </p:txBody>
          </p:sp>
          <p:sp>
            <p:nvSpPr>
              <p:cNvPr id="23" name="student-with-graduation-cap_57073"/>
              <p:cNvSpPr>
                <a:spLocks noChangeAspect="1"/>
              </p:cNvSpPr>
              <p:nvPr/>
            </p:nvSpPr>
            <p:spPr bwMode="auto">
              <a:xfrm>
                <a:off x="2966182" y="3612952"/>
                <a:ext cx="151284" cy="180116"/>
              </a:xfrm>
              <a:custGeom>
                <a:avLst/>
                <a:gdLst>
                  <a:gd name="connsiteX0" fmla="*/ 172784 w 510964"/>
                  <a:gd name="connsiteY0" fmla="*/ 386345 h 608344"/>
                  <a:gd name="connsiteX1" fmla="*/ 182733 w 510964"/>
                  <a:gd name="connsiteY1" fmla="*/ 392738 h 608344"/>
                  <a:gd name="connsiteX2" fmla="*/ 255039 w 510964"/>
                  <a:gd name="connsiteY2" fmla="*/ 508213 h 608344"/>
                  <a:gd name="connsiteX3" fmla="*/ 255531 w 510964"/>
                  <a:gd name="connsiteY3" fmla="*/ 508115 h 608344"/>
                  <a:gd name="connsiteX4" fmla="*/ 255925 w 510964"/>
                  <a:gd name="connsiteY4" fmla="*/ 508213 h 608344"/>
                  <a:gd name="connsiteX5" fmla="*/ 328231 w 510964"/>
                  <a:gd name="connsiteY5" fmla="*/ 392738 h 608344"/>
                  <a:gd name="connsiteX6" fmla="*/ 338278 w 510964"/>
                  <a:gd name="connsiteY6" fmla="*/ 386345 h 608344"/>
                  <a:gd name="connsiteX7" fmla="*/ 343795 w 510964"/>
                  <a:gd name="connsiteY7" fmla="*/ 387820 h 608344"/>
                  <a:gd name="connsiteX8" fmla="*/ 408023 w 510964"/>
                  <a:gd name="connsiteY8" fmla="*/ 420771 h 608344"/>
                  <a:gd name="connsiteX9" fmla="*/ 510964 w 510964"/>
                  <a:gd name="connsiteY9" fmla="*/ 490213 h 608344"/>
                  <a:gd name="connsiteX10" fmla="*/ 510964 w 510964"/>
                  <a:gd name="connsiteY10" fmla="*/ 491984 h 608344"/>
                  <a:gd name="connsiteX11" fmla="*/ 510964 w 510964"/>
                  <a:gd name="connsiteY11" fmla="*/ 606672 h 608344"/>
                  <a:gd name="connsiteX12" fmla="*/ 510964 w 510964"/>
                  <a:gd name="connsiteY12" fmla="*/ 608344 h 608344"/>
                  <a:gd name="connsiteX13" fmla="*/ 255925 w 510964"/>
                  <a:gd name="connsiteY13" fmla="*/ 608344 h 608344"/>
                  <a:gd name="connsiteX14" fmla="*/ 255531 w 510964"/>
                  <a:gd name="connsiteY14" fmla="*/ 608344 h 608344"/>
                  <a:gd name="connsiteX15" fmla="*/ 255039 w 510964"/>
                  <a:gd name="connsiteY15" fmla="*/ 608344 h 608344"/>
                  <a:gd name="connsiteX16" fmla="*/ 0 w 510964"/>
                  <a:gd name="connsiteY16" fmla="*/ 608344 h 608344"/>
                  <a:gd name="connsiteX17" fmla="*/ 0 w 510964"/>
                  <a:gd name="connsiteY17" fmla="*/ 606672 h 608344"/>
                  <a:gd name="connsiteX18" fmla="*/ 0 w 510964"/>
                  <a:gd name="connsiteY18" fmla="*/ 491984 h 608344"/>
                  <a:gd name="connsiteX19" fmla="*/ 0 w 510964"/>
                  <a:gd name="connsiteY19" fmla="*/ 490213 h 608344"/>
                  <a:gd name="connsiteX20" fmla="*/ 102941 w 510964"/>
                  <a:gd name="connsiteY20" fmla="*/ 420771 h 608344"/>
                  <a:gd name="connsiteX21" fmla="*/ 167169 w 510964"/>
                  <a:gd name="connsiteY21" fmla="*/ 387820 h 608344"/>
                  <a:gd name="connsiteX22" fmla="*/ 172784 w 510964"/>
                  <a:gd name="connsiteY22" fmla="*/ 386345 h 608344"/>
                  <a:gd name="connsiteX23" fmla="*/ 255517 w 510964"/>
                  <a:gd name="connsiteY23" fmla="*/ 0 h 608344"/>
                  <a:gd name="connsiteX24" fmla="*/ 267931 w 510964"/>
                  <a:gd name="connsiteY24" fmla="*/ 3639 h 608344"/>
                  <a:gd name="connsiteX25" fmla="*/ 438857 w 510964"/>
                  <a:gd name="connsiteY25" fmla="*/ 87048 h 608344"/>
                  <a:gd name="connsiteX26" fmla="*/ 446935 w 510964"/>
                  <a:gd name="connsiteY26" fmla="*/ 96786 h 608344"/>
                  <a:gd name="connsiteX27" fmla="*/ 441024 w 510964"/>
                  <a:gd name="connsiteY27" fmla="*/ 105245 h 608344"/>
                  <a:gd name="connsiteX28" fmla="*/ 430483 w 510964"/>
                  <a:gd name="connsiteY28" fmla="*/ 110655 h 608344"/>
                  <a:gd name="connsiteX29" fmla="*/ 430483 w 510964"/>
                  <a:gd name="connsiteY29" fmla="*/ 165736 h 608344"/>
                  <a:gd name="connsiteX30" fmla="*/ 436985 w 510964"/>
                  <a:gd name="connsiteY30" fmla="*/ 176851 h 608344"/>
                  <a:gd name="connsiteX31" fmla="*/ 431665 w 510964"/>
                  <a:gd name="connsiteY31" fmla="*/ 186982 h 608344"/>
                  <a:gd name="connsiteX32" fmla="*/ 439054 w 510964"/>
                  <a:gd name="connsiteY32" fmla="*/ 227506 h 608344"/>
                  <a:gd name="connsiteX33" fmla="*/ 408809 w 510964"/>
                  <a:gd name="connsiteY33" fmla="*/ 227506 h 608344"/>
                  <a:gd name="connsiteX34" fmla="*/ 416198 w 510964"/>
                  <a:gd name="connsiteY34" fmla="*/ 186982 h 608344"/>
                  <a:gd name="connsiteX35" fmla="*/ 410878 w 510964"/>
                  <a:gd name="connsiteY35" fmla="*/ 176851 h 608344"/>
                  <a:gd name="connsiteX36" fmla="*/ 417479 w 510964"/>
                  <a:gd name="connsiteY36" fmla="*/ 165736 h 608344"/>
                  <a:gd name="connsiteX37" fmla="*/ 417479 w 510964"/>
                  <a:gd name="connsiteY37" fmla="*/ 116950 h 608344"/>
                  <a:gd name="connsiteX38" fmla="*/ 376397 w 510964"/>
                  <a:gd name="connsiteY38" fmla="*/ 136818 h 608344"/>
                  <a:gd name="connsiteX39" fmla="*/ 375905 w 510964"/>
                  <a:gd name="connsiteY39" fmla="*/ 157277 h 608344"/>
                  <a:gd name="connsiteX40" fmla="*/ 369107 w 510964"/>
                  <a:gd name="connsiteY40" fmla="*/ 201834 h 608344"/>
                  <a:gd name="connsiteX41" fmla="*/ 379845 w 510964"/>
                  <a:gd name="connsiteY41" fmla="*/ 226719 h 608344"/>
                  <a:gd name="connsiteX42" fmla="*/ 379747 w 510964"/>
                  <a:gd name="connsiteY42" fmla="*/ 227014 h 608344"/>
                  <a:gd name="connsiteX43" fmla="*/ 379845 w 510964"/>
                  <a:gd name="connsiteY43" fmla="*/ 228490 h 608344"/>
                  <a:gd name="connsiteX44" fmla="*/ 351768 w 510964"/>
                  <a:gd name="connsiteY44" fmla="*/ 279342 h 608344"/>
                  <a:gd name="connsiteX45" fmla="*/ 291969 w 510964"/>
                  <a:gd name="connsiteY45" fmla="*/ 351833 h 608344"/>
                  <a:gd name="connsiteX46" fmla="*/ 255517 w 510964"/>
                  <a:gd name="connsiteY46" fmla="*/ 360095 h 608344"/>
                  <a:gd name="connsiteX47" fmla="*/ 219066 w 510964"/>
                  <a:gd name="connsiteY47" fmla="*/ 351833 h 608344"/>
                  <a:gd name="connsiteX48" fmla="*/ 159267 w 510964"/>
                  <a:gd name="connsiteY48" fmla="*/ 279342 h 608344"/>
                  <a:gd name="connsiteX49" fmla="*/ 131190 w 510964"/>
                  <a:gd name="connsiteY49" fmla="*/ 228490 h 608344"/>
                  <a:gd name="connsiteX50" fmla="*/ 131190 w 510964"/>
                  <a:gd name="connsiteY50" fmla="*/ 227014 h 608344"/>
                  <a:gd name="connsiteX51" fmla="*/ 131190 w 510964"/>
                  <a:gd name="connsiteY51" fmla="*/ 226719 h 608344"/>
                  <a:gd name="connsiteX52" fmla="*/ 141830 w 510964"/>
                  <a:gd name="connsiteY52" fmla="*/ 201834 h 608344"/>
                  <a:gd name="connsiteX53" fmla="*/ 135032 w 510964"/>
                  <a:gd name="connsiteY53" fmla="*/ 157277 h 608344"/>
                  <a:gd name="connsiteX54" fmla="*/ 134539 w 510964"/>
                  <a:gd name="connsiteY54" fmla="*/ 136818 h 608344"/>
                  <a:gd name="connsiteX55" fmla="*/ 70011 w 510964"/>
                  <a:gd name="connsiteY55" fmla="*/ 105245 h 608344"/>
                  <a:gd name="connsiteX56" fmla="*/ 64002 w 510964"/>
                  <a:gd name="connsiteY56" fmla="*/ 96786 h 608344"/>
                  <a:gd name="connsiteX57" fmla="*/ 72080 w 510964"/>
                  <a:gd name="connsiteY57" fmla="*/ 87048 h 608344"/>
                  <a:gd name="connsiteX58" fmla="*/ 243006 w 510964"/>
                  <a:gd name="connsiteY58" fmla="*/ 3639 h 608344"/>
                  <a:gd name="connsiteX59" fmla="*/ 255517 w 510964"/>
                  <a:gd name="connsiteY59" fmla="*/ 0 h 60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10964" h="608344">
                    <a:moveTo>
                      <a:pt x="172784" y="386345"/>
                    </a:moveTo>
                    <a:cubicBezTo>
                      <a:pt x="177217" y="386345"/>
                      <a:pt x="180960" y="389001"/>
                      <a:pt x="182733" y="392738"/>
                    </a:cubicBezTo>
                    <a:cubicBezTo>
                      <a:pt x="200169" y="421853"/>
                      <a:pt x="232480" y="506640"/>
                      <a:pt x="255039" y="508213"/>
                    </a:cubicBezTo>
                    <a:cubicBezTo>
                      <a:pt x="255236" y="508213"/>
                      <a:pt x="255334" y="508115"/>
                      <a:pt x="255531" y="508115"/>
                    </a:cubicBezTo>
                    <a:cubicBezTo>
                      <a:pt x="255630" y="508115"/>
                      <a:pt x="255827" y="508213"/>
                      <a:pt x="255925" y="508213"/>
                    </a:cubicBezTo>
                    <a:cubicBezTo>
                      <a:pt x="278484" y="506640"/>
                      <a:pt x="310795" y="421853"/>
                      <a:pt x="328231" y="392738"/>
                    </a:cubicBezTo>
                    <a:cubicBezTo>
                      <a:pt x="330004" y="389001"/>
                      <a:pt x="333846" y="386345"/>
                      <a:pt x="338278" y="386345"/>
                    </a:cubicBezTo>
                    <a:cubicBezTo>
                      <a:pt x="340249" y="386345"/>
                      <a:pt x="342120" y="386935"/>
                      <a:pt x="343795" y="387820"/>
                    </a:cubicBezTo>
                    <a:cubicBezTo>
                      <a:pt x="350099" y="391263"/>
                      <a:pt x="386942" y="413197"/>
                      <a:pt x="408023" y="420771"/>
                    </a:cubicBezTo>
                    <a:cubicBezTo>
                      <a:pt x="479047" y="446345"/>
                      <a:pt x="510964" y="472410"/>
                      <a:pt x="510964" y="490213"/>
                    </a:cubicBezTo>
                    <a:lnTo>
                      <a:pt x="510964" y="491984"/>
                    </a:lnTo>
                    <a:lnTo>
                      <a:pt x="510964" y="606672"/>
                    </a:lnTo>
                    <a:lnTo>
                      <a:pt x="510964" y="608344"/>
                    </a:lnTo>
                    <a:lnTo>
                      <a:pt x="255925" y="608344"/>
                    </a:lnTo>
                    <a:lnTo>
                      <a:pt x="255531" y="608344"/>
                    </a:lnTo>
                    <a:lnTo>
                      <a:pt x="255039" y="608344"/>
                    </a:lnTo>
                    <a:lnTo>
                      <a:pt x="0" y="608344"/>
                    </a:lnTo>
                    <a:lnTo>
                      <a:pt x="0" y="606672"/>
                    </a:lnTo>
                    <a:lnTo>
                      <a:pt x="0" y="491984"/>
                    </a:lnTo>
                    <a:lnTo>
                      <a:pt x="0" y="490213"/>
                    </a:lnTo>
                    <a:cubicBezTo>
                      <a:pt x="0" y="472410"/>
                      <a:pt x="31917" y="446345"/>
                      <a:pt x="102941" y="420771"/>
                    </a:cubicBezTo>
                    <a:cubicBezTo>
                      <a:pt x="124121" y="413197"/>
                      <a:pt x="160865" y="391263"/>
                      <a:pt x="167169" y="387820"/>
                    </a:cubicBezTo>
                    <a:cubicBezTo>
                      <a:pt x="168844" y="386935"/>
                      <a:pt x="170715" y="386345"/>
                      <a:pt x="172784" y="386345"/>
                    </a:cubicBezTo>
                    <a:close/>
                    <a:moveTo>
                      <a:pt x="255517" y="0"/>
                    </a:moveTo>
                    <a:cubicBezTo>
                      <a:pt x="258966" y="295"/>
                      <a:pt x="263005" y="1279"/>
                      <a:pt x="267931" y="3639"/>
                    </a:cubicBezTo>
                    <a:cubicBezTo>
                      <a:pt x="279260" y="9049"/>
                      <a:pt x="393933" y="65016"/>
                      <a:pt x="438857" y="87048"/>
                    </a:cubicBezTo>
                    <a:cubicBezTo>
                      <a:pt x="445162" y="90098"/>
                      <a:pt x="447526" y="93540"/>
                      <a:pt x="446935" y="96786"/>
                    </a:cubicBezTo>
                    <a:cubicBezTo>
                      <a:pt x="447427" y="99933"/>
                      <a:pt x="445162" y="102884"/>
                      <a:pt x="441024" y="105245"/>
                    </a:cubicBezTo>
                    <a:cubicBezTo>
                      <a:pt x="439448" y="106130"/>
                      <a:pt x="435605" y="108097"/>
                      <a:pt x="430483" y="110655"/>
                    </a:cubicBezTo>
                    <a:lnTo>
                      <a:pt x="430483" y="165736"/>
                    </a:lnTo>
                    <a:cubicBezTo>
                      <a:pt x="434325" y="167998"/>
                      <a:pt x="436985" y="172031"/>
                      <a:pt x="436985" y="176851"/>
                    </a:cubicBezTo>
                    <a:cubicBezTo>
                      <a:pt x="436985" y="181080"/>
                      <a:pt x="434817" y="184621"/>
                      <a:pt x="431665" y="186982"/>
                    </a:cubicBezTo>
                    <a:cubicBezTo>
                      <a:pt x="431665" y="186982"/>
                      <a:pt x="437576" y="220129"/>
                      <a:pt x="439054" y="227506"/>
                    </a:cubicBezTo>
                    <a:cubicBezTo>
                      <a:pt x="440630" y="234883"/>
                      <a:pt x="407036" y="236654"/>
                      <a:pt x="408809" y="227506"/>
                    </a:cubicBezTo>
                    <a:cubicBezTo>
                      <a:pt x="410582" y="218260"/>
                      <a:pt x="416198" y="186982"/>
                      <a:pt x="416198" y="186982"/>
                    </a:cubicBezTo>
                    <a:cubicBezTo>
                      <a:pt x="413045" y="184621"/>
                      <a:pt x="410878" y="181080"/>
                      <a:pt x="410878" y="176851"/>
                    </a:cubicBezTo>
                    <a:cubicBezTo>
                      <a:pt x="410878" y="172031"/>
                      <a:pt x="413636" y="167998"/>
                      <a:pt x="417479" y="165736"/>
                    </a:cubicBezTo>
                    <a:lnTo>
                      <a:pt x="417479" y="116950"/>
                    </a:lnTo>
                    <a:cubicBezTo>
                      <a:pt x="403588" y="123737"/>
                      <a:pt x="386938" y="131802"/>
                      <a:pt x="376397" y="136818"/>
                    </a:cubicBezTo>
                    <a:cubicBezTo>
                      <a:pt x="376299" y="144294"/>
                      <a:pt x="376200" y="157080"/>
                      <a:pt x="375905" y="157277"/>
                    </a:cubicBezTo>
                    <a:cubicBezTo>
                      <a:pt x="373836" y="175670"/>
                      <a:pt x="370191" y="196031"/>
                      <a:pt x="369107" y="201834"/>
                    </a:cubicBezTo>
                    <a:cubicBezTo>
                      <a:pt x="370880" y="202719"/>
                      <a:pt x="379845" y="208621"/>
                      <a:pt x="379845" y="226719"/>
                    </a:cubicBezTo>
                    <a:cubicBezTo>
                      <a:pt x="379845" y="226818"/>
                      <a:pt x="379747" y="226916"/>
                      <a:pt x="379747" y="227014"/>
                    </a:cubicBezTo>
                    <a:cubicBezTo>
                      <a:pt x="379845" y="227506"/>
                      <a:pt x="379845" y="227998"/>
                      <a:pt x="379845" y="228490"/>
                    </a:cubicBezTo>
                    <a:cubicBezTo>
                      <a:pt x="376003" y="278948"/>
                      <a:pt x="355906" y="257211"/>
                      <a:pt x="351768" y="279342"/>
                    </a:cubicBezTo>
                    <a:cubicBezTo>
                      <a:pt x="344872" y="316030"/>
                      <a:pt x="312263" y="342587"/>
                      <a:pt x="291969" y="351833"/>
                    </a:cubicBezTo>
                    <a:cubicBezTo>
                      <a:pt x="280245" y="357144"/>
                      <a:pt x="268128" y="359800"/>
                      <a:pt x="255517" y="360095"/>
                    </a:cubicBezTo>
                    <a:cubicBezTo>
                      <a:pt x="242809" y="359800"/>
                      <a:pt x="230790" y="357144"/>
                      <a:pt x="219066" y="351833"/>
                    </a:cubicBezTo>
                    <a:cubicBezTo>
                      <a:pt x="198772" y="342587"/>
                      <a:pt x="166163" y="316030"/>
                      <a:pt x="159267" y="279342"/>
                    </a:cubicBezTo>
                    <a:cubicBezTo>
                      <a:pt x="155129" y="257211"/>
                      <a:pt x="135032" y="278948"/>
                      <a:pt x="131190" y="228490"/>
                    </a:cubicBezTo>
                    <a:cubicBezTo>
                      <a:pt x="131190" y="227998"/>
                      <a:pt x="131190" y="227506"/>
                      <a:pt x="131190" y="227014"/>
                    </a:cubicBezTo>
                    <a:cubicBezTo>
                      <a:pt x="131190" y="226916"/>
                      <a:pt x="131190" y="226818"/>
                      <a:pt x="131190" y="226719"/>
                    </a:cubicBezTo>
                    <a:cubicBezTo>
                      <a:pt x="131190" y="208621"/>
                      <a:pt x="140056" y="202719"/>
                      <a:pt x="141830" y="201834"/>
                    </a:cubicBezTo>
                    <a:cubicBezTo>
                      <a:pt x="140844" y="196031"/>
                      <a:pt x="137199" y="175670"/>
                      <a:pt x="135032" y="157277"/>
                    </a:cubicBezTo>
                    <a:cubicBezTo>
                      <a:pt x="134835" y="157080"/>
                      <a:pt x="134638" y="144294"/>
                      <a:pt x="134539" y="136818"/>
                    </a:cubicBezTo>
                    <a:cubicBezTo>
                      <a:pt x="115427" y="127671"/>
                      <a:pt x="75824" y="108589"/>
                      <a:pt x="70011" y="105245"/>
                    </a:cubicBezTo>
                    <a:cubicBezTo>
                      <a:pt x="65775" y="102884"/>
                      <a:pt x="63608" y="99933"/>
                      <a:pt x="64002" y="96786"/>
                    </a:cubicBezTo>
                    <a:cubicBezTo>
                      <a:pt x="63509" y="93540"/>
                      <a:pt x="65775" y="90098"/>
                      <a:pt x="72080" y="87048"/>
                    </a:cubicBezTo>
                    <a:cubicBezTo>
                      <a:pt x="117102" y="65016"/>
                      <a:pt x="231677" y="9049"/>
                      <a:pt x="243006" y="3639"/>
                    </a:cubicBezTo>
                    <a:cubicBezTo>
                      <a:pt x="247932" y="1279"/>
                      <a:pt x="252069" y="295"/>
                      <a:pt x="255517" y="0"/>
                    </a:cubicBezTo>
                    <a:close/>
                  </a:path>
                </a:pathLst>
              </a:custGeom>
              <a:solidFill>
                <a:schemeClr val="bg1"/>
              </a:solidFill>
              <a:ln>
                <a:noFill/>
              </a:ln>
            </p:spPr>
          </p:sp>
        </p:gr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4:dur="10">
        <p15:prstTrans prst="fracture"/>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flipH="1">
            <a:off x="251" y="3684799"/>
            <a:ext cx="9143498" cy="2315810"/>
            <a:chOff x="251" y="2827549"/>
            <a:chExt cx="9143498" cy="2315810"/>
          </a:xfrm>
        </p:grpSpPr>
        <p:sp>
          <p:nvSpPr>
            <p:cNvPr id="26" name="Freeform 9"/>
            <p:cNvSpPr/>
            <p:nvPr/>
          </p:nvSpPr>
          <p:spPr bwMode="auto">
            <a:xfrm flipH="1" flipV="1">
              <a:off x="251" y="3222070"/>
              <a:ext cx="9143498" cy="1921289"/>
            </a:xfrm>
            <a:custGeom>
              <a:avLst/>
              <a:gdLst>
                <a:gd name="T0" fmla="*/ 0 w 5699"/>
                <a:gd name="T1" fmla="*/ 0 h 1198"/>
                <a:gd name="T2" fmla="*/ 5699 w 5699"/>
                <a:gd name="T3" fmla="*/ 0 h 1198"/>
                <a:gd name="T4" fmla="*/ 5699 w 5699"/>
                <a:gd name="T5" fmla="*/ 410 h 1198"/>
                <a:gd name="T6" fmla="*/ 5344 w 5699"/>
                <a:gd name="T7" fmla="*/ 399 h 1198"/>
                <a:gd name="T8" fmla="*/ 4995 w 5699"/>
                <a:gd name="T9" fmla="*/ 394 h 1198"/>
                <a:gd name="T10" fmla="*/ 4656 w 5699"/>
                <a:gd name="T11" fmla="*/ 394 h 1198"/>
                <a:gd name="T12" fmla="*/ 4323 w 5699"/>
                <a:gd name="T13" fmla="*/ 399 h 1198"/>
                <a:gd name="T14" fmla="*/ 3998 w 5699"/>
                <a:gd name="T15" fmla="*/ 410 h 1198"/>
                <a:gd name="T16" fmla="*/ 3679 w 5699"/>
                <a:gd name="T17" fmla="*/ 425 h 1198"/>
                <a:gd name="T18" fmla="*/ 3367 w 5699"/>
                <a:gd name="T19" fmla="*/ 446 h 1198"/>
                <a:gd name="T20" fmla="*/ 3064 w 5699"/>
                <a:gd name="T21" fmla="*/ 474 h 1198"/>
                <a:gd name="T22" fmla="*/ 2768 w 5699"/>
                <a:gd name="T23" fmla="*/ 505 h 1198"/>
                <a:gd name="T24" fmla="*/ 2481 w 5699"/>
                <a:gd name="T25" fmla="*/ 542 h 1198"/>
                <a:gd name="T26" fmla="*/ 2199 w 5699"/>
                <a:gd name="T27" fmla="*/ 584 h 1198"/>
                <a:gd name="T28" fmla="*/ 1926 w 5699"/>
                <a:gd name="T29" fmla="*/ 631 h 1198"/>
                <a:gd name="T30" fmla="*/ 1659 w 5699"/>
                <a:gd name="T31" fmla="*/ 683 h 1198"/>
                <a:gd name="T32" fmla="*/ 1400 w 5699"/>
                <a:gd name="T33" fmla="*/ 742 h 1198"/>
                <a:gd name="T34" fmla="*/ 1147 w 5699"/>
                <a:gd name="T35" fmla="*/ 805 h 1198"/>
                <a:gd name="T36" fmla="*/ 904 w 5699"/>
                <a:gd name="T37" fmla="*/ 873 h 1198"/>
                <a:gd name="T38" fmla="*/ 667 w 5699"/>
                <a:gd name="T39" fmla="*/ 946 h 1198"/>
                <a:gd name="T40" fmla="*/ 437 w 5699"/>
                <a:gd name="T41" fmla="*/ 1024 h 1198"/>
                <a:gd name="T42" fmla="*/ 214 w 5699"/>
                <a:gd name="T43" fmla="*/ 1109 h 1198"/>
                <a:gd name="T44" fmla="*/ 0 w 5699"/>
                <a:gd name="T45" fmla="*/ 1198 h 1198"/>
                <a:gd name="T46" fmla="*/ 0 w 5699"/>
                <a:gd name="T47" fmla="*/ 0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99" h="1198">
                  <a:moveTo>
                    <a:pt x="0" y="0"/>
                  </a:moveTo>
                  <a:lnTo>
                    <a:pt x="5699" y="0"/>
                  </a:lnTo>
                  <a:lnTo>
                    <a:pt x="5699" y="410"/>
                  </a:lnTo>
                  <a:lnTo>
                    <a:pt x="5344" y="399"/>
                  </a:lnTo>
                  <a:lnTo>
                    <a:pt x="4995" y="394"/>
                  </a:lnTo>
                  <a:lnTo>
                    <a:pt x="4656" y="394"/>
                  </a:lnTo>
                  <a:lnTo>
                    <a:pt x="4323" y="399"/>
                  </a:lnTo>
                  <a:lnTo>
                    <a:pt x="3998" y="410"/>
                  </a:lnTo>
                  <a:lnTo>
                    <a:pt x="3679" y="425"/>
                  </a:lnTo>
                  <a:lnTo>
                    <a:pt x="3367" y="446"/>
                  </a:lnTo>
                  <a:lnTo>
                    <a:pt x="3064" y="474"/>
                  </a:lnTo>
                  <a:lnTo>
                    <a:pt x="2768" y="505"/>
                  </a:lnTo>
                  <a:lnTo>
                    <a:pt x="2481" y="542"/>
                  </a:lnTo>
                  <a:lnTo>
                    <a:pt x="2199" y="584"/>
                  </a:lnTo>
                  <a:lnTo>
                    <a:pt x="1926" y="631"/>
                  </a:lnTo>
                  <a:lnTo>
                    <a:pt x="1659" y="683"/>
                  </a:lnTo>
                  <a:lnTo>
                    <a:pt x="1400" y="742"/>
                  </a:lnTo>
                  <a:lnTo>
                    <a:pt x="1147" y="805"/>
                  </a:lnTo>
                  <a:lnTo>
                    <a:pt x="904" y="873"/>
                  </a:lnTo>
                  <a:lnTo>
                    <a:pt x="667" y="946"/>
                  </a:lnTo>
                  <a:lnTo>
                    <a:pt x="437" y="1024"/>
                  </a:lnTo>
                  <a:lnTo>
                    <a:pt x="214" y="1109"/>
                  </a:lnTo>
                  <a:lnTo>
                    <a:pt x="0" y="1198"/>
                  </a:lnTo>
                  <a:lnTo>
                    <a:pt x="0" y="0"/>
                  </a:lnTo>
                  <a:close/>
                </a:path>
              </a:pathLst>
            </a:custGeom>
            <a:solidFill>
              <a:schemeClr val="accent1"/>
            </a:solidFill>
            <a:ln w="0">
              <a:noFill/>
              <a:prstDash val="solid"/>
              <a:round/>
            </a:ln>
          </p:spPr>
          <p:txBody>
            <a:bodyPr vert="horz" wrap="square" lIns="91435" tIns="45717" rIns="91435" bIns="45717" numCol="1" anchor="t" anchorCtr="0" compatLnSpc="1"/>
            <a:lstStyle/>
            <a:p>
              <a:endParaRPr lang="zh-CN" altLang="en-US" sz="1280"/>
            </a:p>
          </p:txBody>
        </p:sp>
        <p:sp>
          <p:nvSpPr>
            <p:cNvPr id="28" name="Freeform 11"/>
            <p:cNvSpPr/>
            <p:nvPr/>
          </p:nvSpPr>
          <p:spPr bwMode="auto">
            <a:xfrm flipH="1" flipV="1">
              <a:off x="251" y="2827549"/>
              <a:ext cx="9143498" cy="1650256"/>
            </a:xfrm>
            <a:custGeom>
              <a:avLst/>
              <a:gdLst>
                <a:gd name="T0" fmla="*/ 4995 w 5699"/>
                <a:gd name="T1" fmla="*/ 0 h 1029"/>
                <a:gd name="T2" fmla="*/ 5344 w 5699"/>
                <a:gd name="T3" fmla="*/ 3 h 1029"/>
                <a:gd name="T4" fmla="*/ 5699 w 5699"/>
                <a:gd name="T5" fmla="*/ 12 h 1029"/>
                <a:gd name="T6" fmla="*/ 5699 w 5699"/>
                <a:gd name="T7" fmla="*/ 43 h 1029"/>
                <a:gd name="T8" fmla="*/ 5324 w 5699"/>
                <a:gd name="T9" fmla="*/ 45 h 1029"/>
                <a:gd name="T10" fmla="*/ 4959 w 5699"/>
                <a:gd name="T11" fmla="*/ 52 h 1029"/>
                <a:gd name="T12" fmla="*/ 4602 w 5699"/>
                <a:gd name="T13" fmla="*/ 66 h 1029"/>
                <a:gd name="T14" fmla="*/ 4254 w 5699"/>
                <a:gd name="T15" fmla="*/ 85 h 1029"/>
                <a:gd name="T16" fmla="*/ 3912 w 5699"/>
                <a:gd name="T17" fmla="*/ 109 h 1029"/>
                <a:gd name="T18" fmla="*/ 3580 w 5699"/>
                <a:gd name="T19" fmla="*/ 139 h 1029"/>
                <a:gd name="T20" fmla="*/ 3256 w 5699"/>
                <a:gd name="T21" fmla="*/ 174 h 1029"/>
                <a:gd name="T22" fmla="*/ 2939 w 5699"/>
                <a:gd name="T23" fmla="*/ 214 h 1029"/>
                <a:gd name="T24" fmla="*/ 2631 w 5699"/>
                <a:gd name="T25" fmla="*/ 261 h 1029"/>
                <a:gd name="T26" fmla="*/ 2331 w 5699"/>
                <a:gd name="T27" fmla="*/ 313 h 1029"/>
                <a:gd name="T28" fmla="*/ 2039 w 5699"/>
                <a:gd name="T29" fmla="*/ 371 h 1029"/>
                <a:gd name="T30" fmla="*/ 1757 w 5699"/>
                <a:gd name="T31" fmla="*/ 433 h 1029"/>
                <a:gd name="T32" fmla="*/ 1480 w 5699"/>
                <a:gd name="T33" fmla="*/ 501 h 1029"/>
                <a:gd name="T34" fmla="*/ 1214 w 5699"/>
                <a:gd name="T35" fmla="*/ 576 h 1029"/>
                <a:gd name="T36" fmla="*/ 954 w 5699"/>
                <a:gd name="T37" fmla="*/ 654 h 1029"/>
                <a:gd name="T38" fmla="*/ 703 w 5699"/>
                <a:gd name="T39" fmla="*/ 740 h 1029"/>
                <a:gd name="T40" fmla="*/ 461 w 5699"/>
                <a:gd name="T41" fmla="*/ 830 h 1029"/>
                <a:gd name="T42" fmla="*/ 226 w 5699"/>
                <a:gd name="T43" fmla="*/ 926 h 1029"/>
                <a:gd name="T44" fmla="*/ 0 w 5699"/>
                <a:gd name="T45" fmla="*/ 1029 h 1029"/>
                <a:gd name="T46" fmla="*/ 0 w 5699"/>
                <a:gd name="T47" fmla="*/ 832 h 1029"/>
                <a:gd name="T48" fmla="*/ 214 w 5699"/>
                <a:gd name="T49" fmla="*/ 741 h 1029"/>
                <a:gd name="T50" fmla="*/ 437 w 5699"/>
                <a:gd name="T51" fmla="*/ 656 h 1029"/>
                <a:gd name="T52" fmla="*/ 667 w 5699"/>
                <a:gd name="T53" fmla="*/ 576 h 1029"/>
                <a:gd name="T54" fmla="*/ 904 w 5699"/>
                <a:gd name="T55" fmla="*/ 501 h 1029"/>
                <a:gd name="T56" fmla="*/ 1147 w 5699"/>
                <a:gd name="T57" fmla="*/ 432 h 1029"/>
                <a:gd name="T58" fmla="*/ 1400 w 5699"/>
                <a:gd name="T59" fmla="*/ 367 h 1029"/>
                <a:gd name="T60" fmla="*/ 1659 w 5699"/>
                <a:gd name="T61" fmla="*/ 308 h 1029"/>
                <a:gd name="T62" fmla="*/ 1926 w 5699"/>
                <a:gd name="T63" fmla="*/ 254 h 1029"/>
                <a:gd name="T64" fmla="*/ 2199 w 5699"/>
                <a:gd name="T65" fmla="*/ 205 h 1029"/>
                <a:gd name="T66" fmla="*/ 2481 w 5699"/>
                <a:gd name="T67" fmla="*/ 162 h 1029"/>
                <a:gd name="T68" fmla="*/ 2768 w 5699"/>
                <a:gd name="T69" fmla="*/ 123 h 1029"/>
                <a:gd name="T70" fmla="*/ 3064 w 5699"/>
                <a:gd name="T71" fmla="*/ 90 h 1029"/>
                <a:gd name="T72" fmla="*/ 3367 w 5699"/>
                <a:gd name="T73" fmla="*/ 62 h 1029"/>
                <a:gd name="T74" fmla="*/ 3679 w 5699"/>
                <a:gd name="T75" fmla="*/ 40 h 1029"/>
                <a:gd name="T76" fmla="*/ 3998 w 5699"/>
                <a:gd name="T77" fmla="*/ 21 h 1029"/>
                <a:gd name="T78" fmla="*/ 4323 w 5699"/>
                <a:gd name="T79" fmla="*/ 8 h 1029"/>
                <a:gd name="T80" fmla="*/ 4656 w 5699"/>
                <a:gd name="T81" fmla="*/ 2 h 1029"/>
                <a:gd name="T82" fmla="*/ 4995 w 5699"/>
                <a:gd name="T83" fmla="*/ 0 h 1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99" h="1029">
                  <a:moveTo>
                    <a:pt x="4995" y="0"/>
                  </a:moveTo>
                  <a:lnTo>
                    <a:pt x="5344" y="3"/>
                  </a:lnTo>
                  <a:lnTo>
                    <a:pt x="5699" y="12"/>
                  </a:lnTo>
                  <a:lnTo>
                    <a:pt x="5699" y="43"/>
                  </a:lnTo>
                  <a:lnTo>
                    <a:pt x="5324" y="45"/>
                  </a:lnTo>
                  <a:lnTo>
                    <a:pt x="4959" y="52"/>
                  </a:lnTo>
                  <a:lnTo>
                    <a:pt x="4602" y="66"/>
                  </a:lnTo>
                  <a:lnTo>
                    <a:pt x="4254" y="85"/>
                  </a:lnTo>
                  <a:lnTo>
                    <a:pt x="3912" y="109"/>
                  </a:lnTo>
                  <a:lnTo>
                    <a:pt x="3580" y="139"/>
                  </a:lnTo>
                  <a:lnTo>
                    <a:pt x="3256" y="174"/>
                  </a:lnTo>
                  <a:lnTo>
                    <a:pt x="2939" y="214"/>
                  </a:lnTo>
                  <a:lnTo>
                    <a:pt x="2631" y="261"/>
                  </a:lnTo>
                  <a:lnTo>
                    <a:pt x="2331" y="313"/>
                  </a:lnTo>
                  <a:lnTo>
                    <a:pt x="2039" y="371"/>
                  </a:lnTo>
                  <a:lnTo>
                    <a:pt x="1757" y="433"/>
                  </a:lnTo>
                  <a:lnTo>
                    <a:pt x="1480" y="501"/>
                  </a:lnTo>
                  <a:lnTo>
                    <a:pt x="1214" y="576"/>
                  </a:lnTo>
                  <a:lnTo>
                    <a:pt x="954" y="654"/>
                  </a:lnTo>
                  <a:lnTo>
                    <a:pt x="703" y="740"/>
                  </a:lnTo>
                  <a:lnTo>
                    <a:pt x="461" y="830"/>
                  </a:lnTo>
                  <a:lnTo>
                    <a:pt x="226" y="926"/>
                  </a:lnTo>
                  <a:lnTo>
                    <a:pt x="0" y="1029"/>
                  </a:lnTo>
                  <a:lnTo>
                    <a:pt x="0" y="832"/>
                  </a:lnTo>
                  <a:lnTo>
                    <a:pt x="214" y="741"/>
                  </a:lnTo>
                  <a:lnTo>
                    <a:pt x="437" y="656"/>
                  </a:lnTo>
                  <a:lnTo>
                    <a:pt x="667" y="576"/>
                  </a:lnTo>
                  <a:lnTo>
                    <a:pt x="904" y="501"/>
                  </a:lnTo>
                  <a:lnTo>
                    <a:pt x="1147" y="432"/>
                  </a:lnTo>
                  <a:lnTo>
                    <a:pt x="1400" y="367"/>
                  </a:lnTo>
                  <a:lnTo>
                    <a:pt x="1659" y="308"/>
                  </a:lnTo>
                  <a:lnTo>
                    <a:pt x="1926" y="254"/>
                  </a:lnTo>
                  <a:lnTo>
                    <a:pt x="2199" y="205"/>
                  </a:lnTo>
                  <a:lnTo>
                    <a:pt x="2481" y="162"/>
                  </a:lnTo>
                  <a:lnTo>
                    <a:pt x="2768" y="123"/>
                  </a:lnTo>
                  <a:lnTo>
                    <a:pt x="3064" y="90"/>
                  </a:lnTo>
                  <a:lnTo>
                    <a:pt x="3367" y="62"/>
                  </a:lnTo>
                  <a:lnTo>
                    <a:pt x="3679" y="40"/>
                  </a:lnTo>
                  <a:lnTo>
                    <a:pt x="3998" y="21"/>
                  </a:lnTo>
                  <a:lnTo>
                    <a:pt x="4323" y="8"/>
                  </a:lnTo>
                  <a:lnTo>
                    <a:pt x="4656" y="2"/>
                  </a:lnTo>
                  <a:lnTo>
                    <a:pt x="4995" y="0"/>
                  </a:lnTo>
                  <a:close/>
                </a:path>
              </a:pathLst>
            </a:custGeom>
            <a:solidFill>
              <a:schemeClr val="accent2"/>
            </a:solidFill>
            <a:ln w="0">
              <a:noFill/>
              <a:prstDash val="solid"/>
              <a:round/>
            </a:ln>
          </p:spPr>
          <p:txBody>
            <a:bodyPr vert="horz" wrap="square" lIns="91435" tIns="45717" rIns="91435" bIns="45717" numCol="1" anchor="t" anchorCtr="0" compatLnSpc="1"/>
            <a:lstStyle/>
            <a:p>
              <a:endParaRPr lang="zh-CN" altLang="en-US" sz="1280"/>
            </a:p>
          </p:txBody>
        </p:sp>
      </p:grpSp>
      <p:sp>
        <p:nvSpPr>
          <p:cNvPr id="23" name="MH_Number_1"/>
          <p:cNvSpPr/>
          <p:nvPr>
            <p:custDataLst>
              <p:tags r:id="rId1"/>
            </p:custDataLst>
          </p:nvPr>
        </p:nvSpPr>
        <p:spPr>
          <a:xfrm>
            <a:off x="4300538" y="1350014"/>
            <a:ext cx="511319" cy="511319"/>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800" dirty="0">
                <a:solidFill>
                  <a:srgbClr val="FFFFFF"/>
                </a:solidFill>
                <a:latin typeface="773-CAI978" panose="020B0402020204020303" pitchFamily="34" charset="0"/>
                <a:ea typeface="微软雅黑" panose="020B0503020204020204" pitchFamily="34" charset="-122"/>
                <a:cs typeface="Times New Roman" panose="02020603050405020304" pitchFamily="18" charset="0"/>
                <a:sym typeface="Arial" panose="020B0604020202020204" pitchFamily="34" charset="0"/>
              </a:rPr>
              <a:t>1</a:t>
            </a:r>
            <a:endParaRPr lang="zh-CN" altLang="en-US" sz="2800" dirty="0">
              <a:solidFill>
                <a:srgbClr val="FFFFFF"/>
              </a:solidFill>
              <a:latin typeface="773-CAI978" panose="020B0402020204020303"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4" name="MH_Entry_1"/>
          <p:cNvSpPr/>
          <p:nvPr>
            <p:custDataLst>
              <p:tags r:id="rId2"/>
            </p:custDataLst>
          </p:nvPr>
        </p:nvSpPr>
        <p:spPr>
          <a:xfrm>
            <a:off x="5004048" y="1425968"/>
            <a:ext cx="2368744" cy="35941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a:lnSpc>
                <a:spcPct val="130000"/>
              </a:lnSpc>
            </a:pPr>
            <a:r>
              <a:rPr lang="zh-CN" altLang="en-US"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研究背景</a:t>
            </a:r>
            <a:endParaRPr lang="zh-CN" altLang="en-US"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MH_Number_2"/>
          <p:cNvSpPr/>
          <p:nvPr>
            <p:custDataLst>
              <p:tags r:id="rId3"/>
            </p:custDataLst>
          </p:nvPr>
        </p:nvSpPr>
        <p:spPr>
          <a:xfrm>
            <a:off x="4300538" y="2036784"/>
            <a:ext cx="511319" cy="511319"/>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800" dirty="0">
                <a:solidFill>
                  <a:srgbClr val="FFFFFF"/>
                </a:solidFill>
                <a:latin typeface="773-CAI978" panose="020B0402020204020303" pitchFamily="34" charset="0"/>
                <a:ea typeface="微软雅黑" panose="020B0503020204020204" pitchFamily="34" charset="-122"/>
                <a:cs typeface="Times New Roman" panose="02020603050405020304" pitchFamily="18" charset="0"/>
                <a:sym typeface="Arial" panose="020B0604020202020204" pitchFamily="34" charset="0"/>
              </a:rPr>
              <a:t>2</a:t>
            </a:r>
            <a:endParaRPr lang="zh-CN" altLang="en-US" sz="2800" dirty="0">
              <a:solidFill>
                <a:srgbClr val="FFFFFF"/>
              </a:solidFill>
              <a:latin typeface="773-CAI978" panose="020B0402020204020303"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2" name="MH_Number_3"/>
          <p:cNvSpPr/>
          <p:nvPr>
            <p:custDataLst>
              <p:tags r:id="rId4"/>
            </p:custDataLst>
          </p:nvPr>
        </p:nvSpPr>
        <p:spPr>
          <a:xfrm>
            <a:off x="4300538" y="2723554"/>
            <a:ext cx="511319" cy="511319"/>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800">
                <a:solidFill>
                  <a:srgbClr val="FFFFFF"/>
                </a:solidFill>
                <a:latin typeface="773-CAI978" panose="020B0402020204020303" pitchFamily="34" charset="0"/>
                <a:ea typeface="微软雅黑" panose="020B0503020204020204" pitchFamily="34" charset="-122"/>
                <a:cs typeface="Times New Roman" panose="02020603050405020304" pitchFamily="18" charset="0"/>
                <a:sym typeface="Arial" panose="020B0604020202020204" pitchFamily="34" charset="0"/>
              </a:rPr>
              <a:t>3</a:t>
            </a:r>
            <a:endParaRPr lang="zh-CN" altLang="en-US" sz="2800" dirty="0">
              <a:solidFill>
                <a:srgbClr val="FFFFFF"/>
              </a:solidFill>
              <a:latin typeface="773-CAI978" panose="020B0402020204020303"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3" name="MH_Entry_3"/>
          <p:cNvSpPr/>
          <p:nvPr>
            <p:custDataLst>
              <p:tags r:id="rId5"/>
            </p:custDataLst>
          </p:nvPr>
        </p:nvSpPr>
        <p:spPr>
          <a:xfrm>
            <a:off x="4990846" y="2087030"/>
            <a:ext cx="2826385" cy="35941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lvl="0">
              <a:lnSpc>
                <a:spcPct val="130000"/>
              </a:lnSpc>
            </a:pPr>
            <a:r>
              <a:rPr lang="zh-CN" altLang="en-US"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研究框架</a:t>
            </a:r>
            <a:endParaRPr lang="zh-CN" altLang="en-US"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MH_Number_4"/>
          <p:cNvSpPr/>
          <p:nvPr>
            <p:custDataLst>
              <p:tags r:id="rId6"/>
            </p:custDataLst>
          </p:nvPr>
        </p:nvSpPr>
        <p:spPr>
          <a:xfrm>
            <a:off x="4300538" y="3410324"/>
            <a:ext cx="511319" cy="511319"/>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800">
                <a:solidFill>
                  <a:srgbClr val="FFFFFF"/>
                </a:solidFill>
                <a:latin typeface="773-CAI978" panose="020B0402020204020303" pitchFamily="34" charset="0"/>
                <a:ea typeface="微软雅黑" panose="020B0503020204020204" pitchFamily="34" charset="-122"/>
                <a:cs typeface="Times New Roman" panose="02020603050405020304" pitchFamily="18" charset="0"/>
                <a:sym typeface="Arial" panose="020B0604020202020204" pitchFamily="34" charset="0"/>
              </a:rPr>
              <a:t>4</a:t>
            </a:r>
            <a:endParaRPr lang="zh-CN" altLang="en-US" sz="2800" dirty="0">
              <a:solidFill>
                <a:srgbClr val="FFFFFF"/>
              </a:solidFill>
              <a:latin typeface="773-CAI978" panose="020B0402020204020303"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5" name="MH_Entry_4"/>
          <p:cNvSpPr/>
          <p:nvPr>
            <p:custDataLst>
              <p:tags r:id="rId7"/>
            </p:custDataLst>
          </p:nvPr>
        </p:nvSpPr>
        <p:spPr>
          <a:xfrm>
            <a:off x="5037911" y="3483685"/>
            <a:ext cx="2506941" cy="35941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lvl="0">
              <a:lnSpc>
                <a:spcPct val="130000"/>
              </a:lnSpc>
            </a:pPr>
            <a:r>
              <a:rPr lang="zh-CN" altLang="en-US"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实验结果</a:t>
            </a:r>
            <a:endParaRPr lang="zh-CN" altLang="en-US"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MH_Entry_4"/>
          <p:cNvSpPr/>
          <p:nvPr>
            <p:custDataLst>
              <p:tags r:id="rId8"/>
            </p:custDataLst>
          </p:nvPr>
        </p:nvSpPr>
        <p:spPr>
          <a:xfrm>
            <a:off x="5037911" y="2768446"/>
            <a:ext cx="2506941" cy="35941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lvl="0">
              <a:lnSpc>
                <a:spcPct val="130000"/>
              </a:lnSpc>
            </a:pPr>
            <a:r>
              <a:rPr lang="zh-CN" altLang="en-US"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研究过程</a:t>
            </a:r>
            <a:endParaRPr lang="zh-CN" altLang="en-US"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38" name="直接连接符 37"/>
          <p:cNvCxnSpPr/>
          <p:nvPr/>
        </p:nvCxnSpPr>
        <p:spPr>
          <a:xfrm flipH="1">
            <a:off x="3803969" y="3588883"/>
            <a:ext cx="7562" cy="1"/>
          </a:xfrm>
          <a:prstGeom prst="line">
            <a:avLst/>
          </a:prstGeom>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1025307" y="2420649"/>
            <a:ext cx="1764396" cy="706755"/>
          </a:xfrm>
          <a:prstGeom prst="rect">
            <a:avLst/>
          </a:prstGeom>
          <a:noFill/>
        </p:spPr>
        <p:txBody>
          <a:bodyPr wrap="square" rtlCol="0">
            <a:spAutoFit/>
          </a:bodyPr>
          <a:lstStyle/>
          <a:p>
            <a:pPr algn="ctr"/>
            <a:r>
              <a:rPr lang="zh-CN" altLang="en-US" sz="4000" dirty="0">
                <a:solidFill>
                  <a:schemeClr val="accent1"/>
                </a:solidFill>
                <a:latin typeface="+mn-ea"/>
                <a:cs typeface="+mn-ea"/>
                <a:sym typeface="+mn-lt"/>
              </a:rPr>
              <a:t>目 录</a:t>
            </a:r>
            <a:endParaRPr lang="zh-CN" altLang="en-US" sz="4000" dirty="0">
              <a:solidFill>
                <a:schemeClr val="accent1"/>
              </a:solidFill>
              <a:latin typeface="+mn-ea"/>
              <a:cs typeface="+mn-ea"/>
              <a:sym typeface="+mn-lt"/>
            </a:endParaRPr>
          </a:p>
        </p:txBody>
      </p:sp>
      <p:sp>
        <p:nvSpPr>
          <p:cNvPr id="2" name="MH_Number_4"/>
          <p:cNvSpPr/>
          <p:nvPr>
            <p:custDataLst>
              <p:tags r:id="rId9"/>
            </p:custDataLst>
          </p:nvPr>
        </p:nvSpPr>
        <p:spPr>
          <a:xfrm>
            <a:off x="4284028" y="4039609"/>
            <a:ext cx="511319" cy="511319"/>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p>
            <a:pPr algn="ctr"/>
            <a:r>
              <a:rPr lang="en-US" altLang="zh-CN" sz="2800" dirty="0">
                <a:solidFill>
                  <a:srgbClr val="FFFFFF"/>
                </a:solidFill>
                <a:latin typeface="773-CAI978" panose="020B0402020204020303" pitchFamily="34" charset="0"/>
                <a:ea typeface="微软雅黑" panose="020B0503020204020204" pitchFamily="34" charset="-122"/>
                <a:cs typeface="Times New Roman" panose="02020603050405020304" pitchFamily="18" charset="0"/>
                <a:sym typeface="Arial" panose="020B0604020202020204" pitchFamily="34" charset="0"/>
              </a:rPr>
              <a:t>5</a:t>
            </a:r>
            <a:endParaRPr lang="en-US" altLang="zh-CN" sz="2800" dirty="0">
              <a:solidFill>
                <a:srgbClr val="FFFFFF"/>
              </a:solidFill>
              <a:latin typeface="773-CAI978" panose="020B0402020204020303"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 name="MH_Entry_4"/>
          <p:cNvSpPr/>
          <p:nvPr>
            <p:custDataLst>
              <p:tags r:id="rId10"/>
            </p:custDataLst>
          </p:nvPr>
        </p:nvSpPr>
        <p:spPr>
          <a:xfrm>
            <a:off x="5038090" y="4112895"/>
            <a:ext cx="2562225" cy="35941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p>
            <a:pPr lvl="0">
              <a:lnSpc>
                <a:spcPct val="130000"/>
              </a:lnSpc>
            </a:pPr>
            <a:r>
              <a:rPr lang="zh-CN" altLang="en-US"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总结与展望</a:t>
            </a:r>
            <a:endParaRPr lang="zh-CN" altLang="en-US"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4:dur="10">
        <p15:prstTrans prst="fractur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684125" y="411251"/>
            <a:ext cx="7747809" cy="391160"/>
          </a:xfrm>
          <a:prstGeom prst="rect">
            <a:avLst/>
          </a:prstGeom>
          <a:noFill/>
        </p:spPr>
        <p:txBody>
          <a:bodyPr wrap="square" rtlCol="0">
            <a:spAutoFit/>
          </a:bodyPr>
          <a:lstStyle/>
          <a:p>
            <a:r>
              <a:rPr lang="en-US" altLang="zh-CN" sz="1950" dirty="0">
                <a:solidFill>
                  <a:schemeClr val="accent1"/>
                </a:solidFill>
                <a:latin typeface="微软雅黑" panose="020B0503020204020204" pitchFamily="34" charset="-122"/>
                <a:ea typeface="微软雅黑" panose="020B0503020204020204" pitchFamily="34" charset="-122"/>
              </a:rPr>
              <a:t>1.</a:t>
            </a:r>
            <a:r>
              <a:rPr lang="zh-CN" altLang="en-US" sz="1950" dirty="0">
                <a:solidFill>
                  <a:schemeClr val="accent1"/>
                </a:solidFill>
                <a:latin typeface="微软雅黑" panose="020B0503020204020204" pitchFamily="34" charset="-122"/>
                <a:ea typeface="微软雅黑" panose="020B0503020204020204" pitchFamily="34" charset="-122"/>
              </a:rPr>
              <a:t>研究背景</a:t>
            </a:r>
            <a:endParaRPr lang="zh-CN" altLang="en-US" sz="1950" dirty="0">
              <a:solidFill>
                <a:schemeClr val="accent1"/>
              </a:solidFill>
              <a:latin typeface="微软雅黑" panose="020B0503020204020204" pitchFamily="34" charset="-122"/>
              <a:ea typeface="微软雅黑" panose="020B0503020204020204" pitchFamily="34" charset="-122"/>
            </a:endParaRPr>
          </a:p>
        </p:txBody>
      </p:sp>
      <p:grpSp>
        <p:nvGrpSpPr>
          <p:cNvPr id="262" name="组合 32"/>
          <p:cNvGrpSpPr/>
          <p:nvPr/>
        </p:nvGrpSpPr>
        <p:grpSpPr>
          <a:xfrm>
            <a:off x="28348" y="2740787"/>
            <a:ext cx="2900045" cy="2351405"/>
            <a:chOff x="-136001" y="1835852"/>
            <a:chExt cx="3866726" cy="3135207"/>
          </a:xfrm>
        </p:grpSpPr>
        <p:sp>
          <p:nvSpPr>
            <p:cNvPr id="263" name="矩形 262"/>
            <p:cNvSpPr/>
            <p:nvPr/>
          </p:nvSpPr>
          <p:spPr>
            <a:xfrm>
              <a:off x="-136001" y="1866332"/>
              <a:ext cx="3866726" cy="310472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关键词具备时间和价值双重属性，以往研究多侧重单一属性指标对聚类代表关键词进行抽取，忽略了关键词应同时兼具此二维特征。</a:t>
              </a:r>
              <a:endPar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4" name="文本框 263"/>
            <p:cNvSpPr txBox="1"/>
            <p:nvPr/>
          </p:nvSpPr>
          <p:spPr>
            <a:xfrm>
              <a:off x="3136442" y="4481929"/>
              <a:ext cx="508000" cy="408940"/>
            </a:xfrm>
            <a:prstGeom prst="rect">
              <a:avLst/>
            </a:prstGeom>
            <a:solidFill>
              <a:schemeClr val="bg1"/>
            </a:solidFill>
          </p:spPr>
          <p:txBody>
            <a:bodyPr wrap="none" rtlCol="0">
              <a:spAutoFit/>
            </a:bodyPr>
            <a:lstStyle/>
            <a:p>
              <a:pPr algn="ctr"/>
              <a:r>
                <a:rPr lang="en-US" altLang="zh-CN" sz="1400" dirty="0">
                  <a:solidFill>
                    <a:schemeClr val="accent1"/>
                  </a:solidFill>
                  <a:latin typeface="Arial" panose="020B0604020202020204" pitchFamily="34" charset="0"/>
                  <a:cs typeface="+mn-ea"/>
                </a:rPr>
                <a:t>01</a:t>
              </a:r>
              <a:endParaRPr lang="en-US" altLang="zh-CN" sz="1400" dirty="0">
                <a:solidFill>
                  <a:schemeClr val="accent1"/>
                </a:solidFill>
                <a:latin typeface="Arial" panose="020B0604020202020204" pitchFamily="34" charset="0"/>
                <a:cs typeface="+mn-ea"/>
              </a:endParaRPr>
            </a:p>
          </p:txBody>
        </p:sp>
        <p:sp>
          <p:nvSpPr>
            <p:cNvPr id="267" name="矩形 266"/>
            <p:cNvSpPr/>
            <p:nvPr/>
          </p:nvSpPr>
          <p:spPr>
            <a:xfrm>
              <a:off x="-124451" y="1835852"/>
              <a:ext cx="3261174" cy="465667"/>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bg1"/>
                  </a:solidFill>
                  <a:latin typeface="+mn-ea"/>
                  <a:cs typeface="+mn-ea"/>
                </a:rPr>
                <a:t>主题识别方面</a:t>
              </a:r>
              <a:endParaRPr lang="zh-CN" altLang="en-US" sz="1400" dirty="0">
                <a:solidFill>
                  <a:schemeClr val="bg1"/>
                </a:solidFill>
                <a:latin typeface="+mn-ea"/>
                <a:cs typeface="+mn-ea"/>
              </a:endParaRPr>
            </a:p>
          </p:txBody>
        </p:sp>
      </p:grpSp>
      <p:grpSp>
        <p:nvGrpSpPr>
          <p:cNvPr id="273" name="组合 43"/>
          <p:cNvGrpSpPr/>
          <p:nvPr/>
        </p:nvGrpSpPr>
        <p:grpSpPr>
          <a:xfrm>
            <a:off x="2934970" y="2734310"/>
            <a:ext cx="3139440" cy="2362835"/>
            <a:chOff x="5749738" y="1886675"/>
            <a:chExt cx="4935598" cy="3816424"/>
          </a:xfrm>
        </p:grpSpPr>
        <p:sp>
          <p:nvSpPr>
            <p:cNvPr id="274" name="矩形 273"/>
            <p:cNvSpPr/>
            <p:nvPr/>
          </p:nvSpPr>
          <p:spPr>
            <a:xfrm>
              <a:off x="5821754" y="1886675"/>
              <a:ext cx="4863582" cy="381642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以往的研究虽然在主题演化过程中加入时间因子，但因其只在前期数据预处理阶段进行时区划分，时间因素发挥作用受限，缺少以时间序列形式为数据特征的文献分析。</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350" dirty="0">
                <a:solidFill>
                  <a:srgbClr val="0070C0"/>
                </a:solidFill>
                <a:cs typeface="+mn-ea"/>
              </a:endParaRPr>
            </a:p>
          </p:txBody>
        </p:sp>
        <p:sp>
          <p:nvSpPr>
            <p:cNvPr id="275" name="文本框 274"/>
            <p:cNvSpPr txBox="1"/>
            <p:nvPr/>
          </p:nvSpPr>
          <p:spPr>
            <a:xfrm>
              <a:off x="5749738" y="1886675"/>
              <a:ext cx="524087" cy="415713"/>
            </a:xfrm>
            <a:prstGeom prst="rect">
              <a:avLst/>
            </a:prstGeom>
            <a:solidFill>
              <a:schemeClr val="bg2"/>
            </a:solidFill>
          </p:spPr>
          <p:txBody>
            <a:bodyPr wrap="none" rtlCol="0">
              <a:noAutofit/>
            </a:bodyPr>
            <a:lstStyle/>
            <a:p>
              <a:pPr algn="ctr"/>
              <a:r>
                <a:rPr lang="en-US" altLang="zh-CN" sz="1400" dirty="0">
                  <a:solidFill>
                    <a:schemeClr val="accent1"/>
                  </a:solidFill>
                  <a:latin typeface="Arial" panose="020B0604020202020204" pitchFamily="34" charset="0"/>
                  <a:cs typeface="+mn-ea"/>
                </a:rPr>
                <a:t>02</a:t>
              </a:r>
              <a:endParaRPr lang="zh-CN" altLang="en-US" sz="1400" dirty="0">
                <a:solidFill>
                  <a:schemeClr val="accent1"/>
                </a:solidFill>
                <a:latin typeface="Arial" panose="020B0604020202020204" pitchFamily="34" charset="0"/>
                <a:cs typeface="+mn-ea"/>
              </a:endParaRPr>
            </a:p>
          </p:txBody>
        </p:sp>
        <p:sp>
          <p:nvSpPr>
            <p:cNvPr id="278" name="矩形 277"/>
            <p:cNvSpPr/>
            <p:nvPr/>
          </p:nvSpPr>
          <p:spPr>
            <a:xfrm>
              <a:off x="6853724" y="4636063"/>
              <a:ext cx="3800753" cy="564105"/>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bg1"/>
                  </a:solidFill>
                  <a:latin typeface="+mn-ea"/>
                  <a:cs typeface="+mn-ea"/>
                </a:rPr>
                <a:t>主题演化方面</a:t>
              </a:r>
              <a:endParaRPr lang="zh-CN" altLang="en-US" sz="1400" dirty="0">
                <a:solidFill>
                  <a:schemeClr val="bg1"/>
                </a:solidFill>
                <a:latin typeface="+mn-ea"/>
                <a:cs typeface="+mn-ea"/>
              </a:endParaRPr>
            </a:p>
          </p:txBody>
        </p:sp>
      </p:grpSp>
      <p:sp>
        <p:nvSpPr>
          <p:cNvPr id="101" name="文本框 100"/>
          <p:cNvSpPr txBox="1"/>
          <p:nvPr/>
        </p:nvSpPr>
        <p:spPr>
          <a:xfrm>
            <a:off x="755650" y="915035"/>
            <a:ext cx="8169910" cy="1322070"/>
          </a:xfrm>
          <a:prstGeom prst="rect">
            <a:avLst/>
          </a:prstGeom>
          <a:noFill/>
          <a:ln w="9525">
            <a:noFill/>
          </a:ln>
        </p:spPr>
        <p:txBody>
          <a:bodyPr wrap="square">
            <a:spAutoFit/>
          </a:bodyPr>
          <a:p>
            <a:pPr indent="304800"/>
            <a:r>
              <a:rPr lang="zh-CN" sz="1600" b="0">
                <a:latin typeface="宋体" panose="02010600030101010101" pitchFamily="2" charset="-122"/>
                <a:ea typeface="宋体" panose="02010600030101010101" pitchFamily="2" charset="-122"/>
                <a:cs typeface="宋体" panose="02010600030101010101" pitchFamily="2" charset="-122"/>
              </a:rPr>
              <a:t>近年来，随着数字出版行业及其相关技术的日渐发展和成熟，科技文献的出版周期大大缩短，</a:t>
            </a:r>
            <a:r>
              <a:rPr lang="zh-CN" sz="1600" b="1">
                <a:solidFill>
                  <a:srgbClr val="C00000"/>
                </a:solidFill>
                <a:latin typeface="宋体" panose="02010600030101010101" pitchFamily="2" charset="-122"/>
                <a:ea typeface="宋体" panose="02010600030101010101" pitchFamily="2" charset="-122"/>
                <a:cs typeface="宋体" panose="02010600030101010101" pitchFamily="2" charset="-122"/>
              </a:rPr>
              <a:t>数据库每天新增大量的文献供科技工作者浏览、下载和参考</a:t>
            </a:r>
            <a:r>
              <a:rPr lang="zh-CN" sz="1600" b="0">
                <a:latin typeface="宋体" panose="02010600030101010101" pitchFamily="2" charset="-122"/>
                <a:ea typeface="宋体" panose="02010600030101010101" pitchFamily="2" charset="-122"/>
                <a:cs typeface="宋体" panose="02010600030101010101" pitchFamily="2" charset="-122"/>
              </a:rPr>
              <a:t>。丰富的资源提供了学习的机会，但也让</a:t>
            </a:r>
            <a:r>
              <a:rPr lang="zh-CN" sz="1600" b="1">
                <a:solidFill>
                  <a:srgbClr val="C00000"/>
                </a:solidFill>
                <a:latin typeface="宋体" panose="02010600030101010101" pitchFamily="2" charset="-122"/>
                <a:ea typeface="宋体" panose="02010600030101010101" pitchFamily="2" charset="-122"/>
                <a:cs typeface="宋体" panose="02010600030101010101" pitchFamily="2" charset="-122"/>
              </a:rPr>
              <a:t>科研人员难以高效地获取学科研究热点和发展趋势</a:t>
            </a:r>
            <a:r>
              <a:rPr lang="zh-CN" sz="1600" b="0">
                <a:latin typeface="宋体" panose="02010600030101010101" pitchFamily="2" charset="-122"/>
                <a:ea typeface="宋体" panose="02010600030101010101" pitchFamily="2" charset="-122"/>
                <a:cs typeface="宋体" panose="02010600030101010101" pitchFamily="2" charset="-122"/>
              </a:rPr>
              <a:t>。与此同时，相关期刊也面临如何甄选符合时代特色和相关领域发展趋势文献的困境。为全面深入了解相关学科发展态势，迫切地需要针对</a:t>
            </a:r>
            <a:r>
              <a:rPr lang="zh-CN" sz="1600">
                <a:solidFill>
                  <a:schemeClr val="tx1"/>
                </a:solidFill>
                <a:latin typeface="宋体" panose="02010600030101010101" pitchFamily="2" charset="-122"/>
                <a:ea typeface="宋体" panose="02010600030101010101" pitchFamily="2" charset="-122"/>
                <a:cs typeface="宋体" panose="02010600030101010101" pitchFamily="2" charset="-122"/>
              </a:rPr>
              <a:t>相应</a:t>
            </a:r>
            <a:r>
              <a:rPr lang="zh-CN" sz="1600" b="1">
                <a:solidFill>
                  <a:srgbClr val="C00000"/>
                </a:solidFill>
                <a:latin typeface="宋体" panose="02010600030101010101" pitchFamily="2" charset="-122"/>
                <a:ea typeface="宋体" panose="02010600030101010101" pitchFamily="2" charset="-122"/>
                <a:cs typeface="宋体" panose="02010600030101010101" pitchFamily="2" charset="-122"/>
              </a:rPr>
              <a:t>文献的主题进行深层次挖掘、梳理与分析</a:t>
            </a:r>
            <a:r>
              <a:rPr lang="zh-CN" sz="1600" b="0">
                <a:latin typeface="宋体" panose="02010600030101010101" pitchFamily="2" charset="-122"/>
                <a:ea typeface="宋体" panose="02010600030101010101" pitchFamily="2" charset="-122"/>
                <a:cs typeface="宋体" panose="02010600030101010101" pitchFamily="2" charset="-122"/>
              </a:rPr>
              <a:t>。</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grpSp>
        <p:nvGrpSpPr>
          <p:cNvPr id="2" name="组合 43"/>
          <p:cNvGrpSpPr/>
          <p:nvPr/>
        </p:nvGrpSpPr>
        <p:grpSpPr>
          <a:xfrm>
            <a:off x="6080760" y="2763520"/>
            <a:ext cx="3007995" cy="2333625"/>
            <a:chOff x="5636930" y="1886675"/>
            <a:chExt cx="4935598" cy="3816424"/>
          </a:xfrm>
        </p:grpSpPr>
        <p:sp>
          <p:nvSpPr>
            <p:cNvPr id="3" name="矩形 2"/>
            <p:cNvSpPr/>
            <p:nvPr/>
          </p:nvSpPr>
          <p:spPr>
            <a:xfrm>
              <a:off x="5708946" y="1886675"/>
              <a:ext cx="4863582" cy="381642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目前基于算法模型对学科研究主题的排序研究主要是在文本挖掘的基础上，根据主题词出现的频次或主题词间的关联性实现主题排序。</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350" dirty="0">
                <a:solidFill>
                  <a:srgbClr val="0070C0"/>
                </a:solidFill>
                <a:cs typeface="+mn-ea"/>
              </a:endParaRPr>
            </a:p>
          </p:txBody>
        </p:sp>
        <p:sp>
          <p:nvSpPr>
            <p:cNvPr id="4" name="文本框 3"/>
            <p:cNvSpPr txBox="1"/>
            <p:nvPr/>
          </p:nvSpPr>
          <p:spPr>
            <a:xfrm>
              <a:off x="5636930" y="1886675"/>
              <a:ext cx="524087" cy="415713"/>
            </a:xfrm>
            <a:prstGeom prst="rect">
              <a:avLst/>
            </a:prstGeom>
            <a:solidFill>
              <a:schemeClr val="bg2"/>
            </a:solidFill>
          </p:spPr>
          <p:txBody>
            <a:bodyPr wrap="none" rtlCol="0">
              <a:noAutofit/>
            </a:bodyPr>
            <a:p>
              <a:pPr algn="ctr"/>
              <a:r>
                <a:rPr lang="en-US" altLang="zh-CN" sz="1400" dirty="0">
                  <a:solidFill>
                    <a:schemeClr val="accent1"/>
                  </a:solidFill>
                  <a:latin typeface="Arial" panose="020B0604020202020204" pitchFamily="34" charset="0"/>
                  <a:cs typeface="+mn-ea"/>
                </a:rPr>
                <a:t>03</a:t>
              </a:r>
              <a:endParaRPr lang="zh-CN" altLang="en-US" sz="1400" dirty="0">
                <a:solidFill>
                  <a:schemeClr val="accent1"/>
                </a:solidFill>
                <a:latin typeface="Arial" panose="020B0604020202020204" pitchFamily="34" charset="0"/>
                <a:cs typeface="+mn-ea"/>
              </a:endParaRPr>
            </a:p>
          </p:txBody>
        </p:sp>
        <p:sp>
          <p:nvSpPr>
            <p:cNvPr id="5" name="矩形 4"/>
            <p:cNvSpPr/>
            <p:nvPr/>
          </p:nvSpPr>
          <p:spPr>
            <a:xfrm>
              <a:off x="6740916" y="4636063"/>
              <a:ext cx="3800753" cy="571165"/>
            </a:xfrm>
            <a:prstGeom prst="rect">
              <a:avLst/>
            </a:prstGeom>
          </p:spPr>
          <p:txBody>
            <a:bodyPr wrap="square">
              <a:spAutoFit/>
              <a:scene3d>
                <a:camera prst="orthographicFront"/>
                <a:lightRig rig="threePt" dir="t"/>
              </a:scene3d>
              <a:sp3d contourW="12700"/>
            </a:bodyPr>
            <a:p>
              <a:pPr>
                <a:lnSpc>
                  <a:spcPct val="120000"/>
                </a:lnSpc>
              </a:pPr>
              <a:r>
                <a:rPr lang="zh-CN" altLang="en-US" sz="1400" dirty="0">
                  <a:solidFill>
                    <a:schemeClr val="bg1"/>
                  </a:solidFill>
                  <a:latin typeface="+mn-ea"/>
                  <a:cs typeface="+mn-ea"/>
                </a:rPr>
                <a:t>主题排序方面</a:t>
              </a:r>
              <a:endParaRPr lang="zh-CN" altLang="en-US" sz="1400" dirty="0">
                <a:solidFill>
                  <a:schemeClr val="bg1"/>
                </a:solidFill>
                <a:latin typeface="+mn-ea"/>
                <a:cs typeface="+mn-ea"/>
              </a:endParaRPr>
            </a:p>
          </p:txBody>
        </p:sp>
      </p:grpSp>
    </p:spTree>
  </p:cSld>
  <p:clrMapOvr>
    <a:masterClrMapping/>
  </p:clrMapOvr>
  <mc:AlternateContent xmlns:mc="http://schemas.openxmlformats.org/markup-compatibility/2006">
    <mc:Choice xmlns:p14="http://schemas.microsoft.com/office/powerpoint/2010/main" Requires="p14">
      <p:transition p14:dur="10">
        <p14:flythrough/>
      </p:transition>
    </mc:Choice>
    <mc:Fallback>
      <p:transition>
        <p:fade/>
      </p:transition>
    </mc:Fallback>
  </mc:AlternateContent>
  <p:timing>
    <p:tnLst>
      <p:par>
        <p:cTn id="1" dur="indefinite" restart="never" nodeType="tmRoot"/>
      </p:par>
    </p:tnLst>
    <p:bldLst>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文本框 100"/>
          <p:cNvSpPr txBox="1"/>
          <p:nvPr/>
        </p:nvSpPr>
        <p:spPr>
          <a:xfrm>
            <a:off x="683895" y="836930"/>
            <a:ext cx="8048625" cy="3291840"/>
          </a:xfrm>
          <a:prstGeom prst="rect">
            <a:avLst/>
          </a:prstGeom>
          <a:noFill/>
          <a:ln w="9525">
            <a:noFill/>
          </a:ln>
        </p:spPr>
        <p:txBody>
          <a:bodyPr wrap="square">
            <a:spAutoFit/>
          </a:bodyPr>
          <a:p>
            <a:pPr indent="304800"/>
            <a:r>
              <a:rPr sz="1600" b="0">
                <a:ea typeface="宋体" panose="02010600030101010101" pitchFamily="2" charset="-122"/>
              </a:rPr>
              <a:t>第一部分语义关系网构建处于语义网络层，共有2个步骤。步骤1：通过对近度、频度、值度三个指标进行界定，结合生存分析函数和Logrank检验，确定指标最优权重，对数据库关键词进行价值分层。步骤2：关键词共现关系网构建。基于高价值关键词，建立不同价值层次间的共现关系网络，构建语义关系网</a:t>
            </a:r>
            <a:r>
              <a:rPr lang="zh-CN" sz="1600" b="0">
                <a:ea typeface="宋体" panose="02010600030101010101" pitchFamily="2" charset="-122"/>
              </a:rPr>
              <a:t>。</a:t>
            </a:r>
            <a:endParaRPr lang="zh-CN" sz="1600" b="0">
              <a:ea typeface="宋体" panose="02010600030101010101" pitchFamily="2" charset="-122"/>
            </a:endParaRPr>
          </a:p>
          <a:p>
            <a:pPr indent="304800"/>
            <a:r>
              <a:rPr sz="1600" b="0">
                <a:ea typeface="宋体" panose="02010600030101010101" pitchFamily="2" charset="-122"/>
              </a:rPr>
              <a:t>第一部分语义关系网构建处于语义网络层，共有2个步骤。步骤1：通过对近度、频度、值度三个指标进行界定，结合生存分析函数和Logrank检验，确定指标最优权重，对数据库关键词进行价值分层。步骤2：关键词共现关系网构建。基于高价值关键词，构建语义关系网</a:t>
            </a:r>
            <a:r>
              <a:rPr lang="zh-CN" sz="1600" b="0">
                <a:ea typeface="宋体" panose="02010600030101010101" pitchFamily="2" charset="-122"/>
              </a:rPr>
              <a:t>。</a:t>
            </a:r>
            <a:endParaRPr lang="zh-CN" sz="1600" b="0">
              <a:ea typeface="宋体" panose="02010600030101010101" pitchFamily="2" charset="-122"/>
            </a:endParaRPr>
          </a:p>
          <a:p>
            <a:pPr indent="304800"/>
            <a:r>
              <a:rPr lang="zh-CN" sz="1600" b="0">
                <a:ea typeface="宋体" panose="02010600030101010101" pitchFamily="2" charset="-122"/>
              </a:rPr>
              <a:t>第三部分高价值热点主题演化与排序。步骤1：主题演化分析处于主题演化层。根据每一主题簇关键词追溯其出现所有归属时间单位，统计每一时间单位内的主题支持指数，形成主题支持指数序列。将任意两条序列组合并基于DTW算法计算组合内序列的相似性，结合AP聚类算法获得主题序列聚类结果。步骤2：高价值热点主题排序位主题排序层次。对每一主题簇的向心度和密度进行计算，构建主题天际线集合，对热度主题排序。</a:t>
            </a:r>
            <a:endParaRPr lang="zh-CN" altLang="en-US" sz="1600" b="0">
              <a:ea typeface="宋体" panose="02010600030101010101" pitchFamily="2" charset="-122"/>
            </a:endParaRPr>
          </a:p>
        </p:txBody>
      </p:sp>
      <p:graphicFrame>
        <p:nvGraphicFramePr>
          <p:cNvPr id="2" name="对象 -2147482624"/>
          <p:cNvGraphicFramePr/>
          <p:nvPr>
            <p:custDataLst>
              <p:tags r:id="rId1"/>
            </p:custDataLst>
          </p:nvPr>
        </p:nvGraphicFramePr>
        <p:xfrm>
          <a:off x="1443355" y="3933190"/>
          <a:ext cx="7006590" cy="2738120"/>
        </p:xfrm>
        <a:graphic>
          <a:graphicData uri="http://schemas.openxmlformats.org/presentationml/2006/ole">
            <mc:AlternateContent xmlns:mc="http://schemas.openxmlformats.org/markup-compatibility/2006">
              <mc:Choice xmlns:v="urn:schemas-microsoft-com:vml" Requires="v">
                <p:oleObj spid="_x0000_s4" name="" r:id="rId2" imgW="8790940" imgH="3443605" progId="Visio.Drawing.15">
                  <p:embed/>
                </p:oleObj>
              </mc:Choice>
              <mc:Fallback>
                <p:oleObj name="" r:id="rId2" imgW="8790940" imgH="3443605" progId="Visio.Drawing.15">
                  <p:embed/>
                  <p:pic>
                    <p:nvPicPr>
                      <p:cNvPr id="0" name="图片 3"/>
                      <p:cNvPicPr/>
                      <p:nvPr/>
                    </p:nvPicPr>
                    <p:blipFill>
                      <a:blip r:embed="rId3"/>
                      <a:stretch>
                        <a:fillRect/>
                      </a:stretch>
                    </p:blipFill>
                    <p:spPr>
                      <a:xfrm>
                        <a:off x="1443355" y="3933190"/>
                        <a:ext cx="7006590" cy="2738120"/>
                      </a:xfrm>
                      <a:prstGeom prst="rect">
                        <a:avLst/>
                      </a:prstGeom>
                      <a:noFill/>
                      <a:ln w="38100">
                        <a:noFill/>
                        <a:miter/>
                      </a:ln>
                    </p:spPr>
                  </p:pic>
                </p:oleObj>
              </mc:Fallback>
            </mc:AlternateContent>
          </a:graphicData>
        </a:graphic>
      </p:graphicFrame>
      <p:sp>
        <p:nvSpPr>
          <p:cNvPr id="25" name="文本框 24"/>
          <p:cNvSpPr txBox="1"/>
          <p:nvPr>
            <p:custDataLst>
              <p:tags r:id="rId4"/>
            </p:custDataLst>
          </p:nvPr>
        </p:nvSpPr>
        <p:spPr>
          <a:xfrm>
            <a:off x="684125" y="411251"/>
            <a:ext cx="7747809" cy="391160"/>
          </a:xfrm>
          <a:prstGeom prst="rect">
            <a:avLst/>
          </a:prstGeom>
          <a:noFill/>
        </p:spPr>
        <p:txBody>
          <a:bodyPr wrap="square" rtlCol="0">
            <a:spAutoFit/>
          </a:bodyPr>
          <a:p>
            <a:r>
              <a:rPr lang="en-US" altLang="zh-CN" sz="1950" dirty="0">
                <a:solidFill>
                  <a:schemeClr val="accent1"/>
                </a:solidFill>
                <a:latin typeface="微软雅黑" panose="020B0503020204020204" pitchFamily="34" charset="-122"/>
                <a:ea typeface="微软雅黑" panose="020B0503020204020204" pitchFamily="34" charset="-122"/>
              </a:rPr>
              <a:t>2.</a:t>
            </a:r>
            <a:r>
              <a:rPr lang="zh-CN" altLang="en-US" sz="1950" dirty="0">
                <a:solidFill>
                  <a:schemeClr val="accent1"/>
                </a:solidFill>
                <a:latin typeface="微软雅黑" panose="020B0503020204020204" pitchFamily="34" charset="-122"/>
                <a:ea typeface="微软雅黑" panose="020B0503020204020204" pitchFamily="34" charset="-122"/>
              </a:rPr>
              <a:t>研究框架</a:t>
            </a:r>
            <a:endParaRPr lang="zh-CN" altLang="en-US" sz="195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p:pull/>
      </p:transition>
    </mc:Choice>
    <mc:Fallback>
      <p:transition>
        <p:pull/>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10235" y="765175"/>
            <a:ext cx="7760335" cy="337185"/>
          </a:xfrm>
          <a:prstGeom prst="rect">
            <a:avLst/>
          </a:prstGeom>
          <a:noFill/>
        </p:spPr>
        <p:txBody>
          <a:bodyPr wrap="square">
            <a:spAutoFit/>
          </a:bodyPr>
          <a:lstStyle/>
          <a:p>
            <a:pPr indent="304800" algn="just"/>
            <a:r>
              <a:rPr lang="en-US" altLang="zh-CN" sz="1600" b="1" kern="100" dirty="0">
                <a:solidFill>
                  <a:srgbClr val="FF0000"/>
                </a:solidFill>
                <a:latin typeface="Calibri" panose="020F0502020204030204" pitchFamily="34" charset="0"/>
                <a:ea typeface="宋体" panose="02010600030101010101" pitchFamily="2" charset="-122"/>
                <a:cs typeface="Times New Roman" panose="02020603050405020304" pitchFamily="18" charset="0"/>
              </a:rPr>
              <a:t>3.1</a:t>
            </a:r>
            <a:r>
              <a:rPr lang="zh-CN" altLang="zh-CN" sz="1600" b="1" kern="100" dirty="0">
                <a:solidFill>
                  <a:srgbClr val="FF0000"/>
                </a:solidFill>
                <a:latin typeface="Calibri" panose="020F0502020204030204" pitchFamily="34" charset="0"/>
                <a:ea typeface="宋体" panose="02010600030101010101" pitchFamily="2" charset="-122"/>
                <a:cs typeface="Times New Roman" panose="02020603050405020304" pitchFamily="18" charset="0"/>
              </a:rPr>
              <a:t>数据来源与预处理</a:t>
            </a:r>
            <a:endParaRPr lang="zh-CN" altLang="zh-CN" sz="1600" b="1" kern="100" dirty="0">
              <a:solidFill>
                <a:srgbClr val="FF0000"/>
              </a:solidFill>
              <a:latin typeface="Calibri" panose="020F0502020204030204" pitchFamily="34" charset="0"/>
              <a:ea typeface="宋体" panose="02010600030101010101" pitchFamily="2" charset="-122"/>
              <a:cs typeface="Times New Roman" panose="02020603050405020304" pitchFamily="18" charset="0"/>
            </a:endParaRPr>
          </a:p>
        </p:txBody>
      </p:sp>
      <p:sp>
        <p:nvSpPr>
          <p:cNvPr id="100" name="文本框 99"/>
          <p:cNvSpPr txBox="1"/>
          <p:nvPr/>
        </p:nvSpPr>
        <p:spPr>
          <a:xfrm>
            <a:off x="610870" y="1196975"/>
            <a:ext cx="8341995" cy="1814830"/>
          </a:xfrm>
          <a:prstGeom prst="rect">
            <a:avLst/>
          </a:prstGeom>
          <a:noFill/>
          <a:ln w="9525">
            <a:noFill/>
          </a:ln>
        </p:spPr>
        <p:txBody>
          <a:bodyPr wrap="square">
            <a:spAutoFit/>
          </a:bodyPr>
          <a:p>
            <a:pPr indent="304800"/>
            <a:r>
              <a:rPr lang="zh-CN" sz="1600" b="0">
                <a:ea typeface="宋体" panose="02010600030101010101" pitchFamily="2" charset="-122"/>
              </a:rPr>
              <a:t>围绕</a:t>
            </a:r>
            <a:r>
              <a:rPr lang="en-US" sz="1600" b="0">
                <a:latin typeface="Times New Roman" panose="02020603050405020304" pitchFamily="18" charset="0"/>
                <a:ea typeface="宋体" panose="02010600030101010101" pitchFamily="2" charset="-122"/>
              </a:rPr>
              <a:t>“</a:t>
            </a:r>
            <a:r>
              <a:rPr lang="zh-CN" sz="1600" b="1">
                <a:solidFill>
                  <a:srgbClr val="C00000"/>
                </a:solidFill>
                <a:ea typeface="宋体" panose="02010600030101010101" pitchFamily="2" charset="-122"/>
              </a:rPr>
              <a:t>城乡社区供需服务</a:t>
            </a:r>
            <a:r>
              <a:rPr lang="en-US" sz="1600" b="0">
                <a:latin typeface="Times New Roman" panose="02020603050405020304" pitchFamily="18" charset="0"/>
                <a:ea typeface="宋体" panose="02010600030101010101" pitchFamily="2" charset="-122"/>
              </a:rPr>
              <a:t>”</a:t>
            </a:r>
            <a:r>
              <a:rPr lang="zh-CN" sz="1600" b="0">
                <a:ea typeface="宋体" panose="02010600030101010101" pitchFamily="2" charset="-122"/>
              </a:rPr>
              <a:t>，从中国知网检索相关文献字段。检索式为</a:t>
            </a:r>
            <a:r>
              <a:rPr lang="en-US" sz="1600" b="0">
                <a:latin typeface="Times New Roman" panose="02020603050405020304" pitchFamily="18" charset="0"/>
                <a:ea typeface="宋体" panose="02010600030101010101" pitchFamily="2" charset="-122"/>
              </a:rPr>
              <a:t>“SU=</a:t>
            </a:r>
            <a:r>
              <a:rPr lang="zh-CN" sz="1600" b="0">
                <a:ea typeface="宋体" panose="02010600030101010101" pitchFamily="2" charset="-122"/>
              </a:rPr>
              <a:t>（需求 </a:t>
            </a:r>
            <a:r>
              <a:rPr lang="en-US" sz="1600" b="0">
                <a:latin typeface="Times New Roman" panose="02020603050405020304" pitchFamily="18" charset="0"/>
                <a:ea typeface="宋体" panose="02010600030101010101" pitchFamily="2" charset="-122"/>
              </a:rPr>
              <a:t>OR </a:t>
            </a:r>
            <a:r>
              <a:rPr lang="zh-CN" sz="1600" b="0">
                <a:ea typeface="宋体" panose="02010600030101010101" pitchFamily="2" charset="-122"/>
              </a:rPr>
              <a:t>供需）</a:t>
            </a:r>
            <a:r>
              <a:rPr lang="en-US" sz="1600" b="0">
                <a:latin typeface="Times New Roman" panose="02020603050405020304" pitchFamily="18" charset="0"/>
                <a:ea typeface="宋体" panose="02010600030101010101" pitchFamily="2" charset="-122"/>
              </a:rPr>
              <a:t>OR SU=</a:t>
            </a:r>
            <a:r>
              <a:rPr lang="zh-CN" sz="1600" b="0">
                <a:ea typeface="宋体" panose="02010600030101010101" pitchFamily="2" charset="-122"/>
              </a:rPr>
              <a:t>（平台 </a:t>
            </a:r>
            <a:r>
              <a:rPr lang="en-US" sz="1600" b="0">
                <a:latin typeface="Times New Roman" panose="02020603050405020304" pitchFamily="18" charset="0"/>
                <a:ea typeface="宋体" panose="02010600030101010101" pitchFamily="2" charset="-122"/>
              </a:rPr>
              <a:t>OR </a:t>
            </a:r>
            <a:r>
              <a:rPr lang="zh-CN" sz="1600" b="0">
                <a:ea typeface="宋体" panose="02010600030101010101" pitchFamily="2" charset="-122"/>
              </a:rPr>
              <a:t>渠道）</a:t>
            </a:r>
            <a:r>
              <a:rPr lang="en-US" sz="1600" b="0">
                <a:latin typeface="Times New Roman" panose="02020603050405020304" pitchFamily="18" charset="0"/>
                <a:ea typeface="宋体" panose="02010600030101010101" pitchFamily="2" charset="-122"/>
              </a:rPr>
              <a:t>OR SU=</a:t>
            </a:r>
            <a:r>
              <a:rPr lang="zh-CN" sz="1600" b="0">
                <a:ea typeface="宋体" panose="02010600030101010101" pitchFamily="2" charset="-122"/>
              </a:rPr>
              <a:t>（供给 </a:t>
            </a:r>
            <a:r>
              <a:rPr lang="en-US" sz="1600" b="0">
                <a:latin typeface="Times New Roman" panose="02020603050405020304" pitchFamily="18" charset="0"/>
                <a:ea typeface="宋体" panose="02010600030101010101" pitchFamily="2" charset="-122"/>
              </a:rPr>
              <a:t>OR </a:t>
            </a:r>
            <a:r>
              <a:rPr lang="zh-CN" sz="1600" b="0">
                <a:ea typeface="宋体" panose="02010600030101010101" pitchFamily="2" charset="-122"/>
              </a:rPr>
              <a:t>供应）</a:t>
            </a:r>
            <a:r>
              <a:rPr lang="en-US" sz="1600" b="0">
                <a:latin typeface="Times New Roman" panose="02020603050405020304" pitchFamily="18" charset="0"/>
                <a:ea typeface="宋体" panose="02010600030101010101" pitchFamily="2" charset="-122"/>
              </a:rPr>
              <a:t>OR SU=</a:t>
            </a:r>
            <a:r>
              <a:rPr lang="zh-CN" sz="1600" b="0">
                <a:ea typeface="宋体" panose="02010600030101010101" pitchFamily="2" charset="-122"/>
              </a:rPr>
              <a:t>（投诉 </a:t>
            </a:r>
            <a:r>
              <a:rPr lang="en-US" sz="1600" b="0">
                <a:latin typeface="Times New Roman" panose="02020603050405020304" pitchFamily="18" charset="0"/>
                <a:ea typeface="宋体" panose="02010600030101010101" pitchFamily="2" charset="-122"/>
              </a:rPr>
              <a:t>OR </a:t>
            </a:r>
            <a:r>
              <a:rPr lang="zh-CN" sz="1600" b="0">
                <a:ea typeface="宋体" panose="02010600030101010101" pitchFamily="2" charset="-122"/>
              </a:rPr>
              <a:t>诉求）</a:t>
            </a:r>
            <a:r>
              <a:rPr lang="en-US" sz="1600" b="0">
                <a:latin typeface="Times New Roman" panose="02020603050405020304" pitchFamily="18" charset="0"/>
                <a:ea typeface="宋体" panose="02010600030101010101" pitchFamily="2" charset="-122"/>
              </a:rPr>
              <a:t>OR SU=</a:t>
            </a:r>
            <a:r>
              <a:rPr lang="zh-CN" sz="1600" b="0">
                <a:ea typeface="宋体" panose="02010600030101010101" pitchFamily="2" charset="-122"/>
              </a:rPr>
              <a:t>（建议 </a:t>
            </a:r>
            <a:r>
              <a:rPr lang="en-US" sz="1600" b="0">
                <a:latin typeface="Times New Roman" panose="02020603050405020304" pitchFamily="18" charset="0"/>
                <a:ea typeface="宋体" panose="02010600030101010101" pitchFamily="2" charset="-122"/>
              </a:rPr>
              <a:t>OR </a:t>
            </a:r>
            <a:r>
              <a:rPr lang="zh-CN" sz="1600" b="0">
                <a:ea typeface="宋体" panose="02010600030101010101" pitchFamily="2" charset="-122"/>
              </a:rPr>
              <a:t>反馈）</a:t>
            </a:r>
            <a:r>
              <a:rPr lang="en-US" sz="1600" b="0">
                <a:latin typeface="Times New Roman" panose="02020603050405020304" pitchFamily="18" charset="0"/>
                <a:ea typeface="宋体" panose="02010600030101010101" pitchFamily="2" charset="-122"/>
              </a:rPr>
              <a:t>OR SU=</a:t>
            </a:r>
            <a:r>
              <a:rPr lang="zh-CN" sz="1600" b="0">
                <a:ea typeface="宋体" panose="02010600030101010101" pitchFamily="2" charset="-122"/>
              </a:rPr>
              <a:t>（社会服务 </a:t>
            </a:r>
            <a:r>
              <a:rPr lang="en-US" sz="1600" b="0">
                <a:latin typeface="Times New Roman" panose="02020603050405020304" pitchFamily="18" charset="0"/>
                <a:ea typeface="宋体" panose="02010600030101010101" pitchFamily="2" charset="-122"/>
              </a:rPr>
              <a:t>OR </a:t>
            </a:r>
            <a:r>
              <a:rPr lang="zh-CN" sz="1600" b="0">
                <a:ea typeface="宋体" panose="02010600030101010101" pitchFamily="2" charset="-122"/>
              </a:rPr>
              <a:t>公共服务）</a:t>
            </a:r>
            <a:r>
              <a:rPr lang="en-US" sz="1600" b="0">
                <a:latin typeface="Times New Roman" panose="02020603050405020304" pitchFamily="18" charset="0"/>
                <a:ea typeface="宋体" panose="02010600030101010101" pitchFamily="2" charset="-122"/>
              </a:rPr>
              <a:t>AND SU=</a:t>
            </a:r>
            <a:r>
              <a:rPr lang="zh-CN" sz="1600" b="0">
                <a:ea typeface="宋体" panose="02010600030101010101" pitchFamily="2" charset="-122"/>
              </a:rPr>
              <a:t>（城乡 </a:t>
            </a:r>
            <a:r>
              <a:rPr lang="en-US" sz="1600" b="0">
                <a:latin typeface="Times New Roman" panose="02020603050405020304" pitchFamily="18" charset="0"/>
                <a:ea typeface="宋体" panose="02010600030101010101" pitchFamily="2" charset="-122"/>
              </a:rPr>
              <a:t>OR </a:t>
            </a:r>
            <a:r>
              <a:rPr lang="zh-CN" sz="1600" b="0">
                <a:ea typeface="宋体" panose="02010600030101010101" pitchFamily="2" charset="-122"/>
              </a:rPr>
              <a:t>城镇 </a:t>
            </a:r>
            <a:r>
              <a:rPr lang="en-US" sz="1600" b="0">
                <a:latin typeface="Times New Roman" panose="02020603050405020304" pitchFamily="18" charset="0"/>
                <a:ea typeface="宋体" panose="02010600030101010101" pitchFamily="2" charset="-122"/>
              </a:rPr>
              <a:t>OR</a:t>
            </a:r>
            <a:r>
              <a:rPr lang="zh-CN" sz="1600" b="0">
                <a:ea typeface="宋体" panose="02010600030101010101" pitchFamily="2" charset="-122"/>
              </a:rPr>
              <a:t>社区</a:t>
            </a:r>
            <a:r>
              <a:rPr lang="en-US" sz="1600" b="0">
                <a:latin typeface="Times New Roman" panose="02020603050405020304" pitchFamily="18" charset="0"/>
                <a:ea typeface="宋体" panose="02010600030101010101" pitchFamily="2" charset="-122"/>
              </a:rPr>
              <a:t>OR</a:t>
            </a:r>
            <a:r>
              <a:rPr lang="zh-CN" sz="1600" b="0">
                <a:ea typeface="宋体" panose="02010600030101010101" pitchFamily="2" charset="-122"/>
              </a:rPr>
              <a:t>小区</a:t>
            </a:r>
            <a:r>
              <a:rPr lang="en-US" sz="1600" b="0">
                <a:latin typeface="Times New Roman" panose="02020603050405020304" pitchFamily="18" charset="0"/>
                <a:ea typeface="宋体" panose="02010600030101010101" pitchFamily="2" charset="-122"/>
              </a:rPr>
              <a:t>OR</a:t>
            </a:r>
            <a:r>
              <a:rPr lang="zh-CN" sz="1600" b="0">
                <a:ea typeface="宋体" panose="02010600030101010101" pitchFamily="2" charset="-122"/>
              </a:rPr>
              <a:t>村镇 </a:t>
            </a:r>
            <a:r>
              <a:rPr lang="en-US" sz="1600" b="0">
                <a:latin typeface="Times New Roman" panose="02020603050405020304" pitchFamily="18" charset="0"/>
                <a:ea typeface="宋体" panose="02010600030101010101" pitchFamily="2" charset="-122"/>
              </a:rPr>
              <a:t>OR </a:t>
            </a:r>
            <a:r>
              <a:rPr lang="zh-CN" sz="1600" b="0">
                <a:ea typeface="宋体" panose="02010600030101010101" pitchFamily="2" charset="-122"/>
              </a:rPr>
              <a:t>农村</a:t>
            </a:r>
            <a:r>
              <a:rPr lang="en-US" sz="1600" b="0">
                <a:latin typeface="Times New Roman" panose="02020603050405020304" pitchFamily="18" charset="0"/>
                <a:ea typeface="宋体" panose="02010600030101010101" pitchFamily="2" charset="-122"/>
              </a:rPr>
              <a:t>OR </a:t>
            </a:r>
            <a:r>
              <a:rPr lang="zh-CN" sz="1600" b="0">
                <a:ea typeface="宋体" panose="02010600030101010101" pitchFamily="2" charset="-122"/>
              </a:rPr>
              <a:t>乡村 </a:t>
            </a:r>
            <a:r>
              <a:rPr lang="en-US" sz="1600" b="0">
                <a:latin typeface="Times New Roman" panose="02020603050405020304" pitchFamily="18" charset="0"/>
                <a:ea typeface="宋体" panose="02010600030101010101" pitchFamily="2" charset="-122"/>
              </a:rPr>
              <a:t>OR </a:t>
            </a:r>
            <a:r>
              <a:rPr lang="zh-CN" sz="1600" b="0">
                <a:ea typeface="宋体" panose="02010600030101010101" pitchFamily="2" charset="-122"/>
              </a:rPr>
              <a:t>乡下 </a:t>
            </a:r>
            <a:r>
              <a:rPr lang="en-US" sz="1600" b="0">
                <a:latin typeface="Times New Roman" panose="02020603050405020304" pitchFamily="18" charset="0"/>
                <a:ea typeface="宋体" panose="02010600030101010101" pitchFamily="2" charset="-122"/>
              </a:rPr>
              <a:t>OR </a:t>
            </a:r>
            <a:r>
              <a:rPr lang="zh-CN" sz="1600" b="0">
                <a:ea typeface="宋体" panose="02010600030101010101" pitchFamily="2" charset="-122"/>
              </a:rPr>
              <a:t>乡间 </a:t>
            </a:r>
            <a:r>
              <a:rPr lang="en-US" sz="1600" b="0">
                <a:latin typeface="Times New Roman" panose="02020603050405020304" pitchFamily="18" charset="0"/>
                <a:ea typeface="宋体" panose="02010600030101010101" pitchFamily="2" charset="-122"/>
              </a:rPr>
              <a:t>OR </a:t>
            </a:r>
            <a:r>
              <a:rPr lang="zh-CN" sz="1600" b="0">
                <a:ea typeface="宋体" panose="02010600030101010101" pitchFamily="2" charset="-122"/>
              </a:rPr>
              <a:t>村落 </a:t>
            </a:r>
            <a:r>
              <a:rPr lang="en-US" sz="1600" b="0">
                <a:latin typeface="Times New Roman" panose="02020603050405020304" pitchFamily="18" charset="0"/>
                <a:ea typeface="宋体" panose="02010600030101010101" pitchFamily="2" charset="-122"/>
              </a:rPr>
              <a:t>OR </a:t>
            </a:r>
            <a:r>
              <a:rPr lang="zh-CN" sz="1600" b="0">
                <a:ea typeface="宋体" panose="02010600030101010101" pitchFamily="2" charset="-122"/>
              </a:rPr>
              <a:t>村庄 </a:t>
            </a:r>
            <a:r>
              <a:rPr lang="en-US" sz="1600" b="0">
                <a:latin typeface="Times New Roman" panose="02020603050405020304" pitchFamily="18" charset="0"/>
                <a:ea typeface="宋体" panose="02010600030101010101" pitchFamily="2" charset="-122"/>
              </a:rPr>
              <a:t>OR </a:t>
            </a:r>
            <a:r>
              <a:rPr lang="zh-CN" sz="1600" b="0">
                <a:ea typeface="宋体" panose="02010600030101010101" pitchFamily="2" charset="-122"/>
              </a:rPr>
              <a:t>山村 </a:t>
            </a:r>
            <a:r>
              <a:rPr lang="en-US" sz="1600" b="0">
                <a:latin typeface="Times New Roman" panose="02020603050405020304" pitchFamily="18" charset="0"/>
                <a:ea typeface="宋体" panose="02010600030101010101" pitchFamily="2" charset="-122"/>
              </a:rPr>
              <a:t>OR </a:t>
            </a:r>
            <a:r>
              <a:rPr lang="zh-CN" sz="1600" b="0">
                <a:ea typeface="宋体" panose="02010600030101010101" pitchFamily="2" charset="-122"/>
              </a:rPr>
              <a:t>行政村 </a:t>
            </a:r>
            <a:r>
              <a:rPr lang="en-US" sz="1600" b="0">
                <a:latin typeface="Times New Roman" panose="02020603050405020304" pitchFamily="18" charset="0"/>
                <a:ea typeface="宋体" panose="02010600030101010101" pitchFamily="2" charset="-122"/>
              </a:rPr>
              <a:t>OR </a:t>
            </a:r>
            <a:r>
              <a:rPr lang="zh-CN" sz="1600" b="0">
                <a:ea typeface="宋体" panose="02010600030101010101" pitchFamily="2" charset="-122"/>
              </a:rPr>
              <a:t>自然村 </a:t>
            </a:r>
            <a:r>
              <a:rPr lang="en-US" sz="1600" b="0">
                <a:latin typeface="Times New Roman" panose="02020603050405020304" pitchFamily="18" charset="0"/>
                <a:ea typeface="宋体" panose="02010600030101010101" pitchFamily="2" charset="-122"/>
              </a:rPr>
              <a:t>OR </a:t>
            </a:r>
            <a:r>
              <a:rPr lang="zh-CN" sz="1600" b="0">
                <a:ea typeface="宋体" panose="02010600030101010101" pitchFamily="2" charset="-122"/>
              </a:rPr>
              <a:t>中心村 </a:t>
            </a:r>
            <a:r>
              <a:rPr lang="en-US" sz="1600" b="0">
                <a:latin typeface="Times New Roman" panose="02020603050405020304" pitchFamily="18" charset="0"/>
                <a:ea typeface="宋体" panose="02010600030101010101" pitchFamily="2" charset="-122"/>
              </a:rPr>
              <a:t>OR </a:t>
            </a:r>
            <a:r>
              <a:rPr lang="zh-CN" sz="1600" b="0">
                <a:ea typeface="宋体" panose="02010600030101010101" pitchFamily="2" charset="-122"/>
              </a:rPr>
              <a:t>一般村）</a:t>
            </a:r>
            <a:r>
              <a:rPr lang="en-US" sz="1600" b="0">
                <a:latin typeface="Times New Roman" panose="02020603050405020304" pitchFamily="18" charset="0"/>
                <a:ea typeface="宋体" panose="02010600030101010101" pitchFamily="2" charset="-122"/>
              </a:rPr>
              <a:t>”</a:t>
            </a:r>
            <a:r>
              <a:rPr lang="zh-CN" sz="1600" b="0">
                <a:ea typeface="宋体" panose="02010600030101010101" pitchFamily="2" charset="-122"/>
              </a:rPr>
              <a:t>，时间跨度选择为 </a:t>
            </a:r>
            <a:r>
              <a:rPr lang="en-US" sz="1600" b="0">
                <a:latin typeface="Times New Roman" panose="02020603050405020304" pitchFamily="18" charset="0"/>
                <a:ea typeface="宋体" panose="02010600030101010101" pitchFamily="2" charset="-122"/>
              </a:rPr>
              <a:t>1998</a:t>
            </a:r>
            <a:r>
              <a:rPr lang="zh-CN" sz="1600" b="0">
                <a:ea typeface="宋体" panose="02010600030101010101" pitchFamily="2" charset="-122"/>
              </a:rPr>
              <a:t>年至</a:t>
            </a:r>
            <a:r>
              <a:rPr lang="en-US" sz="1600" b="0">
                <a:latin typeface="Times New Roman" panose="02020603050405020304" pitchFamily="18" charset="0"/>
                <a:ea typeface="宋体" panose="02010600030101010101" pitchFamily="2" charset="-122"/>
              </a:rPr>
              <a:t>2022</a:t>
            </a:r>
            <a:r>
              <a:rPr lang="zh-CN" sz="1600" b="0">
                <a:ea typeface="宋体" panose="02010600030101010101" pitchFamily="2" charset="-122"/>
              </a:rPr>
              <a:t>年，检索日期为</a:t>
            </a:r>
            <a:r>
              <a:rPr lang="en-US" sz="1600" b="0">
                <a:latin typeface="Times New Roman" panose="02020603050405020304" pitchFamily="18" charset="0"/>
                <a:ea typeface="宋体" panose="02010600030101010101" pitchFamily="2" charset="-122"/>
              </a:rPr>
              <a:t>2022</a:t>
            </a:r>
            <a:r>
              <a:rPr lang="zh-CN" sz="1600" b="0">
                <a:ea typeface="宋体" panose="02010600030101010101" pitchFamily="2" charset="-122"/>
              </a:rPr>
              <a:t>年</a:t>
            </a:r>
            <a:r>
              <a:rPr lang="en-US" sz="1600" b="0">
                <a:latin typeface="Times New Roman" panose="02020603050405020304" pitchFamily="18" charset="0"/>
                <a:ea typeface="宋体" panose="02010600030101010101" pitchFamily="2" charset="-122"/>
              </a:rPr>
              <a:t>6</a:t>
            </a:r>
            <a:r>
              <a:rPr lang="zh-CN" sz="1600" b="0">
                <a:ea typeface="宋体" panose="02010600030101010101" pitchFamily="2" charset="-122"/>
              </a:rPr>
              <a:t>月</a:t>
            </a:r>
            <a:r>
              <a:rPr lang="en-US" sz="1600" b="0">
                <a:latin typeface="Times New Roman" panose="02020603050405020304" pitchFamily="18" charset="0"/>
                <a:ea typeface="宋体" panose="02010600030101010101" pitchFamily="2" charset="-122"/>
              </a:rPr>
              <a:t>4</a:t>
            </a:r>
            <a:r>
              <a:rPr lang="zh-CN" sz="1600" b="0">
                <a:ea typeface="宋体" panose="02010600030101010101" pitchFamily="2" charset="-122"/>
              </a:rPr>
              <a:t>日。经过上述检索共获得</a:t>
            </a:r>
            <a:r>
              <a:rPr lang="en-US" sz="1600" b="0">
                <a:latin typeface="Times New Roman" panose="02020603050405020304" pitchFamily="18" charset="0"/>
                <a:ea typeface="宋体" panose="02010600030101010101" pitchFamily="2" charset="-122"/>
              </a:rPr>
              <a:t>30115</a:t>
            </a:r>
            <a:r>
              <a:rPr lang="zh-CN" sz="1600" b="0">
                <a:ea typeface="宋体" panose="02010600030101010101" pitchFamily="2" charset="-122"/>
              </a:rPr>
              <a:t>篇期刊文献数据。通过对这些文献逐一排查，剔除不相关文献，最终获得可参与分析的</a:t>
            </a:r>
            <a:r>
              <a:rPr lang="en-US" sz="1600" b="1">
                <a:solidFill>
                  <a:srgbClr val="C00000"/>
                </a:solidFill>
                <a:latin typeface="Times New Roman" panose="02020603050405020304" pitchFamily="18" charset="0"/>
                <a:ea typeface="宋体" panose="02010600030101010101" pitchFamily="2" charset="-122"/>
              </a:rPr>
              <a:t>15923</a:t>
            </a:r>
            <a:r>
              <a:rPr lang="zh-CN" sz="1600" b="1">
                <a:solidFill>
                  <a:srgbClr val="C00000"/>
                </a:solidFill>
                <a:ea typeface="宋体" panose="02010600030101010101" pitchFamily="2" charset="-122"/>
              </a:rPr>
              <a:t>篇</a:t>
            </a:r>
            <a:r>
              <a:rPr lang="zh-CN" sz="1600" b="0">
                <a:ea typeface="宋体" panose="02010600030101010101" pitchFamily="2" charset="-122"/>
              </a:rPr>
              <a:t>有效文献。</a:t>
            </a:r>
            <a:endParaRPr lang="zh-CN" altLang="en-US" sz="1600" b="0">
              <a:ea typeface="宋体" panose="02010600030101010101" pitchFamily="2" charset="-122"/>
            </a:endParaRPr>
          </a:p>
        </p:txBody>
      </p:sp>
      <p:pic>
        <p:nvPicPr>
          <p:cNvPr id="4" name="图片 3"/>
          <p:cNvPicPr/>
          <p:nvPr/>
        </p:nvPicPr>
        <p:blipFill>
          <a:blip r:embed="rId1"/>
          <a:stretch>
            <a:fillRect/>
          </a:stretch>
        </p:blipFill>
        <p:spPr>
          <a:xfrm>
            <a:off x="2358390" y="2925445"/>
            <a:ext cx="4424045" cy="1834515"/>
          </a:xfrm>
          <a:prstGeom prst="rect">
            <a:avLst/>
          </a:prstGeom>
          <a:noFill/>
          <a:ln w="9525">
            <a:noFill/>
          </a:ln>
        </p:spPr>
      </p:pic>
      <p:sp>
        <p:nvSpPr>
          <p:cNvPr id="101" name="文本框 100"/>
          <p:cNvSpPr txBox="1"/>
          <p:nvPr/>
        </p:nvSpPr>
        <p:spPr>
          <a:xfrm>
            <a:off x="2267585" y="4940300"/>
            <a:ext cx="5080000" cy="337185"/>
          </a:xfrm>
          <a:prstGeom prst="rect">
            <a:avLst/>
          </a:prstGeom>
          <a:noFill/>
          <a:ln w="9525">
            <a:noFill/>
          </a:ln>
        </p:spPr>
        <p:txBody>
          <a:bodyPr>
            <a:spAutoFit/>
          </a:bodyPr>
          <a:p>
            <a:pPr indent="0" algn="ctr"/>
            <a:r>
              <a:rPr lang="zh-CN" sz="1600" b="0">
                <a:ea typeface="宋体" panose="02010600030101010101" pitchFamily="2" charset="-122"/>
              </a:rPr>
              <a:t>图</a:t>
            </a:r>
            <a:r>
              <a:rPr lang="en-US" altLang="zh-CN" sz="1600" b="0">
                <a:ea typeface="宋体" panose="02010600030101010101" pitchFamily="2" charset="-122"/>
              </a:rPr>
              <a:t>X</a:t>
            </a:r>
            <a:r>
              <a:rPr lang="en-US" sz="1600" b="0">
                <a:latin typeface="Times New Roman" panose="02020603050405020304" pitchFamily="18" charset="0"/>
                <a:ea typeface="宋体" panose="02010600030101010101" pitchFamily="2" charset="-122"/>
              </a:rPr>
              <a:t> </a:t>
            </a:r>
            <a:r>
              <a:rPr lang="zh-CN" sz="1600" b="0">
                <a:ea typeface="宋体" panose="02010600030101010101" pitchFamily="2" charset="-122"/>
              </a:rPr>
              <a:t>最终文献关键词数据路构建</a:t>
            </a:r>
            <a:endParaRPr lang="zh-CN" altLang="en-US" sz="1600" b="0">
              <a:ea typeface="宋体" panose="02010600030101010101" pitchFamily="2" charset="-122"/>
            </a:endParaRPr>
          </a:p>
        </p:txBody>
      </p:sp>
      <p:sp>
        <p:nvSpPr>
          <p:cNvPr id="25" name="文本框 24"/>
          <p:cNvSpPr txBox="1"/>
          <p:nvPr>
            <p:custDataLst>
              <p:tags r:id="rId2"/>
            </p:custDataLst>
          </p:nvPr>
        </p:nvSpPr>
        <p:spPr>
          <a:xfrm>
            <a:off x="684125" y="411251"/>
            <a:ext cx="7747809" cy="391160"/>
          </a:xfrm>
          <a:prstGeom prst="rect">
            <a:avLst/>
          </a:prstGeom>
          <a:noFill/>
        </p:spPr>
        <p:txBody>
          <a:bodyPr wrap="square" rtlCol="0">
            <a:spAutoFit/>
          </a:bodyPr>
          <a:lstStyle/>
          <a:p>
            <a:r>
              <a:rPr lang="en-US" altLang="zh-CN" sz="1950" dirty="0">
                <a:solidFill>
                  <a:schemeClr val="accent1"/>
                </a:solidFill>
                <a:latin typeface="微软雅黑" panose="020B0503020204020204" pitchFamily="34" charset="-122"/>
                <a:ea typeface="微软雅黑" panose="020B0503020204020204" pitchFamily="34" charset="-122"/>
              </a:rPr>
              <a:t>3.</a:t>
            </a:r>
            <a:r>
              <a:rPr lang="zh-CN" altLang="en-US" sz="1950" dirty="0">
                <a:solidFill>
                  <a:schemeClr val="accent1"/>
                </a:solidFill>
                <a:latin typeface="微软雅黑" panose="020B0503020204020204" pitchFamily="34" charset="-122"/>
                <a:ea typeface="微软雅黑" panose="020B0503020204020204" pitchFamily="34" charset="-122"/>
              </a:rPr>
              <a:t>研究过程</a:t>
            </a:r>
            <a:endParaRPr lang="zh-CN" altLang="en-US" sz="195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p:pull/>
      </p:transition>
    </mc:Choice>
    <mc:Fallback>
      <p:transition>
        <p:pull/>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10235" y="836930"/>
            <a:ext cx="7760335" cy="368300"/>
          </a:xfrm>
          <a:prstGeom prst="rect">
            <a:avLst/>
          </a:prstGeom>
          <a:noFill/>
        </p:spPr>
        <p:txBody>
          <a:bodyPr wrap="square">
            <a:spAutoFit/>
          </a:bodyPr>
          <a:lstStyle/>
          <a:p>
            <a:pPr indent="304800" algn="just"/>
            <a:r>
              <a:rPr lang="en-US" altLang="zh-CN" b="1" kern="100" dirty="0">
                <a:solidFill>
                  <a:srgbClr val="FF0000"/>
                </a:solidFill>
                <a:latin typeface="Calibri" panose="020F0502020204030204" pitchFamily="34" charset="0"/>
                <a:ea typeface="宋体" panose="02010600030101010101" pitchFamily="2" charset="-122"/>
                <a:cs typeface="Times New Roman" panose="02020603050405020304" pitchFamily="18" charset="0"/>
                <a:sym typeface="+mn-ea"/>
              </a:rPr>
              <a:t>3.2</a:t>
            </a:r>
            <a:r>
              <a:rPr lang="zh-CN" altLang="en-US" b="1" kern="100" dirty="0">
                <a:solidFill>
                  <a:srgbClr val="FF0000"/>
                </a:solidFill>
                <a:latin typeface="Calibri" panose="020F0502020204030204" pitchFamily="34" charset="0"/>
                <a:ea typeface="宋体" panose="02010600030101010101" pitchFamily="2" charset="-122"/>
                <a:cs typeface="Times New Roman" panose="02020603050405020304" pitchFamily="18" charset="0"/>
                <a:sym typeface="+mn-ea"/>
              </a:rPr>
              <a:t>高价值主题簇获取</a:t>
            </a:r>
            <a:endParaRPr lang="en-US" altLang="zh-CN" b="1" kern="100" dirty="0">
              <a:solidFill>
                <a:srgbClr val="FF0000"/>
              </a:solidFill>
              <a:latin typeface="Calibri" panose="020F0502020204030204" pitchFamily="34" charset="0"/>
              <a:ea typeface="宋体" panose="02010600030101010101" pitchFamily="2" charset="-122"/>
              <a:cs typeface="Times New Roman" panose="02020603050405020304" pitchFamily="18" charset="0"/>
              <a:sym typeface="+mn-ea"/>
            </a:endParaRPr>
          </a:p>
        </p:txBody>
      </p:sp>
      <p:sp>
        <p:nvSpPr>
          <p:cNvPr id="101" name="文本框 100"/>
          <p:cNvSpPr txBox="1"/>
          <p:nvPr/>
        </p:nvSpPr>
        <p:spPr>
          <a:xfrm>
            <a:off x="1888490" y="1621790"/>
            <a:ext cx="5604510" cy="491490"/>
          </a:xfrm>
          <a:prstGeom prst="rect">
            <a:avLst/>
          </a:prstGeom>
          <a:noFill/>
          <a:ln w="9525">
            <a:noFill/>
          </a:ln>
        </p:spPr>
        <p:txBody>
          <a:bodyPr>
            <a:noAutofit/>
          </a:bodyPr>
          <a:p>
            <a:pPr indent="266700" algn="ctr"/>
            <a:r>
              <a:rPr lang="zh-CN" sz="1600" b="0">
                <a:ea typeface="宋体" panose="02010600030101010101" pitchFamily="2" charset="-122"/>
              </a:rPr>
              <a:t>表</a:t>
            </a:r>
            <a:r>
              <a:rPr lang="en-US" altLang="zh-CN" sz="1600" b="0">
                <a:ea typeface="宋体" panose="02010600030101010101" pitchFamily="2" charset="-122"/>
              </a:rPr>
              <a:t>X</a:t>
            </a:r>
            <a:r>
              <a:rPr lang="en-US" sz="1600" b="0">
                <a:latin typeface="Times New Roman" panose="02020603050405020304" pitchFamily="18" charset="0"/>
                <a:ea typeface="宋体" panose="02010600030101010101" pitchFamily="2" charset="-122"/>
              </a:rPr>
              <a:t> </a:t>
            </a:r>
            <a:r>
              <a:rPr lang="zh-CN" sz="1600" b="0">
                <a:ea typeface="宋体" panose="02010600030101010101" pitchFamily="2" charset="-122"/>
              </a:rPr>
              <a:t>关键词对</a:t>
            </a:r>
            <a:r>
              <a:rPr lang="en-US" sz="1600" b="0">
                <a:latin typeface="Times New Roman" panose="02020603050405020304" pitchFamily="18" charset="0"/>
                <a:ea typeface="宋体" panose="02010600030101010101" pitchFamily="2" charset="-122"/>
              </a:rPr>
              <a:t>RFM</a:t>
            </a:r>
            <a:r>
              <a:rPr lang="zh-CN" sz="1600" b="0">
                <a:ea typeface="宋体" panose="02010600030101010101" pitchFamily="2" charset="-122"/>
              </a:rPr>
              <a:t>指标内涵界定</a:t>
            </a:r>
            <a:endParaRPr lang="zh-CN" altLang="en-US" sz="1600" b="0">
              <a:ea typeface="宋体" panose="02010600030101010101" pitchFamily="2" charset="-122"/>
            </a:endParaRPr>
          </a:p>
        </p:txBody>
      </p:sp>
      <p:graphicFrame>
        <p:nvGraphicFramePr>
          <p:cNvPr id="4" name="表格 3"/>
          <p:cNvGraphicFramePr/>
          <p:nvPr>
            <p:custDataLst>
              <p:tags r:id="rId1"/>
            </p:custDataLst>
          </p:nvPr>
        </p:nvGraphicFramePr>
        <p:xfrm>
          <a:off x="1097280" y="1990090"/>
          <a:ext cx="7215505" cy="2035175"/>
        </p:xfrm>
        <a:graphic>
          <a:graphicData uri="http://schemas.openxmlformats.org/drawingml/2006/table">
            <a:tbl>
              <a:tblPr firstRow="1" bandRow="1">
                <a:tableStyleId>{5940675A-B579-460E-94D1-54222C63F5DA}</a:tableStyleId>
              </a:tblPr>
              <a:tblGrid>
                <a:gridCol w="557530"/>
                <a:gridCol w="2536825"/>
                <a:gridCol w="2808605"/>
                <a:gridCol w="1312545"/>
              </a:tblGrid>
              <a:tr h="203835">
                <a:tc>
                  <a:txBody>
                    <a:bodyPr/>
                    <a:p>
                      <a:pPr indent="0" algn="ctr">
                        <a:buNone/>
                      </a:pPr>
                      <a:r>
                        <a:rPr lang="en-US" sz="1600" b="0">
                          <a:latin typeface="Times New Roman" panose="02020603050405020304" pitchFamily="18" charset="0"/>
                          <a:cs typeface="Times New Roman" panose="02020603050405020304" pitchFamily="18" charset="0"/>
                        </a:rPr>
                        <a:t>指标</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latin typeface="Times New Roman" panose="02020603050405020304" pitchFamily="18" charset="0"/>
                          <a:cs typeface="Times New Roman" panose="02020603050405020304" pitchFamily="18" charset="0"/>
                        </a:rPr>
                        <a:t>内涵</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latin typeface="Times New Roman" panose="02020603050405020304" pitchFamily="18" charset="0"/>
                          <a:cs typeface="Times New Roman" panose="02020603050405020304" pitchFamily="18" charset="0"/>
                        </a:rPr>
                        <a:t>计算规则</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latin typeface="Times New Roman" panose="02020603050405020304" pitchFamily="18" charset="0"/>
                          <a:cs typeface="Times New Roman" panose="02020603050405020304" pitchFamily="18" charset="0"/>
                        </a:rPr>
                        <a:t>关联影响</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cap="flat">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07035">
                <a:tc>
                  <a:txBody>
                    <a:bodyPr/>
                    <a:p>
                      <a:pPr indent="0" algn="ctr">
                        <a:buNone/>
                      </a:pPr>
                      <a:r>
                        <a:rPr lang="en-US" sz="1600" b="0">
                          <a:latin typeface="Times New Roman" panose="02020603050405020304" pitchFamily="18" charset="0"/>
                          <a:cs typeface="Times New Roman" panose="02020603050405020304" pitchFamily="18" charset="0"/>
                        </a:rPr>
                        <a:t>R</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buNone/>
                      </a:pPr>
                      <a:r>
                        <a:rPr lang="en-US" sz="1600" b="0">
                          <a:latin typeface="Times New Roman" panose="02020603050405020304" pitchFamily="18" charset="0"/>
                          <a:cs typeface="Times New Roman" panose="02020603050405020304" pitchFamily="18" charset="0"/>
                        </a:rPr>
                        <a:t>关键词最后一次出现时间与数据采集时间的间隔</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buNone/>
                      </a:pPr>
                      <a:r>
                        <a:rPr lang="en-US" sz="1600" b="0">
                          <a:latin typeface="Times New Roman" panose="02020603050405020304" pitchFamily="18" charset="0"/>
                          <a:cs typeface="Times New Roman" panose="02020603050405020304" pitchFamily="18" charset="0"/>
                        </a:rPr>
                        <a:t>数据采集时间与关键词最后出现时间的间隔</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buNone/>
                      </a:pPr>
                      <a:r>
                        <a:rPr lang="en-US" sz="1600" b="0">
                          <a:latin typeface="Times New Roman" panose="02020603050405020304" pitchFamily="18" charset="0"/>
                          <a:cs typeface="Times New Roman" panose="02020603050405020304" pitchFamily="18" charset="0"/>
                        </a:rPr>
                        <a:t>R值与其价值成反比</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cap="flat">
                      <a:noFill/>
                    </a:lnR>
                    <a:lnT w="12700" cap="flat" cmpd="sng">
                      <a:solidFill>
                        <a:srgbClr val="000000"/>
                      </a:solidFill>
                      <a:prstDash val="solid"/>
                      <a:headEnd type="none" w="med" len="med"/>
                      <a:tailEnd type="none" w="med" len="med"/>
                    </a:lnT>
                    <a:lnB cap="flat">
                      <a:noFill/>
                    </a:lnB>
                    <a:lnTlToBr>
                      <a:noFill/>
                    </a:lnTlToBr>
                    <a:lnBlToTr>
                      <a:noFill/>
                    </a:lnBlToTr>
                    <a:noFill/>
                  </a:tcPr>
                </a:tc>
              </a:tr>
              <a:tr h="407035">
                <a:tc>
                  <a:txBody>
                    <a:bodyPr/>
                    <a:p>
                      <a:pPr indent="0" algn="ctr">
                        <a:buNone/>
                      </a:pPr>
                      <a:r>
                        <a:rPr lang="en-US" sz="1600" b="0">
                          <a:latin typeface="Times New Roman" panose="02020603050405020304" pitchFamily="18" charset="0"/>
                          <a:cs typeface="Times New Roman" panose="02020603050405020304" pitchFamily="18" charset="0"/>
                        </a:rPr>
                        <a:t>F</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600" b="0">
                          <a:latin typeface="Times New Roman" panose="02020603050405020304" pitchFamily="18" charset="0"/>
                          <a:cs typeface="Times New Roman" panose="02020603050405020304" pitchFamily="18" charset="0"/>
                        </a:rPr>
                        <a:t>用文档支持数表示，即包含此关键词的文档数量</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600" b="0">
                          <a:latin typeface="Times New Roman" panose="02020603050405020304" pitchFamily="18" charset="0"/>
                          <a:cs typeface="Times New Roman" panose="02020603050405020304" pitchFamily="18" charset="0"/>
                        </a:rPr>
                        <a:t>含有该关键词的文献数量</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600" b="0">
                          <a:latin typeface="Times New Roman" panose="02020603050405020304" pitchFamily="18" charset="0"/>
                          <a:cs typeface="Times New Roman" panose="02020603050405020304" pitchFamily="18" charset="0"/>
                        </a:rPr>
                        <a:t>F值与其价值成正比</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1017270">
                <a:tc>
                  <a:txBody>
                    <a:bodyPr/>
                    <a:p>
                      <a:pPr indent="0" algn="ctr">
                        <a:buNone/>
                      </a:pPr>
                      <a:r>
                        <a:rPr lang="en-US" sz="1600" b="0">
                          <a:latin typeface="Times New Roman" panose="02020603050405020304" pitchFamily="18" charset="0"/>
                          <a:cs typeface="Times New Roman" panose="02020603050405020304" pitchFamily="18" charset="0"/>
                        </a:rPr>
                        <a:t>M</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latin typeface="Times New Roman" panose="02020603050405020304" pitchFamily="18" charset="0"/>
                          <a:cs typeface="Times New Roman" panose="02020603050405020304" pitchFamily="18" charset="0"/>
                        </a:rPr>
                        <a:t>关键词所在文献的期刊等级为CSSCI的累积次数和获基金资助累积数量综合表示</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latin typeface="Times New Roman" panose="02020603050405020304" pitchFamily="18" charset="0"/>
                          <a:cs typeface="Times New Roman" panose="02020603050405020304" pitchFamily="18" charset="0"/>
                        </a:rPr>
                        <a:t>关键词所在文献期刊等级若为CSSCI，累积数量加1，否则加0；关键词所在文献若有基金支持，记录基金数量，否则记为0；期刊等级累积和与基金累积数量之和代表关键词每次出现的重要度</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latin typeface="Times New Roman" panose="02020603050405020304" pitchFamily="18" charset="0"/>
                          <a:cs typeface="Times New Roman" panose="02020603050405020304" pitchFamily="18" charset="0"/>
                        </a:rPr>
                        <a:t>M值与其价值成正比</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cap="flat">
                      <a:noFill/>
                    </a:lnR>
                    <a:lnT cap="flat">
                      <a:noFill/>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25" name="文本框 24"/>
          <p:cNvSpPr txBox="1"/>
          <p:nvPr>
            <p:custDataLst>
              <p:tags r:id="rId2"/>
            </p:custDataLst>
          </p:nvPr>
        </p:nvSpPr>
        <p:spPr>
          <a:xfrm>
            <a:off x="684125" y="411251"/>
            <a:ext cx="7747809" cy="391160"/>
          </a:xfrm>
          <a:prstGeom prst="rect">
            <a:avLst/>
          </a:prstGeom>
          <a:noFill/>
        </p:spPr>
        <p:txBody>
          <a:bodyPr wrap="square" rtlCol="0">
            <a:spAutoFit/>
          </a:bodyPr>
          <a:p>
            <a:r>
              <a:rPr lang="en-US" altLang="zh-CN" sz="1950" dirty="0">
                <a:solidFill>
                  <a:schemeClr val="accent1"/>
                </a:solidFill>
                <a:latin typeface="微软雅黑" panose="020B0503020204020204" pitchFamily="34" charset="-122"/>
                <a:ea typeface="微软雅黑" panose="020B0503020204020204" pitchFamily="34" charset="-122"/>
              </a:rPr>
              <a:t>3.</a:t>
            </a:r>
            <a:r>
              <a:rPr lang="zh-CN" altLang="en-US" sz="1950" dirty="0">
                <a:solidFill>
                  <a:schemeClr val="accent1"/>
                </a:solidFill>
                <a:latin typeface="微软雅黑" panose="020B0503020204020204" pitchFamily="34" charset="-122"/>
                <a:ea typeface="微软雅黑" panose="020B0503020204020204" pitchFamily="34" charset="-122"/>
              </a:rPr>
              <a:t>研究过程</a:t>
            </a:r>
            <a:endParaRPr lang="zh-CN" altLang="en-US" sz="195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p:pull/>
      </p:transition>
    </mc:Choice>
    <mc:Fallback>
      <p:transition>
        <p:pull/>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10870" y="836295"/>
            <a:ext cx="7760335" cy="645160"/>
          </a:xfrm>
          <a:prstGeom prst="rect">
            <a:avLst/>
          </a:prstGeom>
          <a:noFill/>
        </p:spPr>
        <p:txBody>
          <a:bodyPr wrap="square">
            <a:spAutoFit/>
          </a:bodyPr>
          <a:lstStyle/>
          <a:p>
            <a:pPr indent="304800" algn="just"/>
            <a:r>
              <a:rPr lang="en-US" altLang="zh-CN" b="1" kern="100" dirty="0">
                <a:solidFill>
                  <a:srgbClr val="FF0000"/>
                </a:solidFill>
                <a:latin typeface="Calibri" panose="020F0502020204030204" pitchFamily="34" charset="0"/>
                <a:ea typeface="宋体" panose="02010600030101010101" pitchFamily="2" charset="-122"/>
                <a:cs typeface="Times New Roman" panose="02020603050405020304" pitchFamily="18" charset="0"/>
                <a:sym typeface="+mn-ea"/>
              </a:rPr>
              <a:t>3.2</a:t>
            </a:r>
            <a:r>
              <a:rPr lang="zh-CN" altLang="en-US" b="1" kern="100" dirty="0">
                <a:solidFill>
                  <a:srgbClr val="FF0000"/>
                </a:solidFill>
                <a:latin typeface="Calibri" panose="020F0502020204030204" pitchFamily="34" charset="0"/>
                <a:ea typeface="宋体" panose="02010600030101010101" pitchFamily="2" charset="-122"/>
                <a:cs typeface="Times New Roman" panose="02020603050405020304" pitchFamily="18" charset="0"/>
                <a:sym typeface="+mn-ea"/>
              </a:rPr>
              <a:t>高价值主题簇获取</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304800" algn="just"/>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p:txBody>
      </p:sp>
      <p:pic>
        <p:nvPicPr>
          <p:cNvPr id="13" name="图片 12"/>
          <p:cNvPicPr>
            <a:picLocks noChangeAspect="1"/>
          </p:cNvPicPr>
          <p:nvPr/>
        </p:nvPicPr>
        <p:blipFill>
          <a:blip r:embed="rId1"/>
          <a:stretch>
            <a:fillRect/>
          </a:stretch>
        </p:blipFill>
        <p:spPr>
          <a:xfrm>
            <a:off x="180340" y="1426210"/>
            <a:ext cx="4222750" cy="3807460"/>
          </a:xfrm>
          <a:prstGeom prst="rect">
            <a:avLst/>
          </a:prstGeom>
        </p:spPr>
      </p:pic>
      <p:pic>
        <p:nvPicPr>
          <p:cNvPr id="15" name="图片 14"/>
          <p:cNvPicPr>
            <a:picLocks noChangeAspect="1"/>
          </p:cNvPicPr>
          <p:nvPr/>
        </p:nvPicPr>
        <p:blipFill>
          <a:blip r:embed="rId2"/>
          <a:stretch>
            <a:fillRect/>
          </a:stretch>
        </p:blipFill>
        <p:spPr>
          <a:xfrm>
            <a:off x="4499610" y="1414780"/>
            <a:ext cx="4491990" cy="3830955"/>
          </a:xfrm>
          <a:prstGeom prst="rect">
            <a:avLst/>
          </a:prstGeom>
        </p:spPr>
      </p:pic>
      <p:sp>
        <p:nvSpPr>
          <p:cNvPr id="25" name="文本框 24"/>
          <p:cNvSpPr txBox="1"/>
          <p:nvPr>
            <p:custDataLst>
              <p:tags r:id="rId3"/>
            </p:custDataLst>
          </p:nvPr>
        </p:nvSpPr>
        <p:spPr>
          <a:xfrm>
            <a:off x="684125" y="411251"/>
            <a:ext cx="7747809" cy="391160"/>
          </a:xfrm>
          <a:prstGeom prst="rect">
            <a:avLst/>
          </a:prstGeom>
          <a:noFill/>
        </p:spPr>
        <p:txBody>
          <a:bodyPr wrap="square" rtlCol="0">
            <a:spAutoFit/>
          </a:bodyPr>
          <a:p>
            <a:r>
              <a:rPr lang="en-US" altLang="zh-CN" sz="1950" dirty="0">
                <a:solidFill>
                  <a:schemeClr val="accent1"/>
                </a:solidFill>
                <a:latin typeface="微软雅黑" panose="020B0503020204020204" pitchFamily="34" charset="-122"/>
                <a:ea typeface="微软雅黑" panose="020B0503020204020204" pitchFamily="34" charset="-122"/>
              </a:rPr>
              <a:t>3.</a:t>
            </a:r>
            <a:r>
              <a:rPr lang="zh-CN" altLang="en-US" sz="1950" dirty="0">
                <a:solidFill>
                  <a:schemeClr val="accent1"/>
                </a:solidFill>
                <a:latin typeface="微软雅黑" panose="020B0503020204020204" pitchFamily="34" charset="-122"/>
                <a:ea typeface="微软雅黑" panose="020B0503020204020204" pitchFamily="34" charset="-122"/>
              </a:rPr>
              <a:t>研究过程</a:t>
            </a:r>
            <a:endParaRPr lang="zh-CN" altLang="en-US" sz="195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p:pull/>
      </p:transition>
    </mc:Choice>
    <mc:Fallback>
      <p:transition>
        <p:pull/>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2147482562"/>
          <p:cNvGraphicFramePr/>
          <p:nvPr/>
        </p:nvGraphicFramePr>
        <p:xfrm>
          <a:off x="1547495" y="1124585"/>
          <a:ext cx="5173980" cy="4686300"/>
        </p:xfrm>
        <a:graphic>
          <a:graphicData uri="http://schemas.openxmlformats.org/presentationml/2006/ole">
            <mc:AlternateContent xmlns:mc="http://schemas.openxmlformats.org/markup-compatibility/2006">
              <mc:Choice xmlns:v="urn:schemas-microsoft-com:vml" Requires="v">
                <p:oleObj spid="_x0000_s4" name="" r:id="rId1" imgW="6706870" imgH="6464935" progId="Visio.Drawing.15">
                  <p:embed/>
                </p:oleObj>
              </mc:Choice>
              <mc:Fallback>
                <p:oleObj name="" r:id="rId1" imgW="6706870" imgH="6464935" progId="Visio.Drawing.15">
                  <p:embed/>
                  <p:pic>
                    <p:nvPicPr>
                      <p:cNvPr id="0" name="图片 3"/>
                      <p:cNvPicPr/>
                      <p:nvPr/>
                    </p:nvPicPr>
                    <p:blipFill>
                      <a:blip r:embed="rId2"/>
                      <a:stretch>
                        <a:fillRect/>
                      </a:stretch>
                    </p:blipFill>
                    <p:spPr>
                      <a:xfrm>
                        <a:off x="1547495" y="1124585"/>
                        <a:ext cx="5173980" cy="4686300"/>
                      </a:xfrm>
                      <a:prstGeom prst="rect">
                        <a:avLst/>
                      </a:prstGeom>
                      <a:noFill/>
                      <a:ln w="38100">
                        <a:noFill/>
                        <a:miter/>
                      </a:ln>
                    </p:spPr>
                  </p:pic>
                </p:oleObj>
              </mc:Fallback>
            </mc:AlternateContent>
          </a:graphicData>
        </a:graphic>
      </p:graphicFrame>
      <p:sp>
        <p:nvSpPr>
          <p:cNvPr id="3" name="文本框 2"/>
          <p:cNvSpPr txBox="1"/>
          <p:nvPr/>
        </p:nvSpPr>
        <p:spPr>
          <a:xfrm>
            <a:off x="539750" y="836930"/>
            <a:ext cx="7760335" cy="645160"/>
          </a:xfrm>
          <a:prstGeom prst="rect">
            <a:avLst/>
          </a:prstGeom>
          <a:noFill/>
        </p:spPr>
        <p:txBody>
          <a:bodyPr wrap="square">
            <a:spAutoFit/>
          </a:bodyPr>
          <a:lstStyle/>
          <a:p>
            <a:pPr indent="304800" algn="just"/>
            <a:r>
              <a:rPr lang="en-US" altLang="zh-CN" b="1" kern="100" dirty="0">
                <a:solidFill>
                  <a:srgbClr val="FF0000"/>
                </a:solidFill>
                <a:latin typeface="Calibri" panose="020F0502020204030204" pitchFamily="34" charset="0"/>
                <a:ea typeface="宋体" panose="02010600030101010101" pitchFamily="2" charset="-122"/>
                <a:cs typeface="Times New Roman" panose="02020603050405020304" pitchFamily="18" charset="0"/>
                <a:sym typeface="+mn-ea"/>
              </a:rPr>
              <a:t>3.3</a:t>
            </a:r>
            <a:r>
              <a:rPr lang="zh-CN" altLang="en-US" b="1" kern="100" dirty="0">
                <a:solidFill>
                  <a:srgbClr val="FF0000"/>
                </a:solidFill>
                <a:latin typeface="Calibri" panose="020F0502020204030204" pitchFamily="34" charset="0"/>
                <a:ea typeface="宋体" panose="02010600030101010101" pitchFamily="2" charset="-122"/>
                <a:cs typeface="Times New Roman" panose="02020603050405020304" pitchFamily="18" charset="0"/>
                <a:sym typeface="+mn-ea"/>
              </a:rPr>
              <a:t>高价值主题簇获取</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304800" algn="just"/>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p:txBody>
      </p:sp>
      <p:pic>
        <p:nvPicPr>
          <p:cNvPr id="6" name="图片 5"/>
          <p:cNvPicPr>
            <a:picLocks noChangeAspect="1"/>
          </p:cNvPicPr>
          <p:nvPr/>
        </p:nvPicPr>
        <p:blipFill>
          <a:blip r:embed="rId3"/>
          <a:stretch>
            <a:fillRect/>
          </a:stretch>
        </p:blipFill>
        <p:spPr>
          <a:xfrm>
            <a:off x="107315" y="2046605"/>
            <a:ext cx="8946515" cy="3075305"/>
          </a:xfrm>
          <a:prstGeom prst="rect">
            <a:avLst/>
          </a:prstGeom>
        </p:spPr>
      </p:pic>
      <p:sp>
        <p:nvSpPr>
          <p:cNvPr id="25" name="文本框 24"/>
          <p:cNvSpPr txBox="1"/>
          <p:nvPr>
            <p:custDataLst>
              <p:tags r:id="rId4"/>
            </p:custDataLst>
          </p:nvPr>
        </p:nvSpPr>
        <p:spPr>
          <a:xfrm>
            <a:off x="684125" y="411251"/>
            <a:ext cx="7747809" cy="391160"/>
          </a:xfrm>
          <a:prstGeom prst="rect">
            <a:avLst/>
          </a:prstGeom>
          <a:noFill/>
        </p:spPr>
        <p:txBody>
          <a:bodyPr wrap="square" rtlCol="0">
            <a:spAutoFit/>
          </a:bodyPr>
          <a:p>
            <a:r>
              <a:rPr lang="en-US" altLang="zh-CN" sz="1950" dirty="0">
                <a:solidFill>
                  <a:schemeClr val="accent1"/>
                </a:solidFill>
                <a:latin typeface="微软雅黑" panose="020B0503020204020204" pitchFamily="34" charset="-122"/>
                <a:ea typeface="微软雅黑" panose="020B0503020204020204" pitchFamily="34" charset="-122"/>
              </a:rPr>
              <a:t>3.</a:t>
            </a:r>
            <a:r>
              <a:rPr lang="zh-CN" altLang="en-US" sz="1950" dirty="0">
                <a:solidFill>
                  <a:schemeClr val="accent1"/>
                </a:solidFill>
                <a:latin typeface="微软雅黑" panose="020B0503020204020204" pitchFamily="34" charset="-122"/>
                <a:ea typeface="微软雅黑" panose="020B0503020204020204" pitchFamily="34" charset="-122"/>
              </a:rPr>
              <a:t>研究过程</a:t>
            </a:r>
            <a:endParaRPr lang="zh-CN" altLang="en-US" sz="195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p:pull/>
      </p:transition>
    </mc:Choice>
    <mc:Fallback>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500"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3"/>
          <p:cNvGrpSpPr/>
          <p:nvPr/>
        </p:nvGrpSpPr>
        <p:grpSpPr>
          <a:xfrm>
            <a:off x="2339975" y="3602990"/>
            <a:ext cx="4851400" cy="3018080"/>
            <a:chOff x="1890" y="188054"/>
            <a:chExt cx="8871" cy="6119"/>
          </a:xfrm>
        </p:grpSpPr>
        <p:pic>
          <p:nvPicPr>
            <p:cNvPr id="14" name="图片 14" descr="bc031a709ec442782ddfafe8a122a72"/>
            <p:cNvPicPr>
              <a:picLocks noChangeAspect="1"/>
            </p:cNvPicPr>
            <p:nvPr/>
          </p:nvPicPr>
          <p:blipFill>
            <a:blip r:embed="rId1"/>
            <a:srcRect l="6571" t="8211" r="10510" b="1549"/>
            <a:stretch>
              <a:fillRect/>
            </a:stretch>
          </p:blipFill>
          <p:spPr>
            <a:xfrm>
              <a:off x="1890" y="188054"/>
              <a:ext cx="4499" cy="2560"/>
            </a:xfrm>
            <a:prstGeom prst="rect">
              <a:avLst/>
            </a:prstGeom>
          </p:spPr>
        </p:pic>
        <p:pic>
          <p:nvPicPr>
            <p:cNvPr id="36" name="图片 36" descr="d 乡村社区"/>
            <p:cNvPicPr>
              <a:picLocks noChangeAspect="1"/>
            </p:cNvPicPr>
            <p:nvPr/>
          </p:nvPicPr>
          <p:blipFill>
            <a:blip r:embed="rId2"/>
            <a:srcRect l="7691" t="7126" r="10842" b="1859"/>
            <a:stretch>
              <a:fillRect/>
            </a:stretch>
          </p:blipFill>
          <p:spPr>
            <a:xfrm>
              <a:off x="6407" y="191084"/>
              <a:ext cx="4354" cy="2644"/>
            </a:xfrm>
            <a:prstGeom prst="rect">
              <a:avLst/>
            </a:prstGeom>
          </p:spPr>
        </p:pic>
        <p:pic>
          <p:nvPicPr>
            <p:cNvPr id="35" name="图片 35" descr="c 社区治理"/>
            <p:cNvPicPr>
              <a:picLocks noChangeAspect="1"/>
            </p:cNvPicPr>
            <p:nvPr/>
          </p:nvPicPr>
          <p:blipFill>
            <a:blip r:embed="rId3"/>
            <a:srcRect l="8105" t="8830" r="11049" b="1936"/>
            <a:stretch>
              <a:fillRect/>
            </a:stretch>
          </p:blipFill>
          <p:spPr>
            <a:xfrm>
              <a:off x="1996" y="191136"/>
              <a:ext cx="4371" cy="2582"/>
            </a:xfrm>
            <a:prstGeom prst="rect">
              <a:avLst/>
            </a:prstGeom>
          </p:spPr>
        </p:pic>
        <p:pic>
          <p:nvPicPr>
            <p:cNvPr id="34" name="图片 34" descr="b 金融投资"/>
            <p:cNvPicPr/>
            <p:nvPr/>
          </p:nvPicPr>
          <p:blipFill>
            <a:blip r:embed="rId4"/>
            <a:srcRect l="7898" t="9722" r="11616" b="1394"/>
            <a:stretch>
              <a:fillRect/>
            </a:stretch>
          </p:blipFill>
          <p:spPr>
            <a:xfrm>
              <a:off x="6399" y="188108"/>
              <a:ext cx="4295" cy="2534"/>
            </a:xfrm>
            <a:prstGeom prst="rect">
              <a:avLst/>
            </a:prstGeom>
          </p:spPr>
        </p:pic>
        <p:sp>
          <p:nvSpPr>
            <p:cNvPr id="42" name="文本框 42"/>
            <p:cNvSpPr txBox="1"/>
            <p:nvPr/>
          </p:nvSpPr>
          <p:spPr>
            <a:xfrm>
              <a:off x="3203" y="190629"/>
              <a:ext cx="1812" cy="458"/>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indent="57150" algn="just"/>
              <a:r>
                <a:rPr lang="en-US" altLang="zh-CN" sz="900" kern="100">
                  <a:latin typeface="Times New Roman" panose="02020603050405020304"/>
                  <a:ea typeface="宋体" panose="02010600030101010101" pitchFamily="2" charset="-122"/>
                  <a:cs typeface="Times New Roman" panose="02020603050405020304"/>
                  <a:sym typeface="Times New Roman" panose="02020603050405020304"/>
                </a:rPr>
                <a:t>a</a:t>
              </a:r>
              <a:r>
                <a:rPr lang="en-US" altLang="zh-CN" sz="900" kern="100">
                  <a:latin typeface="Calibri" panose="020F0502020204030204"/>
                  <a:ea typeface="宋体" panose="02010600030101010101" pitchFamily="2" charset="-122"/>
                  <a:cs typeface="Times New Roman" panose="02020603050405020304"/>
                  <a:sym typeface="Times New Roman" panose="02020603050405020304"/>
                </a:rPr>
                <a:t>.</a:t>
              </a:r>
              <a:r>
                <a:rPr lang="en-US" altLang="zh-CN" sz="900" kern="100">
                  <a:latin typeface="Times New Roman" panose="02020603050405020304"/>
                  <a:ea typeface="宋体" panose="02010600030101010101" pitchFamily="2" charset="-122"/>
                  <a:cs typeface="Times New Roman" panose="02020603050405020304"/>
                  <a:sym typeface="Times New Roman" panose="02020603050405020304"/>
                </a:rPr>
                <a:t> 城市</a:t>
              </a:r>
              <a:r>
                <a:rPr lang="en-US" altLang="zh-CN" sz="900" kern="100">
                  <a:latin typeface="Times New Roman" panose="02020603050405020304"/>
                  <a:ea typeface="宋体" panose="02010600030101010101" pitchFamily="2" charset="-122"/>
                  <a:cs typeface="Times New Roman" panose="02020603050405020304"/>
                  <a:sym typeface="Times New Roman" panose="02020603050405020304"/>
                </a:rPr>
                <a:t>发展</a:t>
              </a:r>
              <a:endParaRPr lang="en-US" altLang="zh-CN" sz="1200" kern="100">
                <a:latin typeface="Calibri" panose="020F0502020204030204"/>
                <a:ea typeface="宋体" panose="02010600030101010101" pitchFamily="2" charset="-122"/>
                <a:cs typeface="Times New Roman" panose="02020603050405020304"/>
                <a:sym typeface="Times New Roman" panose="02020603050405020304"/>
              </a:endParaRPr>
            </a:p>
          </p:txBody>
        </p:sp>
        <p:sp>
          <p:nvSpPr>
            <p:cNvPr id="43" name="文本框 43"/>
            <p:cNvSpPr txBox="1"/>
            <p:nvPr/>
          </p:nvSpPr>
          <p:spPr>
            <a:xfrm>
              <a:off x="7899" y="190637"/>
              <a:ext cx="1819" cy="458"/>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r>
                <a:rPr lang="en-US" altLang="zh-CN" sz="900" kern="100">
                  <a:latin typeface="Times New Roman" panose="02020603050405020304"/>
                  <a:ea typeface="宋体" panose="02010600030101010101" pitchFamily="2" charset="-122"/>
                  <a:cs typeface="Times New Roman" panose="02020603050405020304"/>
                  <a:sym typeface="Times New Roman" panose="02020603050405020304"/>
                </a:rPr>
                <a:t> b</a:t>
              </a:r>
              <a:r>
                <a:rPr lang="en-US" altLang="zh-CN" sz="900" kern="100">
                  <a:latin typeface="Calibri" panose="020F0502020204030204"/>
                  <a:ea typeface="宋体" panose="02010600030101010101" pitchFamily="2" charset="-122"/>
                  <a:cs typeface="Times New Roman" panose="02020603050405020304"/>
                  <a:sym typeface="Times New Roman" panose="02020603050405020304"/>
                </a:rPr>
                <a:t>.</a:t>
              </a:r>
              <a:r>
                <a:rPr lang="en-US" altLang="zh-CN" sz="900" kern="100">
                  <a:latin typeface="Times New Roman" panose="02020603050405020304"/>
                  <a:ea typeface="宋体" panose="02010600030101010101" pitchFamily="2" charset="-122"/>
                  <a:cs typeface="Times New Roman" panose="02020603050405020304"/>
                  <a:sym typeface="Times New Roman" panose="02020603050405020304"/>
                </a:rPr>
                <a:t> </a:t>
              </a:r>
              <a:r>
                <a:rPr lang="en-US" altLang="zh-CN" sz="900" kern="100">
                  <a:latin typeface="Times New Roman" panose="02020603050405020304"/>
                  <a:ea typeface="宋体" panose="02010600030101010101" pitchFamily="2" charset="-122"/>
                  <a:cs typeface="Times New Roman" panose="02020603050405020304"/>
                  <a:sym typeface="Times New Roman" panose="02020603050405020304"/>
                </a:rPr>
                <a:t>新服务范式</a:t>
              </a:r>
              <a:endParaRPr lang="en-US" altLang="zh-CN" sz="1200" kern="100">
                <a:latin typeface="Calibri" panose="020F0502020204030204"/>
                <a:ea typeface="宋体" panose="02010600030101010101" pitchFamily="2" charset="-122"/>
                <a:cs typeface="Times New Roman" panose="02020603050405020304"/>
                <a:sym typeface="Times New Roman" panose="02020603050405020304"/>
              </a:endParaRPr>
            </a:p>
          </p:txBody>
        </p:sp>
        <p:sp>
          <p:nvSpPr>
            <p:cNvPr id="45" name="文本框 45"/>
            <p:cNvSpPr txBox="1"/>
            <p:nvPr/>
          </p:nvSpPr>
          <p:spPr>
            <a:xfrm>
              <a:off x="7806" y="193715"/>
              <a:ext cx="2674" cy="458"/>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r>
                <a:rPr lang="en-US" altLang="zh-CN" sz="900" kern="100">
                  <a:latin typeface="Times New Roman" panose="02020603050405020304"/>
                  <a:ea typeface="宋体" panose="02010600030101010101" pitchFamily="2" charset="-122"/>
                  <a:cs typeface="Times New Roman" panose="02020603050405020304"/>
                  <a:sym typeface="Times New Roman" panose="02020603050405020304"/>
                </a:rPr>
                <a:t>    </a:t>
              </a:r>
              <a:r>
                <a:rPr lang="en-US" altLang="zh-CN" sz="900" kern="100">
                  <a:latin typeface="Times New Roman" panose="02020603050405020304"/>
                  <a:ea typeface="宋体" panose="02010600030101010101" pitchFamily="2" charset="-122"/>
                  <a:cs typeface="Times New Roman" panose="02020603050405020304"/>
                  <a:sym typeface="Times New Roman" panose="02020603050405020304"/>
                </a:rPr>
                <a:t>d</a:t>
              </a:r>
              <a:r>
                <a:rPr lang="en-US" altLang="zh-CN" sz="900" kern="100">
                  <a:latin typeface="Calibri" panose="020F0502020204030204"/>
                  <a:ea typeface="宋体" panose="02010600030101010101" pitchFamily="2" charset="-122"/>
                  <a:cs typeface="Times New Roman" panose="02020603050405020304"/>
                  <a:sym typeface="Times New Roman" panose="02020603050405020304"/>
                </a:rPr>
                <a:t>. 乡村建设规划</a:t>
              </a:r>
              <a:endParaRPr lang="en-US" altLang="zh-CN" sz="1200" kern="100">
                <a:latin typeface="Calibri" panose="020F0502020204030204"/>
                <a:ea typeface="宋体" panose="02010600030101010101" pitchFamily="2" charset="-122"/>
                <a:cs typeface="Times New Roman" panose="02020603050405020304"/>
                <a:sym typeface="Times New Roman" panose="02020603050405020304"/>
              </a:endParaRPr>
            </a:p>
          </p:txBody>
        </p:sp>
        <p:sp>
          <p:nvSpPr>
            <p:cNvPr id="46" name="文本框 46"/>
            <p:cNvSpPr txBox="1"/>
            <p:nvPr/>
          </p:nvSpPr>
          <p:spPr>
            <a:xfrm>
              <a:off x="3696" y="193715"/>
              <a:ext cx="1867" cy="458"/>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r>
                <a:rPr lang="en-US" altLang="zh-CN" sz="900" kern="100">
                  <a:latin typeface="Times New Roman" panose="02020603050405020304"/>
                  <a:ea typeface="宋体" panose="02010600030101010101" pitchFamily="2" charset="-122"/>
                  <a:cs typeface="Times New Roman" panose="02020603050405020304"/>
                  <a:sym typeface="Times New Roman" panose="02020603050405020304"/>
                </a:rPr>
                <a:t>c. </a:t>
              </a:r>
              <a:r>
                <a:rPr lang="en-US" altLang="zh-CN" sz="900" kern="100">
                  <a:latin typeface="Times New Roman" panose="02020603050405020304"/>
                  <a:ea typeface="宋体" panose="02010600030101010101" pitchFamily="2" charset="-122"/>
                  <a:cs typeface="Times New Roman" panose="02020603050405020304"/>
                  <a:sym typeface="Times New Roman" panose="02020603050405020304"/>
                </a:rPr>
                <a:t>治理优化</a:t>
              </a:r>
              <a:endParaRPr lang="en-US" altLang="zh-CN" sz="1200" kern="100">
                <a:latin typeface="Calibri" panose="020F0502020204030204"/>
                <a:ea typeface="宋体" panose="02010600030101010101" pitchFamily="2" charset="-122"/>
                <a:cs typeface="Times New Roman" panose="02020603050405020304"/>
                <a:sym typeface="Times New Roman" panose="02020603050405020304"/>
              </a:endParaRPr>
            </a:p>
          </p:txBody>
        </p:sp>
      </p:grpSp>
      <p:pic>
        <p:nvPicPr>
          <p:cNvPr id="8" name="图片 7"/>
          <p:cNvPicPr>
            <a:picLocks noChangeAspect="1"/>
          </p:cNvPicPr>
          <p:nvPr/>
        </p:nvPicPr>
        <p:blipFill>
          <a:blip r:embed="rId5"/>
          <a:stretch>
            <a:fillRect/>
          </a:stretch>
        </p:blipFill>
        <p:spPr>
          <a:xfrm>
            <a:off x="394970" y="1342390"/>
            <a:ext cx="4500880" cy="1821180"/>
          </a:xfrm>
          <a:prstGeom prst="rect">
            <a:avLst/>
          </a:prstGeom>
        </p:spPr>
      </p:pic>
      <p:sp>
        <p:nvSpPr>
          <p:cNvPr id="3" name="文本框 2"/>
          <p:cNvSpPr txBox="1"/>
          <p:nvPr/>
        </p:nvSpPr>
        <p:spPr>
          <a:xfrm>
            <a:off x="611505" y="836930"/>
            <a:ext cx="7760335" cy="368300"/>
          </a:xfrm>
          <a:prstGeom prst="rect">
            <a:avLst/>
          </a:prstGeom>
          <a:noFill/>
        </p:spPr>
        <p:txBody>
          <a:bodyPr wrap="square">
            <a:spAutoFit/>
          </a:bodyPr>
          <a:lstStyle/>
          <a:p>
            <a:pPr indent="304800" algn="just"/>
            <a:r>
              <a:rPr lang="en-US" altLang="zh-CN" b="1" kern="100" dirty="0">
                <a:solidFill>
                  <a:srgbClr val="FF0000"/>
                </a:solidFill>
                <a:latin typeface="Calibri" panose="020F0502020204030204" pitchFamily="34" charset="0"/>
                <a:ea typeface="宋体" panose="02010600030101010101" pitchFamily="2" charset="-122"/>
                <a:cs typeface="Times New Roman" panose="02020603050405020304" pitchFamily="18" charset="0"/>
                <a:sym typeface="+mn-ea"/>
              </a:rPr>
              <a:t>3.4</a:t>
            </a:r>
            <a:r>
              <a:rPr lang="zh-CN" altLang="en-US" b="1" kern="100" dirty="0">
                <a:solidFill>
                  <a:srgbClr val="FF0000"/>
                </a:solidFill>
                <a:latin typeface="Calibri" panose="020F0502020204030204" pitchFamily="34" charset="0"/>
                <a:ea typeface="宋体" panose="02010600030101010101" pitchFamily="2" charset="-122"/>
                <a:cs typeface="Times New Roman" panose="02020603050405020304" pitchFamily="18" charset="0"/>
                <a:sym typeface="+mn-ea"/>
              </a:rPr>
              <a:t>主题特征序列二阶段聚类</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p:txBody>
      </p:sp>
      <p:grpSp>
        <p:nvGrpSpPr>
          <p:cNvPr id="9" name="组合 8"/>
          <p:cNvGrpSpPr/>
          <p:nvPr/>
        </p:nvGrpSpPr>
        <p:grpSpPr>
          <a:xfrm>
            <a:off x="5147945" y="1503680"/>
            <a:ext cx="3517900" cy="2043756"/>
            <a:chOff x="4495" y="5285"/>
            <a:chExt cx="3723" cy="2439"/>
          </a:xfrm>
        </p:grpSpPr>
        <p:pic>
          <p:nvPicPr>
            <p:cNvPr id="4" name="图片 37" descr="e 政策法规"/>
            <p:cNvPicPr>
              <a:picLocks noChangeAspect="1"/>
            </p:cNvPicPr>
            <p:nvPr/>
          </p:nvPicPr>
          <p:blipFill>
            <a:blip r:embed="rId6"/>
            <a:srcRect l="7691" t="7204" r="11464" b="542"/>
            <a:stretch>
              <a:fillRect/>
            </a:stretch>
          </p:blipFill>
          <p:spPr>
            <a:xfrm>
              <a:off x="4495" y="5285"/>
              <a:ext cx="3723" cy="2101"/>
            </a:xfrm>
            <a:prstGeom prst="rect">
              <a:avLst/>
            </a:prstGeom>
          </p:spPr>
        </p:pic>
        <p:sp>
          <p:nvSpPr>
            <p:cNvPr id="5" name="文本框 44"/>
            <p:cNvSpPr txBox="1"/>
            <p:nvPr/>
          </p:nvSpPr>
          <p:spPr>
            <a:xfrm>
              <a:off x="6221" y="7368"/>
              <a:ext cx="1492" cy="356"/>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just"/>
              <a:r>
                <a:rPr lang="en-US" altLang="zh-CN" sz="900" kern="100">
                  <a:latin typeface="Times New Roman" panose="02020603050405020304"/>
                  <a:ea typeface="宋体" panose="02010600030101010101" pitchFamily="2" charset="-122"/>
                  <a:cs typeface="Times New Roman" panose="02020603050405020304"/>
                  <a:sym typeface="Times New Roman" panose="02020603050405020304"/>
                </a:rPr>
                <a:t>e.制度和政策</a:t>
              </a:r>
              <a:endParaRPr lang="en-US" altLang="zh-CN" sz="1200" kern="100">
                <a:latin typeface="Calibri" panose="020F0502020204030204"/>
                <a:ea typeface="宋体" panose="02010600030101010101" pitchFamily="2" charset="-122"/>
                <a:cs typeface="Times New Roman" panose="02020603050405020304"/>
                <a:sym typeface="Times New Roman" panose="02020603050405020304"/>
              </a:endParaRPr>
            </a:p>
          </p:txBody>
        </p:sp>
      </p:grpSp>
      <p:sp>
        <p:nvSpPr>
          <p:cNvPr id="25" name="文本框 24"/>
          <p:cNvSpPr txBox="1"/>
          <p:nvPr>
            <p:custDataLst>
              <p:tags r:id="rId7"/>
            </p:custDataLst>
          </p:nvPr>
        </p:nvSpPr>
        <p:spPr>
          <a:xfrm>
            <a:off x="684125" y="411251"/>
            <a:ext cx="7747809" cy="391160"/>
          </a:xfrm>
          <a:prstGeom prst="rect">
            <a:avLst/>
          </a:prstGeom>
          <a:noFill/>
        </p:spPr>
        <p:txBody>
          <a:bodyPr wrap="square" rtlCol="0">
            <a:spAutoFit/>
          </a:bodyPr>
          <a:p>
            <a:r>
              <a:rPr lang="en-US" altLang="zh-CN" sz="1950" dirty="0">
                <a:solidFill>
                  <a:schemeClr val="accent1"/>
                </a:solidFill>
                <a:latin typeface="微软雅黑" panose="020B0503020204020204" pitchFamily="34" charset="-122"/>
                <a:ea typeface="微软雅黑" panose="020B0503020204020204" pitchFamily="34" charset="-122"/>
              </a:rPr>
              <a:t>3.</a:t>
            </a:r>
            <a:r>
              <a:rPr lang="zh-CN" altLang="en-US" sz="1950" dirty="0">
                <a:solidFill>
                  <a:schemeClr val="accent1"/>
                </a:solidFill>
                <a:latin typeface="微软雅黑" panose="020B0503020204020204" pitchFamily="34" charset="-122"/>
                <a:ea typeface="微软雅黑" panose="020B0503020204020204" pitchFamily="34" charset="-122"/>
              </a:rPr>
              <a:t>研究过程</a:t>
            </a:r>
            <a:endParaRPr lang="zh-CN" altLang="en-US" sz="195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p:pull/>
      </p:transition>
    </mc:Choice>
    <mc:Fallback>
      <p:transition>
        <p:pull/>
      </p:transition>
    </mc:Fallback>
  </mc:AlternateContent>
</p:sld>
</file>

<file path=ppt/tags/tag1.xml><?xml version="1.0" encoding="utf-8"?>
<p:tagLst xmlns:p="http://schemas.openxmlformats.org/presentationml/2006/main">
  <p:tag name="MH" val="20160830110146"/>
  <p:tag name="MH_LIBRARY" val="CONTENTS"/>
  <p:tag name="MH_TYPE" val="NUMBER"/>
  <p:tag name="ID" val="553512"/>
  <p:tag name="MH_ORDER" val="1"/>
</p:tagLst>
</file>

<file path=ppt/tags/tag10.xml><?xml version="1.0" encoding="utf-8"?>
<p:tagLst xmlns:p="http://schemas.openxmlformats.org/presentationml/2006/main">
  <p:tag name="MH" val="20160830110146"/>
  <p:tag name="MH_LIBRARY" val="CONTENTS"/>
  <p:tag name="MH_TYPE" val="ENTRY"/>
  <p:tag name="ID" val="553512"/>
  <p:tag name="MH_ORDER" val="4"/>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UNIT_TABLE_BEAUTIFY" val="smartTable{503b2143-1978-45e6-8326-617fc532ee70}"/>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MH" val="20160830110146"/>
  <p:tag name="MH_LIBRARY" val="CONTENTS"/>
  <p:tag name="MH_TYPE" val="ENTRY"/>
  <p:tag name="ID" val="553512"/>
  <p:tag name="MH_ORDER" val="1"/>
</p:tagLst>
</file>

<file path=ppt/tags/tag20.xml><?xml version="1.0" encoding="utf-8"?>
<p:tagLst xmlns:p="http://schemas.openxmlformats.org/presentationml/2006/main">
  <p:tag name="KSO_WM_UNIT_TABLE_BEAUTIFY" val="smartTable{674cce3b-f46d-42bc-bc9a-9413094b690e}"/>
  <p:tag name="TABLE_ENDDRAG_ORIGIN_RECT" val="651*248"/>
  <p:tag name="TABLE_ENDDRAG_RECT" val="42*146*651*248"/>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UNIT_TABLE_BEAUTIFY" val="smartTable{a59b29d5-c194-4615-ac1a-cbad2e0a55a0}"/>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UNIT_TABLE_BEAUTIFY" val="smartTable{a59b29d5-c194-4615-ac1a-cbad2e0a55a0}"/>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UNIT_TABLE_BEAUTIFY" val="smartTable{a59b29d5-c194-4615-ac1a-cbad2e0a55a0}"/>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ISPRING_PRESENTATION_TITLE" val="PowerPoint 演示文稿"/>
  <p:tag name="MH_CONTENTSID" val="1283"/>
  <p:tag name="MH_SECTIONID" val="1284,1285,"/>
  <p:tag name="KSO_WPP_MARK_KEY" val="b29be9b7-351b-4dfe-aee9-9e3854b81f03"/>
  <p:tag name="COMMONDATA" val="eyJjb3VudCI6MTYsImhkaWQiOiI2ZDZkZTA5MzhmMTM4NmY0YmM3NTlkNmUzM2I3ZTllYSIsInVzZXJDb3VudCI6MTV9"/>
</p:tagLst>
</file>

<file path=ppt/tags/tag3.xml><?xml version="1.0" encoding="utf-8"?>
<p:tagLst xmlns:p="http://schemas.openxmlformats.org/presentationml/2006/main">
  <p:tag name="MH" val="20160830110146"/>
  <p:tag name="MH_LIBRARY" val="CONTENTS"/>
  <p:tag name="MH_TYPE" val="NUMBER"/>
  <p:tag name="ID" val="553512"/>
  <p:tag name="MH_ORDER" val="2"/>
</p:tagLst>
</file>

<file path=ppt/tags/tag4.xml><?xml version="1.0" encoding="utf-8"?>
<p:tagLst xmlns:p="http://schemas.openxmlformats.org/presentationml/2006/main">
  <p:tag name="MH" val="20160830110146"/>
  <p:tag name="MH_LIBRARY" val="CONTENTS"/>
  <p:tag name="MH_TYPE" val="NUMBER"/>
  <p:tag name="ID" val="553512"/>
  <p:tag name="MH_ORDER" val="3"/>
</p:tagLst>
</file>

<file path=ppt/tags/tag5.xml><?xml version="1.0" encoding="utf-8"?>
<p:tagLst xmlns:p="http://schemas.openxmlformats.org/presentationml/2006/main">
  <p:tag name="MH" val="20160830110146"/>
  <p:tag name="MH_LIBRARY" val="CONTENTS"/>
  <p:tag name="MH_TYPE" val="ENTRY"/>
  <p:tag name="ID" val="553512"/>
  <p:tag name="MH_ORDER" val="3"/>
</p:tagLst>
</file>

<file path=ppt/tags/tag6.xml><?xml version="1.0" encoding="utf-8"?>
<p:tagLst xmlns:p="http://schemas.openxmlformats.org/presentationml/2006/main">
  <p:tag name="MH" val="20160830110146"/>
  <p:tag name="MH_LIBRARY" val="CONTENTS"/>
  <p:tag name="MH_TYPE" val="NUMBER"/>
  <p:tag name="ID" val="553512"/>
  <p:tag name="MH_ORDER" val="4"/>
</p:tagLst>
</file>

<file path=ppt/tags/tag7.xml><?xml version="1.0" encoding="utf-8"?>
<p:tagLst xmlns:p="http://schemas.openxmlformats.org/presentationml/2006/main">
  <p:tag name="MH" val="20160830110146"/>
  <p:tag name="MH_LIBRARY" val="CONTENTS"/>
  <p:tag name="MH_TYPE" val="ENTRY"/>
  <p:tag name="ID" val="553512"/>
  <p:tag name="MH_ORDER" val="4"/>
</p:tagLst>
</file>

<file path=ppt/tags/tag8.xml><?xml version="1.0" encoding="utf-8"?>
<p:tagLst xmlns:p="http://schemas.openxmlformats.org/presentationml/2006/main">
  <p:tag name="MH" val="20160830110146"/>
  <p:tag name="MH_LIBRARY" val="CONTENTS"/>
  <p:tag name="MH_TYPE" val="ENTRY"/>
  <p:tag name="ID" val="553512"/>
  <p:tag name="MH_ORDER" val="4"/>
</p:tagLst>
</file>

<file path=ppt/tags/tag9.xml><?xml version="1.0" encoding="utf-8"?>
<p:tagLst xmlns:p="http://schemas.openxmlformats.org/presentationml/2006/main">
  <p:tag name="MH" val="20160830110146"/>
  <p:tag name="MH_LIBRARY" val="CONTENTS"/>
  <p:tag name="MH_TYPE" val="NUMBER"/>
  <p:tag name="ID" val="553512"/>
  <p:tag name="MH_ORDER" val="4"/>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主题​​">
  <a:themeElements>
    <a:clrScheme name="自定义 3565">
      <a:dk1>
        <a:srgbClr val="000000"/>
      </a:dk1>
      <a:lt1>
        <a:srgbClr val="FFFFFF"/>
      </a:lt1>
      <a:dk2>
        <a:srgbClr val="000000"/>
      </a:dk2>
      <a:lt2>
        <a:srgbClr val="FFFFFF"/>
      </a:lt2>
      <a:accent1>
        <a:srgbClr val="2B496D"/>
      </a:accent1>
      <a:accent2>
        <a:srgbClr val="2B496D"/>
      </a:accent2>
      <a:accent3>
        <a:srgbClr val="2B496D"/>
      </a:accent3>
      <a:accent4>
        <a:srgbClr val="2B496D"/>
      </a:accent4>
      <a:accent5>
        <a:srgbClr val="2B496D"/>
      </a:accent5>
      <a:accent6>
        <a:srgbClr val="2B496D"/>
      </a:accent6>
      <a:hlink>
        <a:srgbClr val="2B496D"/>
      </a:hlink>
      <a:folHlink>
        <a:srgbClr val="2B496D"/>
      </a:folHlink>
    </a:clrScheme>
    <a:fontScheme name="Temp">
      <a:majorFont>
        <a:latin typeface="方正兰亭超细黑简体"/>
        <a:ea typeface="微软雅黑"/>
        <a:cs typeface=""/>
      </a:majorFont>
      <a:minorFont>
        <a:latin typeface="方正兰亭超细黑简体"/>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effectLst>
          <a:outerShdw blurRad="63500" algn="ctr" rotWithShape="0">
            <a:prstClr val="black">
              <a:alpha val="40000"/>
            </a:prstClr>
          </a:outerShdw>
        </a:effectLst>
      </a:spPr>
      <a:bodyPr rtlCol="0" anchor="ctr"/>
      <a:lstStyle>
        <a:defPPr algn="ctr" defTabSz="914400">
          <a:defRPr sz="1800">
            <a:cs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4623</Words>
  <Application>WPS 演示</Application>
  <PresentationFormat>全屏显示(16:9)</PresentationFormat>
  <Paragraphs>1478</Paragraphs>
  <Slides>16</Slides>
  <Notes>7</Notes>
  <HiddenSlides>0</HiddenSlides>
  <MMClips>1</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2</vt:i4>
      </vt:variant>
      <vt:variant>
        <vt:lpstr>幻灯片标题</vt:lpstr>
      </vt:variant>
      <vt:variant>
        <vt:i4>16</vt:i4>
      </vt:variant>
    </vt:vector>
  </HeadingPairs>
  <TitlesOfParts>
    <vt:vector size="33" baseType="lpstr">
      <vt:lpstr>Arial</vt:lpstr>
      <vt:lpstr>宋体</vt:lpstr>
      <vt:lpstr>Wingdings</vt:lpstr>
      <vt:lpstr>经典综艺体简</vt:lpstr>
      <vt:lpstr>微软雅黑</vt:lpstr>
      <vt:lpstr>773-CAI978</vt:lpstr>
      <vt:lpstr>Yu Gothic UI Semilight</vt:lpstr>
      <vt:lpstr>Times New Roman</vt:lpstr>
      <vt:lpstr>Calibri</vt:lpstr>
      <vt:lpstr>Times New Roman</vt:lpstr>
      <vt:lpstr>Calibri</vt:lpstr>
      <vt:lpstr>方正兰亭超细黑简体</vt:lpstr>
      <vt:lpstr>黑体</vt:lpstr>
      <vt:lpstr>Arial Unicode MS</vt:lpstr>
      <vt:lpstr>Office 主题​​</vt:lpstr>
      <vt:lpstr>Visio.Drawing.15</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唯芯设计师</dc:creator>
  <cp:lastModifiedBy>Jassica</cp:lastModifiedBy>
  <cp:revision>13598</cp:revision>
  <dcterms:created xsi:type="dcterms:W3CDTF">2016-03-09T04:37:00Z</dcterms:created>
  <dcterms:modified xsi:type="dcterms:W3CDTF">2023-07-12T04:05:04Z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2052-12.1.0.15066</vt:lpwstr>
  </property>
  <property fmtid="{D5CDD505-2E9C-101B-9397-08002B2CF9AE}" pid="3" name="KSOTemplateUUID">
    <vt:lpwstr>v1.0_mb_XXsWkz8uRfegnUjVBFh1VA==</vt:lpwstr>
  </property>
  <property fmtid="{D5CDD505-2E9C-101B-9397-08002B2CF9AE}" pid="4" name="ICV">
    <vt:lpwstr>6D431B42B9754C4EAF841499A9454CD0_13</vt:lpwstr>
  </property>
</Properties>
</file>